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7" r:id="rId3"/>
    <p:sldId id="269" r:id="rId4"/>
    <p:sldId id="270" r:id="rId5"/>
    <p:sldId id="271" r:id="rId6"/>
    <p:sldId id="275" r:id="rId7"/>
    <p:sldId id="272" r:id="rId8"/>
    <p:sldId id="276" r:id="rId9"/>
    <p:sldId id="277" r:id="rId10"/>
    <p:sldId id="278" r:id="rId11"/>
    <p:sldId id="279" r:id="rId12"/>
    <p:sldId id="280" r:id="rId13"/>
    <p:sldId id="281" r:id="rId14"/>
    <p:sldId id="282" r:id="rId15"/>
    <p:sldId id="283" r:id="rId16"/>
    <p:sldId id="284" r:id="rId17"/>
    <p:sldId id="285" r:id="rId18"/>
    <p:sldId id="290" r:id="rId19"/>
    <p:sldId id="273" r:id="rId20"/>
    <p:sldId id="274" r:id="rId21"/>
    <p:sldId id="286" r:id="rId22"/>
    <p:sldId id="287" r:id="rId23"/>
    <p:sldId id="288" r:id="rId24"/>
    <p:sldId id="289" r:id="rId25"/>
    <p:sldId id="292" r:id="rId26"/>
    <p:sldId id="291"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671D9-3DEE-4852-8288-2F0DF4F08328}" type="datetimeFigureOut">
              <a:rPr lang="en-GB" smtClean="0"/>
              <a:t>13/12/2022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32F7B-6E78-497A-A9D6-96AE28111537}" type="slidenum">
              <a:rPr lang="en-GB" smtClean="0"/>
              <a:t>‹#›</a:t>
            </a:fld>
            <a:endParaRPr lang="en-GB"/>
          </a:p>
        </p:txBody>
      </p:sp>
    </p:spTree>
    <p:extLst>
      <p:ext uri="{BB962C8B-B14F-4D97-AF65-F5344CB8AC3E}">
        <p14:creationId xmlns:p14="http://schemas.microsoft.com/office/powerpoint/2010/main" val="78938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32F7B-6E78-497A-A9D6-96AE28111537}" type="slidenum">
              <a:rPr lang="en-GB" smtClean="0"/>
              <a:t>3</a:t>
            </a:fld>
            <a:endParaRPr lang="en-GB"/>
          </a:p>
        </p:txBody>
      </p:sp>
    </p:spTree>
    <p:extLst>
      <p:ext uri="{BB962C8B-B14F-4D97-AF65-F5344CB8AC3E}">
        <p14:creationId xmlns:p14="http://schemas.microsoft.com/office/powerpoint/2010/main" val="224792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32F7B-6E78-497A-A9D6-96AE28111537}" type="slidenum">
              <a:rPr lang="en-GB" smtClean="0"/>
              <a:t>7</a:t>
            </a:fld>
            <a:endParaRPr lang="en-GB"/>
          </a:p>
        </p:txBody>
      </p:sp>
    </p:spTree>
    <p:extLst>
      <p:ext uri="{BB962C8B-B14F-4D97-AF65-F5344CB8AC3E}">
        <p14:creationId xmlns:p14="http://schemas.microsoft.com/office/powerpoint/2010/main" val="168649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en/decision-choice-path-road-169753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93783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a:t>
            </a:r>
            <a:r>
              <a:rPr lang="en-GB" sz="4000" b="0" i="0" dirty="0">
                <a:solidFill>
                  <a:schemeClr val="bg1">
                    <a:lumMod val="95000"/>
                  </a:schemeClr>
                </a:solidFill>
                <a:effectLst/>
                <a:latin typeface="Lato Extended"/>
              </a:rPr>
              <a:t>G2M insight for Cab Investment firm</a:t>
            </a:r>
            <a:r>
              <a:rPr lang="en-US" sz="4000" dirty="0"/>
              <a:t>&gt;</a:t>
            </a:r>
          </a:p>
          <a:p>
            <a:endParaRPr lang="en-US" sz="4000" dirty="0"/>
          </a:p>
          <a:p>
            <a:r>
              <a:rPr lang="en-US" sz="2800" b="1" dirty="0"/>
              <a:t>&lt;14/12/2022&gt;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5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5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C57548-1171-53F0-236E-67BD3C1074A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dirty="0">
                <a:latin typeface="+mj-lt"/>
                <a:ea typeface="+mj-ea"/>
                <a:cs typeface="+mj-cs"/>
              </a:rPr>
              <a:t>EDA:</a:t>
            </a:r>
            <a:br>
              <a:rPr lang="en-US" sz="2600" kern="1200" dirty="0">
                <a:latin typeface="+mj-lt"/>
                <a:ea typeface="+mj-ea"/>
                <a:cs typeface="+mj-cs"/>
              </a:rPr>
            </a:br>
            <a:r>
              <a:rPr lang="en-US" sz="2600" kern="1200" dirty="0">
                <a:latin typeface="+mj-lt"/>
                <a:ea typeface="+mj-ea"/>
                <a:cs typeface="+mj-cs"/>
              </a:rPr>
              <a:t>4. Profit Percentage Year-wise Analysis</a:t>
            </a:r>
          </a:p>
        </p:txBody>
      </p:sp>
      <p:sp>
        <p:nvSpPr>
          <p:cNvPr id="66" name="Rectangle 5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14072E57-357A-B275-CF8B-F10B50E7DC12}"/>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kern="1200" dirty="0">
                <a:latin typeface="+mn-lt"/>
                <a:ea typeface="+mn-ea"/>
                <a:cs typeface="+mn-cs"/>
              </a:rPr>
              <a:t>Both companies experience roughly the same decline rate in profit percentage yearly. The Yellow Cab company again is </a:t>
            </a:r>
            <a:r>
              <a:rPr lang="en-US" sz="1700" kern="1200" dirty="0" err="1">
                <a:latin typeface="+mn-lt"/>
                <a:ea typeface="+mn-ea"/>
                <a:cs typeface="+mn-cs"/>
              </a:rPr>
              <a:t>obviouly</a:t>
            </a:r>
            <a:r>
              <a:rPr lang="en-US" sz="1700" kern="1200" dirty="0">
                <a:latin typeface="+mn-lt"/>
                <a:ea typeface="+mn-ea"/>
                <a:cs typeface="+mn-cs"/>
              </a:rPr>
              <a:t> higher</a:t>
            </a:r>
            <a:r>
              <a:rPr lang="en-US" sz="1700" dirty="0"/>
              <a:t>!</a:t>
            </a:r>
            <a:endParaRPr lang="en-US" sz="1700" kern="1200" dirty="0">
              <a:latin typeface="+mn-lt"/>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219BE335-7CFF-03C3-DE07-C1C92FD81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623" y="867625"/>
            <a:ext cx="6434253" cy="5276088"/>
          </a:xfrm>
          <a:prstGeom prst="rect">
            <a:avLst/>
          </a:prstGeom>
        </p:spPr>
      </p:pic>
    </p:spTree>
    <p:extLst>
      <p:ext uri="{BB962C8B-B14F-4D97-AF65-F5344CB8AC3E}">
        <p14:creationId xmlns:p14="http://schemas.microsoft.com/office/powerpoint/2010/main" val="187636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05833C-0B8A-87BB-74D3-1FDB18AE2E2F}"/>
              </a:ext>
            </a:extLst>
          </p:cNvPr>
          <p:cNvSpPr>
            <a:spLocks noGrp="1"/>
          </p:cNvSpPr>
          <p:nvPr>
            <p:ph type="title"/>
          </p:nvPr>
        </p:nvSpPr>
        <p:spPr>
          <a:xfrm>
            <a:off x="371094" y="1161288"/>
            <a:ext cx="3438144" cy="1239012"/>
          </a:xfrm>
        </p:spPr>
        <p:txBody>
          <a:bodyPr anchor="ctr">
            <a:normAutofit/>
          </a:bodyPr>
          <a:lstStyle/>
          <a:p>
            <a:r>
              <a:rPr lang="en-GB" sz="2400"/>
              <a:t>EDA:</a:t>
            </a:r>
            <a:br>
              <a:rPr lang="en-GB" sz="2400"/>
            </a:br>
            <a:r>
              <a:rPr lang="en-GB" sz="2400"/>
              <a:t>5. City-Wise Profitable Rides Percentage Analysis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A4B3470-471E-4032-D40C-5C4BAFE5B1CB}"/>
              </a:ext>
            </a:extLst>
          </p:cNvPr>
          <p:cNvSpPr>
            <a:spLocks noGrp="1"/>
          </p:cNvSpPr>
          <p:nvPr>
            <p:ph idx="1"/>
          </p:nvPr>
        </p:nvSpPr>
        <p:spPr>
          <a:xfrm>
            <a:off x="371094" y="2718054"/>
            <a:ext cx="3438906" cy="3207258"/>
          </a:xfrm>
        </p:spPr>
        <p:txBody>
          <a:bodyPr anchor="t">
            <a:normAutofit/>
          </a:bodyPr>
          <a:lstStyle/>
          <a:p>
            <a:r>
              <a:rPr lang="en-US" sz="1700" dirty="0"/>
              <a:t>Pink Cab outperforms Yellow Cab company in only 1 city out of 19 served cities. Pink Cab has roughly same profitable rides as that of its competent in 7 cities(difference is &lt;=5%). This indicates that Pink Cab company is trying to increase its profit in some cities. Yellow Cab has </a:t>
            </a:r>
            <a:r>
              <a:rPr lang="en-US" sz="1700" dirty="0" err="1"/>
              <a:t>astonishgly</a:t>
            </a:r>
            <a:r>
              <a:rPr lang="en-US" sz="1700" dirty="0"/>
              <a:t> exceeded profit % by more than 6 times that of Pink Cab. </a:t>
            </a:r>
          </a:p>
        </p:txBody>
      </p:sp>
      <p:pic>
        <p:nvPicPr>
          <p:cNvPr id="5" name="Content Placeholder 4" descr="Chart, histogram&#10;&#10;Description automatically generated">
            <a:extLst>
              <a:ext uri="{FF2B5EF4-FFF2-40B4-BE49-F238E27FC236}">
                <a16:creationId xmlns:a16="http://schemas.microsoft.com/office/drawing/2014/main" id="{FC4327F6-9D21-4F86-5085-005264FBC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672" y="1127432"/>
            <a:ext cx="6922008" cy="4603135"/>
          </a:xfrm>
          <a:prstGeom prst="rect">
            <a:avLst/>
          </a:prstGeom>
        </p:spPr>
      </p:pic>
    </p:spTree>
    <p:extLst>
      <p:ext uri="{BB962C8B-B14F-4D97-AF65-F5344CB8AC3E}">
        <p14:creationId xmlns:p14="http://schemas.microsoft.com/office/powerpoint/2010/main" val="335692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E5E34E-3E99-0C38-DDF3-9F50F1452284}"/>
              </a:ext>
            </a:extLst>
          </p:cNvPr>
          <p:cNvSpPr>
            <a:spLocks noGrp="1"/>
          </p:cNvSpPr>
          <p:nvPr>
            <p:ph type="title"/>
          </p:nvPr>
        </p:nvSpPr>
        <p:spPr>
          <a:xfrm>
            <a:off x="438913" y="859536"/>
            <a:ext cx="4832802" cy="1243584"/>
          </a:xfrm>
        </p:spPr>
        <p:txBody>
          <a:bodyPr>
            <a:normAutofit/>
          </a:bodyPr>
          <a:lstStyle/>
          <a:p>
            <a:r>
              <a:rPr lang="en-GB" sz="2600"/>
              <a:t>EDA:</a:t>
            </a:r>
            <a:br>
              <a:rPr lang="en-GB" sz="2600"/>
            </a:br>
            <a:r>
              <a:rPr lang="en-GB" sz="2600"/>
              <a:t>6. Gender-wise Contribution in Profit</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E62B4C56-73E7-E733-D278-CEF1F11894F1}"/>
              </a:ext>
            </a:extLst>
          </p:cNvPr>
          <p:cNvSpPr>
            <a:spLocks noGrp="1"/>
          </p:cNvSpPr>
          <p:nvPr>
            <p:ph idx="1"/>
          </p:nvPr>
        </p:nvSpPr>
        <p:spPr>
          <a:xfrm>
            <a:off x="438912" y="2512611"/>
            <a:ext cx="4832803" cy="3664351"/>
          </a:xfrm>
        </p:spPr>
        <p:txBody>
          <a:bodyPr>
            <a:normAutofit/>
          </a:bodyPr>
          <a:lstStyle/>
          <a:p>
            <a:r>
              <a:rPr lang="en-US" sz="1800" dirty="0"/>
              <a:t>The Male users has slightly higher contribution in profit in both companies. Overall, there is no significant difference in profit contribution between both genders.</a:t>
            </a:r>
          </a:p>
        </p:txBody>
      </p:sp>
      <p:pic>
        <p:nvPicPr>
          <p:cNvPr id="5" name="Content Placeholder 4" descr="Chart, bar chart&#10;&#10;Description automatically generated">
            <a:extLst>
              <a:ext uri="{FF2B5EF4-FFF2-40B4-BE49-F238E27FC236}">
                <a16:creationId xmlns:a16="http://schemas.microsoft.com/office/drawing/2014/main" id="{8AF5BF58-431A-66BF-D9AD-55260E0D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505" y="342900"/>
            <a:ext cx="4833832" cy="2743200"/>
          </a:xfrm>
          <a:prstGeom prst="rect">
            <a:avLst/>
          </a:prstGeom>
        </p:spPr>
      </p:pic>
      <p:pic>
        <p:nvPicPr>
          <p:cNvPr id="7" name="Picture 6" descr="Chart, bar chart&#10;&#10;Description automatically generated">
            <a:extLst>
              <a:ext uri="{FF2B5EF4-FFF2-40B4-BE49-F238E27FC236}">
                <a16:creationId xmlns:a16="http://schemas.microsoft.com/office/drawing/2014/main" id="{8B315329-50C3-B750-C0BE-FC87A8494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505" y="3429000"/>
            <a:ext cx="4833832" cy="2743200"/>
          </a:xfrm>
          <a:prstGeom prst="rect">
            <a:avLst/>
          </a:prstGeom>
        </p:spPr>
      </p:pic>
    </p:spTree>
    <p:extLst>
      <p:ext uri="{BB962C8B-B14F-4D97-AF65-F5344CB8AC3E}">
        <p14:creationId xmlns:p14="http://schemas.microsoft.com/office/powerpoint/2010/main" val="206123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4F61E0-6996-7CD7-D619-65E80046E06F}"/>
              </a:ext>
            </a:extLst>
          </p:cNvPr>
          <p:cNvSpPr>
            <a:spLocks noGrp="1"/>
          </p:cNvSpPr>
          <p:nvPr>
            <p:ph type="title"/>
          </p:nvPr>
        </p:nvSpPr>
        <p:spPr>
          <a:xfrm>
            <a:off x="438913" y="859536"/>
            <a:ext cx="4832802" cy="1170432"/>
          </a:xfrm>
        </p:spPr>
        <p:txBody>
          <a:bodyPr anchor="b">
            <a:normAutofit/>
          </a:bodyPr>
          <a:lstStyle/>
          <a:p>
            <a:r>
              <a:rPr lang="en-GB" sz="2600"/>
              <a:t>EDA:</a:t>
            </a:r>
            <a:br>
              <a:rPr lang="en-GB" sz="2600"/>
            </a:br>
            <a:r>
              <a:rPr lang="en-GB" sz="2600"/>
              <a:t>7. Gender-wise Customer base Analysis</a:t>
            </a:r>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8B406B01-A63A-39C0-059E-338591DF13A9}"/>
              </a:ext>
            </a:extLst>
          </p:cNvPr>
          <p:cNvSpPr>
            <a:spLocks noGrp="1"/>
          </p:cNvSpPr>
          <p:nvPr>
            <p:ph idx="1"/>
          </p:nvPr>
        </p:nvSpPr>
        <p:spPr>
          <a:xfrm>
            <a:off x="438912" y="2512611"/>
            <a:ext cx="4832803" cy="3664351"/>
          </a:xfrm>
        </p:spPr>
        <p:txBody>
          <a:bodyPr>
            <a:normAutofit/>
          </a:bodyPr>
          <a:lstStyle/>
          <a:p>
            <a:r>
              <a:rPr lang="en-US" sz="1800" dirty="0"/>
              <a:t>This shows the percentage of male and female customers served by both companies. Also, we can see that percentage of male customers are slightly higher than the other gender. Overall, there is no significant differences. This could be reason why male customers contribute to greater portion of profit in both companies. </a:t>
            </a:r>
          </a:p>
        </p:txBody>
      </p:sp>
      <p:pic>
        <p:nvPicPr>
          <p:cNvPr id="5" name="Content Placeholder 4" descr="Chart, bar chart&#10;&#10;Description automatically generated">
            <a:extLst>
              <a:ext uri="{FF2B5EF4-FFF2-40B4-BE49-F238E27FC236}">
                <a16:creationId xmlns:a16="http://schemas.microsoft.com/office/drawing/2014/main" id="{B34C6F6F-2FC2-D96F-EEA7-E2707FE5E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493" y="388620"/>
            <a:ext cx="4876799" cy="2743200"/>
          </a:xfrm>
          <a:prstGeom prst="rect">
            <a:avLst/>
          </a:prstGeom>
        </p:spPr>
      </p:pic>
      <p:pic>
        <p:nvPicPr>
          <p:cNvPr id="7" name="Picture 6" descr="Chart, bar chart&#10;&#10;Description automatically generated">
            <a:extLst>
              <a:ext uri="{FF2B5EF4-FFF2-40B4-BE49-F238E27FC236}">
                <a16:creationId xmlns:a16="http://schemas.microsoft.com/office/drawing/2014/main" id="{64A05FCA-87CA-E254-C193-72262696F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913" y="3520440"/>
            <a:ext cx="4876799" cy="2743200"/>
          </a:xfrm>
          <a:prstGeom prst="rect">
            <a:avLst/>
          </a:prstGeom>
        </p:spPr>
      </p:pic>
    </p:spTree>
    <p:extLst>
      <p:ext uri="{BB962C8B-B14F-4D97-AF65-F5344CB8AC3E}">
        <p14:creationId xmlns:p14="http://schemas.microsoft.com/office/powerpoint/2010/main" val="223531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45" name="Rectangle 4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829C8B2-B9BC-116C-E7B1-8B8B5DF66EC8}"/>
              </a:ext>
            </a:extLst>
          </p:cNvPr>
          <p:cNvSpPr>
            <a:spLocks noGrp="1"/>
          </p:cNvSpPr>
          <p:nvPr>
            <p:ph type="title"/>
          </p:nvPr>
        </p:nvSpPr>
        <p:spPr>
          <a:xfrm>
            <a:off x="643467" y="321734"/>
            <a:ext cx="10905066" cy="1135737"/>
          </a:xfrm>
        </p:spPr>
        <p:txBody>
          <a:bodyPr>
            <a:normAutofit/>
          </a:bodyPr>
          <a:lstStyle/>
          <a:p>
            <a:r>
              <a:rPr lang="en-GB" sz="3600"/>
              <a:t>EDA:</a:t>
            </a:r>
            <a:br>
              <a:rPr lang="en-GB" sz="3600"/>
            </a:br>
            <a:r>
              <a:rPr lang="en-GB" sz="3600"/>
              <a:t>8. Users Covered by both company per city</a:t>
            </a:r>
          </a:p>
        </p:txBody>
      </p:sp>
      <p:pic>
        <p:nvPicPr>
          <p:cNvPr id="5" name="Content Placeholder 4" descr="Chart, bar chart&#10;&#10;Description automatically generated">
            <a:extLst>
              <a:ext uri="{FF2B5EF4-FFF2-40B4-BE49-F238E27FC236}">
                <a16:creationId xmlns:a16="http://schemas.microsoft.com/office/drawing/2014/main" id="{3E211068-2691-18F9-5DAA-6E4C53BD041B}"/>
              </a:ext>
            </a:extLst>
          </p:cNvPr>
          <p:cNvPicPr>
            <a:picLocks noChangeAspect="1"/>
          </p:cNvPicPr>
          <p:nvPr/>
        </p:nvPicPr>
        <p:blipFill rotWithShape="1">
          <a:blip r:embed="rId2">
            <a:extLst>
              <a:ext uri="{28A0092B-C50C-407E-A947-70E740481C1C}">
                <a14:useLocalDpi xmlns:a14="http://schemas.microsoft.com/office/drawing/2010/main" val="0"/>
              </a:ext>
            </a:extLst>
          </a:blip>
          <a:srcRect l="7372" r="1460" b="3"/>
          <a:stretch/>
        </p:blipFill>
        <p:spPr>
          <a:xfrm>
            <a:off x="554384" y="1782981"/>
            <a:ext cx="6591034" cy="4753285"/>
          </a:xfrm>
          <a:prstGeom prst="rect">
            <a:avLst/>
          </a:prstGeom>
        </p:spPr>
      </p:pic>
      <p:sp>
        <p:nvSpPr>
          <p:cNvPr id="9" name="Content Placeholder 8">
            <a:extLst>
              <a:ext uri="{FF2B5EF4-FFF2-40B4-BE49-F238E27FC236}">
                <a16:creationId xmlns:a16="http://schemas.microsoft.com/office/drawing/2014/main" id="{C4559106-B2EB-059A-64CF-2967F288E81C}"/>
              </a:ext>
            </a:extLst>
          </p:cNvPr>
          <p:cNvSpPr>
            <a:spLocks noGrp="1"/>
          </p:cNvSpPr>
          <p:nvPr>
            <p:ph idx="1"/>
          </p:nvPr>
        </p:nvSpPr>
        <p:spPr>
          <a:xfrm>
            <a:off x="7544052" y="1782981"/>
            <a:ext cx="4004479" cy="4393982"/>
          </a:xfrm>
        </p:spPr>
        <p:txBody>
          <a:bodyPr>
            <a:normAutofit/>
          </a:bodyPr>
          <a:lstStyle/>
          <a:p>
            <a:r>
              <a:rPr lang="en-US" sz="2000" dirty="0"/>
              <a:t>This shows ratio of users served by both companies in all cities against all other users present in the city. </a:t>
            </a:r>
          </a:p>
          <a:p>
            <a:r>
              <a:rPr lang="en-US" sz="2000" dirty="0"/>
              <a:t>We can see that there is a huge difference in customer reach from both companies. Yellow Cab has approximately the same low customer reach as Pink Cab in only 6 cities. </a:t>
            </a:r>
          </a:p>
          <a:p>
            <a:endParaRPr lang="en-US" sz="2000" dirty="0"/>
          </a:p>
        </p:txBody>
      </p:sp>
      <p:grpSp>
        <p:nvGrpSpPr>
          <p:cNvPr id="48" name="Group 4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9" name="Isosceles Triangle 4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00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4F8EC-11E2-CF62-2766-9F493AF223E1}"/>
              </a:ext>
            </a:extLst>
          </p:cNvPr>
          <p:cNvSpPr>
            <a:spLocks noGrp="1"/>
          </p:cNvSpPr>
          <p:nvPr>
            <p:ph type="title"/>
          </p:nvPr>
        </p:nvSpPr>
        <p:spPr>
          <a:xfrm>
            <a:off x="6151294" y="486184"/>
            <a:ext cx="5397237" cy="1325563"/>
          </a:xfrm>
        </p:spPr>
        <p:txBody>
          <a:bodyPr>
            <a:normAutofit/>
          </a:bodyPr>
          <a:lstStyle/>
          <a:p>
            <a:r>
              <a:rPr lang="en-GB" sz="2800"/>
              <a:t>EDA:</a:t>
            </a:r>
            <a:br>
              <a:rPr lang="en-GB" sz="2800"/>
            </a:br>
            <a:r>
              <a:rPr lang="en-GB" sz="2800"/>
              <a:t>9. Payment mode percentage Analysis</a:t>
            </a:r>
          </a:p>
        </p:txBody>
      </p:sp>
      <p:pic>
        <p:nvPicPr>
          <p:cNvPr id="5" name="Content Placeholder 4" descr="Chart, pie chart&#10;&#10;Description automatically generated">
            <a:extLst>
              <a:ext uri="{FF2B5EF4-FFF2-40B4-BE49-F238E27FC236}">
                <a16:creationId xmlns:a16="http://schemas.microsoft.com/office/drawing/2014/main" id="{AEB6DCAF-DAB8-F20B-BBD9-5EC831442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25" y="486184"/>
            <a:ext cx="3246008" cy="2856487"/>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1" name="Freeform: Shape 3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hart, pie chart&#10;&#10;Description automatically generated">
            <a:extLst>
              <a:ext uri="{FF2B5EF4-FFF2-40B4-BE49-F238E27FC236}">
                <a16:creationId xmlns:a16="http://schemas.microsoft.com/office/drawing/2014/main" id="{68BC7121-2FA4-522D-3631-EFFE6D825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561" y="2948737"/>
            <a:ext cx="4168497" cy="3668278"/>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3" name="Content Placeholder 10">
            <a:extLst>
              <a:ext uri="{FF2B5EF4-FFF2-40B4-BE49-F238E27FC236}">
                <a16:creationId xmlns:a16="http://schemas.microsoft.com/office/drawing/2014/main" id="{3655904C-028C-E417-F658-9619CB732016}"/>
              </a:ext>
            </a:extLst>
          </p:cNvPr>
          <p:cNvSpPr>
            <a:spLocks noGrp="1"/>
          </p:cNvSpPr>
          <p:nvPr>
            <p:ph idx="1"/>
          </p:nvPr>
        </p:nvSpPr>
        <p:spPr>
          <a:xfrm>
            <a:off x="6296628" y="1946683"/>
            <a:ext cx="5251903" cy="1791939"/>
          </a:xfrm>
        </p:spPr>
        <p:txBody>
          <a:bodyPr>
            <a:normAutofit fontScale="77500" lnSpcReduction="20000"/>
          </a:bodyPr>
          <a:lstStyle/>
          <a:p>
            <a:r>
              <a:rPr lang="en-US" dirty="0"/>
              <a:t>There are greater number of users paying by card in both companies as compared to other payment methods. There is no significant difference between card and cash users in both companies this indicates that payment mode has no effect on company’s profit. </a:t>
            </a:r>
          </a:p>
        </p:txBody>
      </p:sp>
      <p:sp>
        <p:nvSpPr>
          <p:cNvPr id="33" name="Arc 3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1755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E2A4370E-CDC8-7C87-69F5-E6BEEA9B185F}"/>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2300"/>
              <a:t>EDA:</a:t>
            </a:r>
            <a:br>
              <a:rPr lang="en-US" sz="2300"/>
            </a:br>
            <a:r>
              <a:rPr lang="en-US" sz="2300"/>
              <a:t>10. Profit Forecasting</a:t>
            </a:r>
          </a:p>
        </p:txBody>
      </p:sp>
      <p:pic>
        <p:nvPicPr>
          <p:cNvPr id="7" name="Picture 6" descr="Chart, histogram&#10;&#10;Description automatically generated">
            <a:extLst>
              <a:ext uri="{FF2B5EF4-FFF2-40B4-BE49-F238E27FC236}">
                <a16:creationId xmlns:a16="http://schemas.microsoft.com/office/drawing/2014/main" id="{484620B4-20DC-19D9-CA45-A3134634A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82" y="2099780"/>
            <a:ext cx="5264680" cy="3145646"/>
          </a:xfrm>
          <a:prstGeom prst="rect">
            <a:avLst/>
          </a:prstGeom>
        </p:spPr>
      </p:pic>
      <p:pic>
        <p:nvPicPr>
          <p:cNvPr id="5" name="Content Placeholder 4" descr="Chart&#10;&#10;Description automatically generated">
            <a:extLst>
              <a:ext uri="{FF2B5EF4-FFF2-40B4-BE49-F238E27FC236}">
                <a16:creationId xmlns:a16="http://schemas.microsoft.com/office/drawing/2014/main" id="{7911609F-1492-FEDD-E008-75DBA3707F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1296" y="1917502"/>
            <a:ext cx="5439976" cy="3236785"/>
          </a:xfrm>
          <a:prstGeom prst="rect">
            <a:avLst/>
          </a:prstGeom>
        </p:spPr>
      </p:pic>
      <p:sp>
        <p:nvSpPr>
          <p:cNvPr id="25" name="Freeform: Shape 24">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8126AD-A978-535F-E499-F4BFED7CAAA5}"/>
              </a:ext>
            </a:extLst>
          </p:cNvPr>
          <p:cNvSpPr txBox="1"/>
          <p:nvPr/>
        </p:nvSpPr>
        <p:spPr>
          <a:xfrm>
            <a:off x="1866482" y="5336565"/>
            <a:ext cx="1678329" cy="369332"/>
          </a:xfrm>
          <a:prstGeom prst="rect">
            <a:avLst/>
          </a:prstGeom>
          <a:noFill/>
        </p:spPr>
        <p:txBody>
          <a:bodyPr wrap="square" rtlCol="0">
            <a:spAutoFit/>
          </a:bodyPr>
          <a:lstStyle/>
          <a:p>
            <a:r>
              <a:rPr lang="en-GB"/>
              <a:t>Yellow Cab</a:t>
            </a:r>
            <a:endParaRPr lang="en-GB" dirty="0"/>
          </a:p>
        </p:txBody>
      </p:sp>
      <p:sp>
        <p:nvSpPr>
          <p:cNvPr id="9" name="TextBox 8">
            <a:extLst>
              <a:ext uri="{FF2B5EF4-FFF2-40B4-BE49-F238E27FC236}">
                <a16:creationId xmlns:a16="http://schemas.microsoft.com/office/drawing/2014/main" id="{71E4752A-6870-ED05-63ED-51C2B66FD7E8}"/>
              </a:ext>
            </a:extLst>
          </p:cNvPr>
          <p:cNvSpPr txBox="1"/>
          <p:nvPr/>
        </p:nvSpPr>
        <p:spPr>
          <a:xfrm>
            <a:off x="8650146" y="5266610"/>
            <a:ext cx="1678329" cy="369332"/>
          </a:xfrm>
          <a:prstGeom prst="rect">
            <a:avLst/>
          </a:prstGeom>
          <a:noFill/>
        </p:spPr>
        <p:txBody>
          <a:bodyPr wrap="square" rtlCol="0">
            <a:spAutoFit/>
          </a:bodyPr>
          <a:lstStyle/>
          <a:p>
            <a:r>
              <a:rPr lang="en-GB"/>
              <a:t>Pink Cab</a:t>
            </a:r>
            <a:endParaRPr lang="en-GB" dirty="0"/>
          </a:p>
        </p:txBody>
      </p:sp>
    </p:spTree>
    <p:extLst>
      <p:ext uri="{BB962C8B-B14F-4D97-AF65-F5344CB8AC3E}">
        <p14:creationId xmlns:p14="http://schemas.microsoft.com/office/powerpoint/2010/main" val="595276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2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88876-FAE1-EA6E-8038-0156FC5DA5A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a:solidFill>
                  <a:srgbClr val="FFFFFF"/>
                </a:solidFill>
              </a:rPr>
              <a:t>Heat Map Correlation between users and Population</a:t>
            </a:r>
          </a:p>
        </p:txBody>
      </p:sp>
      <p:pic>
        <p:nvPicPr>
          <p:cNvPr id="5" name="Content Placeholder 4" descr="Graphical user interface&#10;&#10;Description automatically generated">
            <a:extLst>
              <a:ext uri="{FF2B5EF4-FFF2-40B4-BE49-F238E27FC236}">
                <a16:creationId xmlns:a16="http://schemas.microsoft.com/office/drawing/2014/main" id="{ABE2EC2C-97C4-40C5-FE6C-8654C304C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395" y="1526479"/>
            <a:ext cx="3456432" cy="275723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42CC339F-3FA7-FB9B-1BD2-8AE539BDA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367" y="1526842"/>
            <a:ext cx="3456432" cy="2756504"/>
          </a:xfrm>
          <a:prstGeom prst="rect">
            <a:avLst/>
          </a:prstGeom>
        </p:spPr>
      </p:pic>
      <p:sp>
        <p:nvSpPr>
          <p:cNvPr id="11" name="Content Placeholder 10">
            <a:extLst>
              <a:ext uri="{FF2B5EF4-FFF2-40B4-BE49-F238E27FC236}">
                <a16:creationId xmlns:a16="http://schemas.microsoft.com/office/drawing/2014/main" id="{8940E4B5-08F6-CDFA-4B36-C6642D17412A}"/>
              </a:ext>
            </a:extLst>
          </p:cNvPr>
          <p:cNvSpPr>
            <a:spLocks noGrp="1"/>
          </p:cNvSpPr>
          <p:nvPr>
            <p:ph idx="1"/>
          </p:nvPr>
        </p:nvSpPr>
        <p:spPr>
          <a:xfrm>
            <a:off x="4038600" y="4884873"/>
            <a:ext cx="7188199" cy="1292090"/>
          </a:xfrm>
        </p:spPr>
        <p:txBody>
          <a:bodyPr>
            <a:normAutofit/>
          </a:bodyPr>
          <a:lstStyle/>
          <a:p>
            <a:r>
              <a:rPr lang="en-US" sz="1800" dirty="0"/>
              <a:t>Pink Cab				Yellow Cab</a:t>
            </a:r>
          </a:p>
        </p:txBody>
      </p:sp>
    </p:spTree>
    <p:extLst>
      <p:ext uri="{BB962C8B-B14F-4D97-AF65-F5344CB8AC3E}">
        <p14:creationId xmlns:p14="http://schemas.microsoft.com/office/powerpoint/2010/main" val="333960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9B3B-B29F-05F6-107F-E66D8CCB3D42}"/>
              </a:ext>
            </a:extLst>
          </p:cNvPr>
          <p:cNvSpPr>
            <a:spLocks noGrp="1"/>
          </p:cNvSpPr>
          <p:nvPr>
            <p:ph type="title"/>
          </p:nvPr>
        </p:nvSpPr>
        <p:spPr/>
        <p:txBody>
          <a:bodyPr/>
          <a:lstStyle/>
          <a:p>
            <a:r>
              <a:rPr lang="en-GB" dirty="0"/>
              <a:t>Outliers Box plot</a:t>
            </a:r>
          </a:p>
        </p:txBody>
      </p:sp>
      <p:pic>
        <p:nvPicPr>
          <p:cNvPr id="5" name="Content Placeholder 4" descr="Chart, box and whisker chart&#10;&#10;Description automatically generated">
            <a:extLst>
              <a:ext uri="{FF2B5EF4-FFF2-40B4-BE49-F238E27FC236}">
                <a16:creationId xmlns:a16="http://schemas.microsoft.com/office/drawing/2014/main" id="{F0078257-448B-FB7F-0DFC-05F671D55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639" y="1459193"/>
            <a:ext cx="7100303" cy="5288501"/>
          </a:xfrm>
        </p:spPr>
      </p:pic>
    </p:spTree>
    <p:extLst>
      <p:ext uri="{BB962C8B-B14F-4D97-AF65-F5344CB8AC3E}">
        <p14:creationId xmlns:p14="http://schemas.microsoft.com/office/powerpoint/2010/main" val="110530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53C63EC7-AC1E-82D1-3772-3EFEFBF74FC8}"/>
              </a:ext>
            </a:extLst>
          </p:cNvPr>
          <p:cNvPicPr>
            <a:picLocks noGrp="1" noChangeAspect="1"/>
          </p:cNvPicPr>
          <p:nvPr>
            <p:ph idx="1"/>
          </p:nvPr>
        </p:nvPicPr>
        <p:blipFill>
          <a:blip r:embed="rId2"/>
          <a:stretch>
            <a:fillRect/>
          </a:stretch>
        </p:blipFill>
        <p:spPr>
          <a:xfrm>
            <a:off x="1287463" y="3040063"/>
            <a:ext cx="6896100" cy="801688"/>
          </a:xfrm>
        </p:spPr>
      </p:pic>
      <p:pic>
        <p:nvPicPr>
          <p:cNvPr id="11" name="Picture 10">
            <a:extLst>
              <a:ext uri="{FF2B5EF4-FFF2-40B4-BE49-F238E27FC236}">
                <a16:creationId xmlns:a16="http://schemas.microsoft.com/office/drawing/2014/main" id="{C603E60D-366E-C893-CEC4-4DD68080E15C}"/>
              </a:ext>
            </a:extLst>
          </p:cNvPr>
          <p:cNvPicPr>
            <a:picLocks noChangeAspect="1"/>
          </p:cNvPicPr>
          <p:nvPr/>
        </p:nvPicPr>
        <p:blipFill>
          <a:blip r:embed="rId3"/>
          <a:stretch>
            <a:fillRect/>
          </a:stretch>
        </p:blipFill>
        <p:spPr>
          <a:xfrm>
            <a:off x="1287463" y="3910013"/>
            <a:ext cx="6896100" cy="1793875"/>
          </a:xfrm>
          <a:prstGeom prst="rect">
            <a:avLst/>
          </a:prstGeom>
        </p:spPr>
      </p:pic>
      <p:pic>
        <p:nvPicPr>
          <p:cNvPr id="15" name="Picture 14">
            <a:extLst>
              <a:ext uri="{FF2B5EF4-FFF2-40B4-BE49-F238E27FC236}">
                <a16:creationId xmlns:a16="http://schemas.microsoft.com/office/drawing/2014/main" id="{BF58D24B-0D57-99EC-4F66-9D80B56FE722}"/>
              </a:ext>
            </a:extLst>
          </p:cNvPr>
          <p:cNvPicPr>
            <a:picLocks noChangeAspect="1"/>
          </p:cNvPicPr>
          <p:nvPr/>
        </p:nvPicPr>
        <p:blipFill>
          <a:blip r:embed="rId4"/>
          <a:stretch>
            <a:fillRect/>
          </a:stretch>
        </p:blipFill>
        <p:spPr>
          <a:xfrm>
            <a:off x="8250238" y="3040063"/>
            <a:ext cx="3100388" cy="2665413"/>
          </a:xfrm>
          <a:prstGeom prst="rect">
            <a:avLst/>
          </a:prstGeom>
        </p:spPr>
      </p:pic>
      <p:sp>
        <p:nvSpPr>
          <p:cNvPr id="2" name="Title 1">
            <a:extLst>
              <a:ext uri="{FF2B5EF4-FFF2-40B4-BE49-F238E27FC236}">
                <a16:creationId xmlns:a16="http://schemas.microsoft.com/office/drawing/2014/main" id="{8C6B3C41-DAD4-AC14-5578-98261B5E411E}"/>
              </a:ext>
            </a:extLst>
          </p:cNvPr>
          <p:cNvSpPr>
            <a:spLocks noGrp="1"/>
          </p:cNvSpPr>
          <p:nvPr>
            <p:ph type="title"/>
          </p:nvPr>
        </p:nvSpPr>
        <p:spPr>
          <a:xfrm>
            <a:off x="1286932" y="1204109"/>
            <a:ext cx="10023398" cy="857894"/>
          </a:xfrm>
        </p:spPr>
        <p:txBody>
          <a:bodyPr>
            <a:normAutofit/>
          </a:bodyPr>
          <a:lstStyle/>
          <a:p>
            <a:r>
              <a:rPr lang="en-US" sz="2500" dirty="0">
                <a:solidFill>
                  <a:srgbClr val="FFFFFF"/>
                </a:solidFill>
              </a:rPr>
              <a:t>Created CSV Files</a:t>
            </a:r>
            <a:br>
              <a:rPr lang="en-US" sz="2500" dirty="0">
                <a:solidFill>
                  <a:srgbClr val="FFFFFF"/>
                </a:solidFill>
              </a:rPr>
            </a:br>
            <a:endParaRPr lang="en-GB" sz="2500" dirty="0">
              <a:solidFill>
                <a:srgbClr val="FFFFFF"/>
              </a:solidFill>
            </a:endParaRPr>
          </a:p>
        </p:txBody>
      </p:sp>
    </p:spTree>
    <p:extLst>
      <p:ext uri="{BB962C8B-B14F-4D97-AF65-F5344CB8AC3E}">
        <p14:creationId xmlns:p14="http://schemas.microsoft.com/office/powerpoint/2010/main" val="62732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E97961-0BEC-AFA1-1AA2-5B803EF4C69C}"/>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Hypothesis Tests</a:t>
            </a:r>
          </a:p>
        </p:txBody>
      </p:sp>
      <p:sp>
        <p:nvSpPr>
          <p:cNvPr id="14" name="TextBox 13">
            <a:extLst>
              <a:ext uri="{FF2B5EF4-FFF2-40B4-BE49-F238E27FC236}">
                <a16:creationId xmlns:a16="http://schemas.microsoft.com/office/drawing/2014/main" id="{50859D68-0F48-B3AF-8C2F-0C563D74208B}"/>
              </a:ext>
            </a:extLst>
          </p:cNvPr>
          <p:cNvSpPr txBox="1"/>
          <p:nvPr/>
        </p:nvSpPr>
        <p:spPr>
          <a:xfrm>
            <a:off x="1137034" y="2198362"/>
            <a:ext cx="4958966" cy="39177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Test1</a:t>
            </a:r>
            <a:r>
              <a:rPr lang="en-US" sz="2000" dirty="0"/>
              <a:t>, Is there difference between Avg. Selling Price of both cabs?</a:t>
            </a:r>
          </a:p>
        </p:txBody>
      </p:sp>
      <p:pic>
        <p:nvPicPr>
          <p:cNvPr id="11" name="Content Placeholder 10">
            <a:extLst>
              <a:ext uri="{FF2B5EF4-FFF2-40B4-BE49-F238E27FC236}">
                <a16:creationId xmlns:a16="http://schemas.microsoft.com/office/drawing/2014/main" id="{4F529152-A499-F8C3-42B6-BC6A5A35488E}"/>
              </a:ext>
            </a:extLst>
          </p:cNvPr>
          <p:cNvPicPr>
            <a:picLocks noGrp="1" noChangeAspect="1"/>
          </p:cNvPicPr>
          <p:nvPr>
            <p:ph idx="1"/>
          </p:nvPr>
        </p:nvPicPr>
        <p:blipFill>
          <a:blip r:embed="rId2"/>
          <a:stretch>
            <a:fillRect/>
          </a:stretch>
        </p:blipFill>
        <p:spPr>
          <a:xfrm>
            <a:off x="4420518" y="2671433"/>
            <a:ext cx="6970247" cy="3241165"/>
          </a:xfrm>
          <a:prstGeom prst="rect">
            <a:avLst/>
          </a:prstGeom>
        </p:spPr>
      </p:pic>
      <p:sp>
        <p:nvSpPr>
          <p:cNvPr id="33"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6105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89CD55-4383-D2D1-FA45-3BE3E3DEF28D}"/>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600" kern="1200" dirty="0">
                <a:solidFill>
                  <a:schemeClr val="tx1"/>
                </a:solidFill>
                <a:latin typeface="+mj-lt"/>
                <a:ea typeface="+mj-ea"/>
                <a:cs typeface="+mj-cs"/>
              </a:rPr>
              <a:t>Test2, Is there difference between Avg. user income of both cabs?</a:t>
            </a:r>
          </a:p>
        </p:txBody>
      </p:sp>
      <p:pic>
        <p:nvPicPr>
          <p:cNvPr id="5" name="Content Placeholder 4">
            <a:extLst>
              <a:ext uri="{FF2B5EF4-FFF2-40B4-BE49-F238E27FC236}">
                <a16:creationId xmlns:a16="http://schemas.microsoft.com/office/drawing/2014/main" id="{D4CE8925-BBE0-8DFC-D19B-4D0E294C6616}"/>
              </a:ext>
            </a:extLst>
          </p:cNvPr>
          <p:cNvPicPr>
            <a:picLocks noGrp="1" noChangeAspect="1"/>
          </p:cNvPicPr>
          <p:nvPr>
            <p:ph idx="1"/>
          </p:nvPr>
        </p:nvPicPr>
        <p:blipFill>
          <a:blip r:embed="rId2"/>
          <a:stretch>
            <a:fillRect/>
          </a:stretch>
        </p:blipFill>
        <p:spPr>
          <a:xfrm>
            <a:off x="1583905" y="2354239"/>
            <a:ext cx="9024190" cy="3948085"/>
          </a:xfrm>
          <a:prstGeom prst="rect">
            <a:avLst/>
          </a:prstGeom>
        </p:spPr>
      </p:pic>
    </p:spTree>
    <p:extLst>
      <p:ext uri="{BB962C8B-B14F-4D97-AF65-F5344CB8AC3E}">
        <p14:creationId xmlns:p14="http://schemas.microsoft.com/office/powerpoint/2010/main" val="4218716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93F57C-E5BC-5F11-E4F5-FF78944157B4}"/>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600" kern="1200" dirty="0">
                <a:solidFill>
                  <a:schemeClr val="tx1"/>
                </a:solidFill>
                <a:latin typeface="+mj-lt"/>
                <a:ea typeface="+mj-ea"/>
                <a:cs typeface="+mj-cs"/>
              </a:rPr>
              <a:t>Test3, Is there any relation between users and population per city?</a:t>
            </a:r>
          </a:p>
        </p:txBody>
      </p:sp>
      <p:pic>
        <p:nvPicPr>
          <p:cNvPr id="5" name="Content Placeholder 4">
            <a:extLst>
              <a:ext uri="{FF2B5EF4-FFF2-40B4-BE49-F238E27FC236}">
                <a16:creationId xmlns:a16="http://schemas.microsoft.com/office/drawing/2014/main" id="{1F55B870-8FB7-3239-5A5D-2CD3F9B56791}"/>
              </a:ext>
            </a:extLst>
          </p:cNvPr>
          <p:cNvPicPr>
            <a:picLocks noGrp="1" noChangeAspect="1"/>
          </p:cNvPicPr>
          <p:nvPr>
            <p:ph idx="1"/>
          </p:nvPr>
        </p:nvPicPr>
        <p:blipFill>
          <a:blip r:embed="rId2"/>
          <a:stretch>
            <a:fillRect/>
          </a:stretch>
        </p:blipFill>
        <p:spPr>
          <a:xfrm>
            <a:off x="723900" y="3643338"/>
            <a:ext cx="10744200" cy="1369886"/>
          </a:xfrm>
          <a:prstGeom prst="rect">
            <a:avLst/>
          </a:prstGeom>
        </p:spPr>
      </p:pic>
    </p:spTree>
    <p:extLst>
      <p:ext uri="{BB962C8B-B14F-4D97-AF65-F5344CB8AC3E}">
        <p14:creationId xmlns:p14="http://schemas.microsoft.com/office/powerpoint/2010/main" val="252495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4F9401-8DEB-EA18-8E82-83D58BD11444}"/>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600" kern="1200" dirty="0">
                <a:solidFill>
                  <a:schemeClr val="tx1"/>
                </a:solidFill>
                <a:latin typeface="+mj-lt"/>
                <a:ea typeface="+mj-ea"/>
                <a:cs typeface="+mj-cs"/>
              </a:rPr>
              <a:t>Test4, Is there difference between Avg. user age of both cabs?</a:t>
            </a:r>
          </a:p>
        </p:txBody>
      </p:sp>
      <p:pic>
        <p:nvPicPr>
          <p:cNvPr id="5" name="Content Placeholder 4">
            <a:extLst>
              <a:ext uri="{FF2B5EF4-FFF2-40B4-BE49-F238E27FC236}">
                <a16:creationId xmlns:a16="http://schemas.microsoft.com/office/drawing/2014/main" id="{4EE5A3C9-ADF6-2BD1-7414-4E35EF2158D3}"/>
              </a:ext>
            </a:extLst>
          </p:cNvPr>
          <p:cNvPicPr>
            <a:picLocks noGrp="1" noChangeAspect="1"/>
          </p:cNvPicPr>
          <p:nvPr>
            <p:ph idx="1"/>
          </p:nvPr>
        </p:nvPicPr>
        <p:blipFill>
          <a:blip r:embed="rId2"/>
          <a:stretch>
            <a:fillRect/>
          </a:stretch>
        </p:blipFill>
        <p:spPr>
          <a:xfrm>
            <a:off x="1873448" y="2354239"/>
            <a:ext cx="8445104" cy="3948085"/>
          </a:xfrm>
          <a:prstGeom prst="rect">
            <a:avLst/>
          </a:prstGeom>
        </p:spPr>
      </p:pic>
    </p:spTree>
    <p:extLst>
      <p:ext uri="{BB962C8B-B14F-4D97-AF65-F5344CB8AC3E}">
        <p14:creationId xmlns:p14="http://schemas.microsoft.com/office/powerpoint/2010/main" val="1048612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F7F474-F8F6-C78D-D253-2864D3BE1178}"/>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600" kern="1200" dirty="0">
                <a:solidFill>
                  <a:schemeClr val="tx1"/>
                </a:solidFill>
                <a:latin typeface="+mj-lt"/>
                <a:ea typeface="+mj-ea"/>
                <a:cs typeface="+mj-cs"/>
              </a:rPr>
              <a:t>Test5, Is there difference between the Mean Profit of both cabs?</a:t>
            </a:r>
          </a:p>
        </p:txBody>
      </p:sp>
      <p:pic>
        <p:nvPicPr>
          <p:cNvPr id="5" name="Content Placeholder 4">
            <a:extLst>
              <a:ext uri="{FF2B5EF4-FFF2-40B4-BE49-F238E27FC236}">
                <a16:creationId xmlns:a16="http://schemas.microsoft.com/office/drawing/2014/main" id="{D250D465-C83B-869A-EC3F-6A430F1ACE7A}"/>
              </a:ext>
            </a:extLst>
          </p:cNvPr>
          <p:cNvPicPr>
            <a:picLocks noGrp="1" noChangeAspect="1"/>
          </p:cNvPicPr>
          <p:nvPr>
            <p:ph idx="1"/>
          </p:nvPr>
        </p:nvPicPr>
        <p:blipFill>
          <a:blip r:embed="rId2"/>
          <a:stretch>
            <a:fillRect/>
          </a:stretch>
        </p:blipFill>
        <p:spPr>
          <a:xfrm>
            <a:off x="1873448" y="2354239"/>
            <a:ext cx="8445104" cy="3948085"/>
          </a:xfrm>
          <a:prstGeom prst="rect">
            <a:avLst/>
          </a:prstGeom>
        </p:spPr>
      </p:pic>
    </p:spTree>
    <p:extLst>
      <p:ext uri="{BB962C8B-B14F-4D97-AF65-F5344CB8AC3E}">
        <p14:creationId xmlns:p14="http://schemas.microsoft.com/office/powerpoint/2010/main" val="2873490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390EC-1CE7-0F3D-BE1C-16B9C0134EB0}"/>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2800" b="0" i="1" kern="1200">
                <a:solidFill>
                  <a:schemeClr val="tx2"/>
                </a:solidFill>
                <a:effectLst/>
                <a:latin typeface="+mj-lt"/>
                <a:ea typeface="+mj-ea"/>
                <a:cs typeface="+mj-cs"/>
              </a:rPr>
              <a:t>Is there any seasonality in number of customers using the cab service?</a:t>
            </a:r>
            <a:endParaRPr lang="en-US" sz="2800" kern="120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B908B350-3A60-994A-1605-59B79B4B6268}"/>
              </a:ext>
            </a:extLst>
          </p:cNvPr>
          <p:cNvSpPr>
            <a:spLocks noGrp="1"/>
          </p:cNvSpPr>
          <p:nvPr>
            <p:ph idx="1"/>
          </p:nvPr>
        </p:nvSpPr>
        <p:spPr>
          <a:xfrm>
            <a:off x="804672" y="3428999"/>
            <a:ext cx="4805691" cy="838831"/>
          </a:xfrm>
        </p:spPr>
        <p:txBody>
          <a:bodyPr vert="horz" lIns="91440" tIns="45720" rIns="91440" bIns="45720" rtlCol="0" anchor="b">
            <a:normAutofit/>
          </a:bodyPr>
          <a:lstStyle/>
          <a:p>
            <a:pPr marL="0" indent="0">
              <a:buNone/>
            </a:pPr>
            <a:r>
              <a:rPr lang="en-US" sz="2000" kern="1200">
                <a:solidFill>
                  <a:schemeClr val="tx2"/>
                </a:solidFill>
                <a:latin typeface="+mn-lt"/>
                <a:ea typeface="+mn-ea"/>
                <a:cs typeface="+mn-cs"/>
              </a:rPr>
              <a:t>Yes, the answer is visualised in slide no.8</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Taxi">
            <a:extLst>
              <a:ext uri="{FF2B5EF4-FFF2-40B4-BE49-F238E27FC236}">
                <a16:creationId xmlns:a16="http://schemas.microsoft.com/office/drawing/2014/main" id="{246B6147-B17F-8C82-766F-C0C8788244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03185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4D927-E556-3F50-6208-E992CF073C87}"/>
              </a:ext>
            </a:extLst>
          </p:cNvPr>
          <p:cNvSpPr>
            <a:spLocks noGrp="1"/>
          </p:cNvSpPr>
          <p:nvPr>
            <p:ph type="title"/>
          </p:nvPr>
        </p:nvSpPr>
        <p:spPr>
          <a:xfrm>
            <a:off x="1171074" y="1396686"/>
            <a:ext cx="3240506" cy="4064628"/>
          </a:xfrm>
        </p:spPr>
        <p:txBody>
          <a:bodyPr>
            <a:normAutofit/>
          </a:bodyPr>
          <a:lstStyle/>
          <a:p>
            <a:r>
              <a:rPr lang="en-US" sz="3100">
                <a:solidFill>
                  <a:srgbClr val="FFFFFF"/>
                </a:solidFill>
              </a:rPr>
              <a:t>Recommendations</a:t>
            </a:r>
            <a:endParaRPr lang="en-GB" sz="31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24760E-118F-8283-F7BD-F51BBCCBA1F6}"/>
              </a:ext>
            </a:extLst>
          </p:cNvPr>
          <p:cNvSpPr>
            <a:spLocks noGrp="1"/>
          </p:cNvSpPr>
          <p:nvPr>
            <p:ph idx="1"/>
          </p:nvPr>
        </p:nvSpPr>
        <p:spPr>
          <a:xfrm>
            <a:off x="5370153" y="1526033"/>
            <a:ext cx="5536397" cy="4936187"/>
          </a:xfrm>
        </p:spPr>
        <p:txBody>
          <a:bodyPr>
            <a:normAutofit fontScale="62500" lnSpcReduction="20000"/>
          </a:bodyPr>
          <a:lstStyle/>
          <a:p>
            <a:r>
              <a:rPr lang="en-GB" dirty="0"/>
              <a:t>Customer Reach: Yellow Cab company has a high customer reach in 13 cities as compared to Pink Cab</a:t>
            </a:r>
          </a:p>
          <a:p>
            <a:r>
              <a:rPr lang="en-GB" dirty="0"/>
              <a:t>Average Profit per KM: It can be concluded that Yellow Cab has outperformed Pink Cab by approx. 3 times average Profit per km after the time range. </a:t>
            </a:r>
          </a:p>
          <a:p>
            <a:r>
              <a:rPr lang="en-GB" dirty="0"/>
              <a:t>Ride count and Profit Forecasting: Both companies are facing loss in profit; however, after the year 2019 yellow cab experiences profit rise unlike the other cab . Pink Cab experienced a constant un-change per year in ride count for a long period of time as compared to other cab. </a:t>
            </a:r>
          </a:p>
          <a:p>
            <a:r>
              <a:rPr lang="en-GB" dirty="0"/>
              <a:t>City-wise profit analysis: Yellow Cab has higher profit percentage that is covered from larger portion of cities in the US as compared to other cab. </a:t>
            </a:r>
          </a:p>
          <a:p>
            <a:r>
              <a:rPr lang="en-GB" dirty="0"/>
              <a:t>Average Selling Price: Yellow Cab has higher average selling price as compared to Pink Cab due to its widely availability.</a:t>
            </a:r>
          </a:p>
          <a:p>
            <a:pPr marL="0" indent="0">
              <a:buNone/>
            </a:pPr>
            <a:r>
              <a:rPr lang="en-GB" dirty="0"/>
              <a:t>Therefore, based on the above points we can conclude that Yellow Cab company is the best recommended option to invest in for the foreseeable future. </a:t>
            </a:r>
          </a:p>
        </p:txBody>
      </p:sp>
    </p:spTree>
    <p:extLst>
      <p:ext uri="{BB962C8B-B14F-4D97-AF65-F5344CB8AC3E}">
        <p14:creationId xmlns:p14="http://schemas.microsoft.com/office/powerpoint/2010/main" val="2983417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AA3CD-6DD1-C404-5AF0-C8D7FF8879ED}"/>
              </a:ext>
            </a:extLst>
          </p:cNvPr>
          <p:cNvSpPr>
            <a:spLocks noGrp="1"/>
          </p:cNvSpPr>
          <p:nvPr>
            <p:ph type="title"/>
          </p:nvPr>
        </p:nvSpPr>
        <p:spPr>
          <a:xfrm>
            <a:off x="640080" y="325369"/>
            <a:ext cx="4368602" cy="1956841"/>
          </a:xfrm>
        </p:spPr>
        <p:txBody>
          <a:bodyPr anchor="b">
            <a:normAutofit/>
          </a:bodyPr>
          <a:lstStyle/>
          <a:p>
            <a:r>
              <a:rPr lang="en-GB" sz="5400"/>
              <a:t>Executive Summary</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FF40BC-CB3B-B440-4DB3-5E8B9D7B5C4A}"/>
              </a:ext>
            </a:extLst>
          </p:cNvPr>
          <p:cNvSpPr>
            <a:spLocks noGrp="1"/>
          </p:cNvSpPr>
          <p:nvPr>
            <p:ph idx="1"/>
          </p:nvPr>
        </p:nvSpPr>
        <p:spPr>
          <a:xfrm>
            <a:off x="640080" y="2872899"/>
            <a:ext cx="4243589" cy="3320668"/>
          </a:xfrm>
        </p:spPr>
        <p:txBody>
          <a:bodyPr>
            <a:normAutofit/>
          </a:bodyPr>
          <a:lstStyle/>
          <a:p>
            <a:r>
              <a:rPr lang="en-GB" sz="2200"/>
              <a:t>This project aims to help XYZ’s Executive team analyse and inspect how is the market is going before taking the final decision on identifying the right company to invest in the foreseeable future. </a:t>
            </a:r>
          </a:p>
        </p:txBody>
      </p:sp>
      <p:pic>
        <p:nvPicPr>
          <p:cNvPr id="5" name="Picture 4" descr="A picture containing diagram&#10;&#10;Description automatically generated">
            <a:extLst>
              <a:ext uri="{FF2B5EF4-FFF2-40B4-BE49-F238E27FC236}">
                <a16:creationId xmlns:a16="http://schemas.microsoft.com/office/drawing/2014/main" id="{D55AE734-BBF8-DF24-833F-22F4A806E89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7124" r="1592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6969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F799-063F-0C43-B885-93BDF6C4681C}"/>
              </a:ext>
            </a:extLst>
          </p:cNvPr>
          <p:cNvSpPr>
            <a:spLocks noGrp="1"/>
          </p:cNvSpPr>
          <p:nvPr>
            <p:ph type="title"/>
          </p:nvPr>
        </p:nvSpPr>
        <p:spPr/>
        <p:txBody>
          <a:bodyPr/>
          <a:lstStyle/>
          <a:p>
            <a:r>
              <a:rPr lang="en-US" sz="4400" dirty="0">
                <a:solidFill>
                  <a:srgbClr val="FF6600"/>
                </a:solidFill>
              </a:rPr>
              <a:t>Problem Statement</a:t>
            </a:r>
            <a:br>
              <a:rPr lang="en-US" sz="4400" dirty="0">
                <a:solidFill>
                  <a:srgbClr val="FF6600"/>
                </a:solidFill>
              </a:rPr>
            </a:br>
            <a:endParaRPr lang="en-GB" dirty="0"/>
          </a:p>
        </p:txBody>
      </p:sp>
      <p:sp>
        <p:nvSpPr>
          <p:cNvPr id="3" name="Content Placeholder 2">
            <a:extLst>
              <a:ext uri="{FF2B5EF4-FFF2-40B4-BE49-F238E27FC236}">
                <a16:creationId xmlns:a16="http://schemas.microsoft.com/office/drawing/2014/main" id="{EA9803FE-0F63-EF6B-5756-FB465E270C77}"/>
              </a:ext>
            </a:extLst>
          </p:cNvPr>
          <p:cNvSpPr>
            <a:spLocks noGrp="1"/>
          </p:cNvSpPr>
          <p:nvPr>
            <p:ph idx="1"/>
          </p:nvPr>
        </p:nvSpPr>
        <p:spPr/>
        <p:txBody>
          <a:bodyPr/>
          <a:lstStyle/>
          <a:p>
            <a:r>
              <a:rPr lang="en-GB"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GB" dirty="0"/>
          </a:p>
        </p:txBody>
      </p:sp>
    </p:spTree>
    <p:extLst>
      <p:ext uri="{BB962C8B-B14F-4D97-AF65-F5344CB8AC3E}">
        <p14:creationId xmlns:p14="http://schemas.microsoft.com/office/powerpoint/2010/main" val="287194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7CEB-0021-C878-86D6-1DBD9BD6DEC1}"/>
              </a:ext>
            </a:extLst>
          </p:cNvPr>
          <p:cNvSpPr>
            <a:spLocks noGrp="1"/>
          </p:cNvSpPr>
          <p:nvPr>
            <p:ph type="title"/>
          </p:nvPr>
        </p:nvSpPr>
        <p:spPr/>
        <p:txBody>
          <a:bodyPr/>
          <a:lstStyle/>
          <a:p>
            <a:r>
              <a:rPr lang="en-US" sz="4400" dirty="0">
                <a:solidFill>
                  <a:srgbClr val="FF6600"/>
                </a:solidFill>
              </a:rPr>
              <a:t> Approach</a:t>
            </a:r>
            <a:endParaRPr lang="en-GB" dirty="0"/>
          </a:p>
        </p:txBody>
      </p:sp>
      <p:sp>
        <p:nvSpPr>
          <p:cNvPr id="3" name="Content Placeholder 2">
            <a:extLst>
              <a:ext uri="{FF2B5EF4-FFF2-40B4-BE49-F238E27FC236}">
                <a16:creationId xmlns:a16="http://schemas.microsoft.com/office/drawing/2014/main" id="{2086CC79-4FFB-8E8D-7A4A-29C993FD747E}"/>
              </a:ext>
            </a:extLst>
          </p:cNvPr>
          <p:cNvSpPr>
            <a:spLocks noGrp="1"/>
          </p:cNvSpPr>
          <p:nvPr>
            <p:ph idx="1"/>
          </p:nvPr>
        </p:nvSpPr>
        <p:spPr/>
        <p:txBody>
          <a:bodyPr>
            <a:normAutofit fontScale="85000" lnSpcReduction="20000"/>
          </a:bodyPr>
          <a:lstStyle/>
          <a:p>
            <a:r>
              <a:rPr lang="en-GB" b="0" i="0" dirty="0">
                <a:solidFill>
                  <a:srgbClr val="2D3B45"/>
                </a:solidFill>
                <a:effectLst/>
                <a:latin typeface="Lato Extended"/>
              </a:rPr>
              <a:t>I used some Explanatory Data Analysis(EDA) and statistical techniques to analyse and forecast profit for each Pink and Yellow cab companies in the US industry using th</a:t>
            </a:r>
            <a:r>
              <a:rPr lang="en-GB" dirty="0">
                <a:solidFill>
                  <a:srgbClr val="2D3B45"/>
                </a:solidFill>
                <a:latin typeface="Lato Extended"/>
              </a:rPr>
              <a:t>e 4 provided csv files</a:t>
            </a:r>
          </a:p>
          <a:p>
            <a:r>
              <a:rPr lang="en-GB" dirty="0">
                <a:solidFill>
                  <a:srgbClr val="2D3B45"/>
                </a:solidFill>
                <a:latin typeface="Lato Extended"/>
              </a:rPr>
              <a:t>The 4 csv files are combined into one </a:t>
            </a:r>
            <a:r>
              <a:rPr lang="en-GB" dirty="0" err="1">
                <a:solidFill>
                  <a:srgbClr val="2D3B45"/>
                </a:solidFill>
                <a:latin typeface="Lato Extended"/>
              </a:rPr>
              <a:t>dataframe</a:t>
            </a:r>
            <a:r>
              <a:rPr lang="en-GB" dirty="0">
                <a:solidFill>
                  <a:srgbClr val="2D3B45"/>
                </a:solidFill>
                <a:latin typeface="Lato Extended"/>
              </a:rPr>
              <a:t> that contains all relations of all files together. </a:t>
            </a:r>
            <a:r>
              <a:rPr lang="en-GB" dirty="0" err="1">
                <a:solidFill>
                  <a:srgbClr val="2D3B45"/>
                </a:solidFill>
                <a:latin typeface="Lato Extended"/>
              </a:rPr>
              <a:t>Transaction_ID</a:t>
            </a:r>
            <a:r>
              <a:rPr lang="en-GB" dirty="0">
                <a:solidFill>
                  <a:srgbClr val="2D3B45"/>
                </a:solidFill>
                <a:latin typeface="Lato Extended"/>
              </a:rPr>
              <a:t> and </a:t>
            </a:r>
            <a:r>
              <a:rPr lang="en-GB" dirty="0" err="1">
                <a:solidFill>
                  <a:srgbClr val="2D3B45"/>
                </a:solidFill>
                <a:latin typeface="Lato Extended"/>
              </a:rPr>
              <a:t>Customer_ID</a:t>
            </a:r>
            <a:r>
              <a:rPr lang="en-GB" dirty="0">
                <a:solidFill>
                  <a:srgbClr val="2D3B45"/>
                </a:solidFill>
                <a:latin typeface="Lato Extended"/>
              </a:rPr>
              <a:t> csv files are merged using the surrogate key </a:t>
            </a:r>
            <a:r>
              <a:rPr lang="en-GB" dirty="0" err="1">
                <a:solidFill>
                  <a:srgbClr val="2D3B45"/>
                </a:solidFill>
                <a:latin typeface="Lato Extended"/>
              </a:rPr>
              <a:t>Customer_ID</a:t>
            </a:r>
            <a:r>
              <a:rPr lang="en-GB" dirty="0">
                <a:solidFill>
                  <a:srgbClr val="2D3B45"/>
                </a:solidFill>
                <a:latin typeface="Lato Extended"/>
              </a:rPr>
              <a:t>. </a:t>
            </a:r>
            <a:r>
              <a:rPr lang="en-GB" dirty="0" err="1">
                <a:solidFill>
                  <a:srgbClr val="2D3B45"/>
                </a:solidFill>
                <a:latin typeface="Lato Extended"/>
              </a:rPr>
              <a:t>Cab_Data</a:t>
            </a:r>
            <a:r>
              <a:rPr lang="en-GB" dirty="0">
                <a:solidFill>
                  <a:srgbClr val="2D3B45"/>
                </a:solidFill>
                <a:latin typeface="Lato Extended"/>
              </a:rPr>
              <a:t> csv file is merged with merged table above using the </a:t>
            </a:r>
            <a:r>
              <a:rPr lang="en-GB" dirty="0" err="1">
                <a:solidFill>
                  <a:srgbClr val="2D3B45"/>
                </a:solidFill>
                <a:latin typeface="Lato Extended"/>
              </a:rPr>
              <a:t>Customer_ID</a:t>
            </a:r>
            <a:r>
              <a:rPr lang="en-GB" dirty="0">
                <a:solidFill>
                  <a:srgbClr val="2D3B45"/>
                </a:solidFill>
                <a:latin typeface="Lato Extended"/>
              </a:rPr>
              <a:t>. Then, it is merged with the city attribute in the </a:t>
            </a:r>
            <a:r>
              <a:rPr lang="en-GB" dirty="0" err="1">
                <a:solidFill>
                  <a:srgbClr val="2D3B45"/>
                </a:solidFill>
                <a:latin typeface="Lato Extended"/>
              </a:rPr>
              <a:t>City_csv</a:t>
            </a:r>
            <a:r>
              <a:rPr lang="en-GB" dirty="0">
                <a:solidFill>
                  <a:srgbClr val="2D3B45"/>
                </a:solidFill>
                <a:latin typeface="Lato Extended"/>
              </a:rPr>
              <a:t> file. </a:t>
            </a:r>
          </a:p>
          <a:p>
            <a:r>
              <a:rPr lang="en-GB" dirty="0">
                <a:solidFill>
                  <a:srgbClr val="2D3B45"/>
                </a:solidFill>
                <a:latin typeface="Lato Extended"/>
              </a:rPr>
              <a:t>I created 3 csv files: </a:t>
            </a:r>
            <a:r>
              <a:rPr lang="en-GB" dirty="0" err="1">
                <a:solidFill>
                  <a:srgbClr val="2D3B45"/>
                </a:solidFill>
                <a:latin typeface="Lato Extended"/>
              </a:rPr>
              <a:t>ProfitAnalysis</a:t>
            </a:r>
            <a:r>
              <a:rPr lang="en-GB" dirty="0">
                <a:solidFill>
                  <a:srgbClr val="2D3B45"/>
                </a:solidFill>
                <a:latin typeface="Lato Extended"/>
              </a:rPr>
              <a:t>, </a:t>
            </a:r>
            <a:r>
              <a:rPr lang="en-GB" dirty="0" err="1">
                <a:solidFill>
                  <a:srgbClr val="2D3B45"/>
                </a:solidFill>
                <a:latin typeface="Lato Extended"/>
              </a:rPr>
              <a:t>YearlyProfitAnalysis</a:t>
            </a:r>
            <a:r>
              <a:rPr lang="en-GB" dirty="0">
                <a:solidFill>
                  <a:srgbClr val="2D3B45"/>
                </a:solidFill>
                <a:latin typeface="Lato Extended"/>
              </a:rPr>
              <a:t>, </a:t>
            </a:r>
            <a:r>
              <a:rPr lang="en-GB" dirty="0" err="1">
                <a:solidFill>
                  <a:srgbClr val="2D3B45"/>
                </a:solidFill>
                <a:latin typeface="Lato Extended"/>
              </a:rPr>
              <a:t>CityWiseProfitAnalysis</a:t>
            </a:r>
            <a:r>
              <a:rPr lang="en-GB" dirty="0">
                <a:solidFill>
                  <a:srgbClr val="2D3B45"/>
                </a:solidFill>
                <a:latin typeface="Lato Extended"/>
              </a:rPr>
              <a:t> to inspect data extracted from original datasets clearly.</a:t>
            </a:r>
          </a:p>
          <a:p>
            <a:r>
              <a:rPr lang="en-GB" dirty="0">
                <a:solidFill>
                  <a:srgbClr val="2D3B45"/>
                </a:solidFill>
                <a:latin typeface="Lato Extended"/>
              </a:rPr>
              <a:t>There are total of: 15 columns/features(including 8 derived features),</a:t>
            </a:r>
          </a:p>
          <a:p>
            <a:pPr marL="0" indent="0">
              <a:buNone/>
            </a:pPr>
            <a:r>
              <a:rPr lang="en-GB" dirty="0">
                <a:solidFill>
                  <a:srgbClr val="2D3B45"/>
                </a:solidFill>
                <a:latin typeface="Lato Extended"/>
              </a:rPr>
              <a:t>359,392 total data points, Timeframe of the data: 2016-01-31 to 2018-12-31</a:t>
            </a:r>
          </a:p>
          <a:p>
            <a:pPr marL="0" indent="0">
              <a:buNone/>
            </a:pPr>
            <a:r>
              <a:rPr lang="en-GB" dirty="0">
                <a:solidFill>
                  <a:srgbClr val="2D3B45"/>
                </a:solidFill>
                <a:latin typeface="Lato Extended"/>
              </a:rPr>
              <a:t>  </a:t>
            </a:r>
            <a:endParaRPr lang="en-GB" dirty="0"/>
          </a:p>
          <a:p>
            <a:endParaRPr lang="en-GB" dirty="0"/>
          </a:p>
        </p:txBody>
      </p:sp>
    </p:spTree>
    <p:extLst>
      <p:ext uri="{BB962C8B-B14F-4D97-AF65-F5344CB8AC3E}">
        <p14:creationId xmlns:p14="http://schemas.microsoft.com/office/powerpoint/2010/main" val="253066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E7A5-F013-F990-FD9D-3D06B64AEBE4}"/>
              </a:ext>
            </a:extLst>
          </p:cNvPr>
          <p:cNvSpPr>
            <a:spLocks noGrp="1"/>
          </p:cNvSpPr>
          <p:nvPr>
            <p:ph type="title"/>
          </p:nvPr>
        </p:nvSpPr>
        <p:spPr/>
        <p:txBody>
          <a:bodyPr/>
          <a:lstStyle/>
          <a:p>
            <a:r>
              <a:rPr lang="en-GB" dirty="0">
                <a:solidFill>
                  <a:schemeClr val="accent2"/>
                </a:solidFill>
              </a:rPr>
              <a:t>Assumptions</a:t>
            </a:r>
          </a:p>
        </p:txBody>
      </p:sp>
      <p:sp>
        <p:nvSpPr>
          <p:cNvPr id="3" name="Content Placeholder 2">
            <a:extLst>
              <a:ext uri="{FF2B5EF4-FFF2-40B4-BE49-F238E27FC236}">
                <a16:creationId xmlns:a16="http://schemas.microsoft.com/office/drawing/2014/main" id="{076A4A0A-4C82-BDC1-1C24-574B72B1523C}"/>
              </a:ext>
            </a:extLst>
          </p:cNvPr>
          <p:cNvSpPr>
            <a:spLocks noGrp="1"/>
          </p:cNvSpPr>
          <p:nvPr>
            <p:ph idx="1"/>
          </p:nvPr>
        </p:nvSpPr>
        <p:spPr/>
        <p:txBody>
          <a:bodyPr/>
          <a:lstStyle/>
          <a:p>
            <a:r>
              <a:rPr lang="en-GB" dirty="0"/>
              <a:t>Outliers are present in the Profit feature but due to unavailability of trip duration details, we can neglect this as an outlier. </a:t>
            </a:r>
          </a:p>
          <a:p>
            <a:r>
              <a:rPr lang="en-GB" dirty="0"/>
              <a:t>Outliers are calculated using the Interquartile range formula. Anything below or below upper and lower bounds is considered as an outlier. </a:t>
            </a:r>
          </a:p>
          <a:p>
            <a:r>
              <a:rPr lang="en-GB" dirty="0"/>
              <a:t>Profit is calculated using Cost of Trip and Price Charged features keeping all other factors constant. </a:t>
            </a:r>
          </a:p>
          <a:p>
            <a:r>
              <a:rPr lang="en-GB" dirty="0"/>
              <a:t>We assumed that the users feature includes total number of users from all cab companies(including yellow and pink cab) per city.</a:t>
            </a:r>
          </a:p>
        </p:txBody>
      </p:sp>
    </p:spTree>
    <p:extLst>
      <p:ext uri="{BB962C8B-B14F-4D97-AF65-F5344CB8AC3E}">
        <p14:creationId xmlns:p14="http://schemas.microsoft.com/office/powerpoint/2010/main" val="123190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A02E7C-420A-8815-BE08-0E89446B1551}"/>
              </a:ext>
            </a:extLst>
          </p:cNvPr>
          <p:cNvSpPr>
            <a:spLocks noGrp="1"/>
          </p:cNvSpPr>
          <p:nvPr>
            <p:ph type="title"/>
          </p:nvPr>
        </p:nvSpPr>
        <p:spPr>
          <a:xfrm>
            <a:off x="371094" y="1161288"/>
            <a:ext cx="3438144" cy="1239012"/>
          </a:xfrm>
        </p:spPr>
        <p:txBody>
          <a:bodyPr anchor="ctr">
            <a:normAutofit fontScale="90000"/>
          </a:bodyPr>
          <a:lstStyle/>
          <a:p>
            <a:r>
              <a:rPr lang="en-US" sz="2800" dirty="0"/>
              <a:t>EDA:</a:t>
            </a:r>
            <a:br>
              <a:rPr lang="en-US" sz="2800" dirty="0"/>
            </a:br>
            <a:r>
              <a:rPr lang="en-US" sz="2800" dirty="0"/>
              <a:t>1.Yearly Profit Analysis of Yellow and Pink Cab Company</a:t>
            </a:r>
            <a:endParaRPr lang="en-GB" sz="2800" dirty="0"/>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1D6BBA9-3E66-5D50-0E67-035E4FEE8F2A}"/>
              </a:ext>
            </a:extLst>
          </p:cNvPr>
          <p:cNvSpPr>
            <a:spLocks noGrp="1"/>
          </p:cNvSpPr>
          <p:nvPr>
            <p:ph idx="1"/>
          </p:nvPr>
        </p:nvSpPr>
        <p:spPr>
          <a:xfrm>
            <a:off x="371094" y="2718054"/>
            <a:ext cx="3438906" cy="3207258"/>
          </a:xfrm>
        </p:spPr>
        <p:txBody>
          <a:bodyPr anchor="t">
            <a:normAutofit/>
          </a:bodyPr>
          <a:lstStyle/>
          <a:p>
            <a:r>
              <a:rPr lang="en-US" sz="1700" dirty="0"/>
              <a:t>Both companies reached their peak profit at the year of 2017, however Yellow Cab company has a higher peak and overall profit than Pink Cab in all years. </a:t>
            </a:r>
          </a:p>
        </p:txBody>
      </p:sp>
      <p:pic>
        <p:nvPicPr>
          <p:cNvPr id="5" name="Content Placeholder 4" descr="Chart, line chart&#10;&#10;Description automatically generated">
            <a:extLst>
              <a:ext uri="{FF2B5EF4-FFF2-40B4-BE49-F238E27FC236}">
                <a16:creationId xmlns:a16="http://schemas.microsoft.com/office/drawing/2014/main" id="{2C8B1E97-D8A5-B9B3-51DC-5DF18C7AD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315" y="911587"/>
            <a:ext cx="6678591" cy="5276088"/>
          </a:xfrm>
          <a:prstGeom prst="rect">
            <a:avLst/>
          </a:prstGeom>
        </p:spPr>
      </p:pic>
    </p:spTree>
    <p:extLst>
      <p:ext uri="{BB962C8B-B14F-4D97-AF65-F5344CB8AC3E}">
        <p14:creationId xmlns:p14="http://schemas.microsoft.com/office/powerpoint/2010/main" val="135894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75BF8A-D8EA-4EDB-B7A0-B4A4CC64A16A}"/>
              </a:ext>
            </a:extLst>
          </p:cNvPr>
          <p:cNvSpPr>
            <a:spLocks noGrp="1"/>
          </p:cNvSpPr>
          <p:nvPr>
            <p:ph type="title"/>
          </p:nvPr>
        </p:nvSpPr>
        <p:spPr>
          <a:xfrm>
            <a:off x="371094" y="1161288"/>
            <a:ext cx="3438144" cy="1239012"/>
          </a:xfrm>
        </p:spPr>
        <p:txBody>
          <a:bodyPr anchor="ctr">
            <a:normAutofit/>
          </a:bodyPr>
          <a:lstStyle/>
          <a:p>
            <a:r>
              <a:rPr lang="en-GB" sz="2600"/>
              <a:t>EDA:</a:t>
            </a:r>
            <a:br>
              <a:rPr lang="en-GB" sz="2600"/>
            </a:br>
            <a:r>
              <a:rPr lang="en-GB" sz="2600"/>
              <a:t>2.Monthly No. of Rides Analysis  </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460EABC-34FB-4D67-B3C4-0899767399E3}"/>
              </a:ext>
            </a:extLst>
          </p:cNvPr>
          <p:cNvSpPr>
            <a:spLocks noGrp="1"/>
          </p:cNvSpPr>
          <p:nvPr>
            <p:ph idx="1"/>
          </p:nvPr>
        </p:nvSpPr>
        <p:spPr>
          <a:xfrm>
            <a:off x="371094" y="2718054"/>
            <a:ext cx="3438906" cy="3207258"/>
          </a:xfrm>
        </p:spPr>
        <p:txBody>
          <a:bodyPr anchor="t">
            <a:normAutofit lnSpcReduction="10000"/>
          </a:bodyPr>
          <a:lstStyle/>
          <a:p>
            <a:r>
              <a:rPr lang="en-US" sz="1700" dirty="0"/>
              <a:t>As we can see both companies have roughly the same pattern . There is an exponential rise in number of rides conducted by both companies between the months 2-3 and 9-10 in all years between the time data frame. This concludes that there is a high customer demand during these months. It could be due to start of new academic semester and people need more transportation during these specific times. Pink Cab has retained roughly same no. of rides for 4 consecutive months.  </a:t>
            </a:r>
          </a:p>
        </p:txBody>
      </p:sp>
      <p:pic>
        <p:nvPicPr>
          <p:cNvPr id="5" name="Content Placeholder 4">
            <a:extLst>
              <a:ext uri="{FF2B5EF4-FFF2-40B4-BE49-F238E27FC236}">
                <a16:creationId xmlns:a16="http://schemas.microsoft.com/office/drawing/2014/main" id="{B0926B2C-C8CC-4713-3552-E82255C65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529" y="996861"/>
            <a:ext cx="6922008" cy="5070370"/>
          </a:xfrm>
          <a:prstGeom prst="rect">
            <a:avLst/>
          </a:prstGeom>
        </p:spPr>
      </p:pic>
    </p:spTree>
    <p:extLst>
      <p:ext uri="{BB962C8B-B14F-4D97-AF65-F5344CB8AC3E}">
        <p14:creationId xmlns:p14="http://schemas.microsoft.com/office/powerpoint/2010/main" val="5974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A6D45E-9B8D-31BC-7A8E-9705EBF58945}"/>
              </a:ext>
            </a:extLst>
          </p:cNvPr>
          <p:cNvSpPr>
            <a:spLocks noGrp="1"/>
          </p:cNvSpPr>
          <p:nvPr>
            <p:ph type="title"/>
          </p:nvPr>
        </p:nvSpPr>
        <p:spPr>
          <a:xfrm>
            <a:off x="371094" y="1161288"/>
            <a:ext cx="3438144" cy="1239012"/>
          </a:xfrm>
        </p:spPr>
        <p:txBody>
          <a:bodyPr anchor="ctr">
            <a:normAutofit/>
          </a:bodyPr>
          <a:lstStyle/>
          <a:p>
            <a:r>
              <a:rPr lang="en-GB" sz="2600"/>
              <a:t>EDA:</a:t>
            </a:r>
            <a:br>
              <a:rPr lang="en-GB" sz="2600"/>
            </a:br>
            <a:r>
              <a:rPr lang="en-GB" sz="2600"/>
              <a:t>3.Average Profit per KM Analysis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69B775D-230B-0566-0BCB-A3EE8DA23D97}"/>
              </a:ext>
            </a:extLst>
          </p:cNvPr>
          <p:cNvSpPr>
            <a:spLocks noGrp="1"/>
          </p:cNvSpPr>
          <p:nvPr>
            <p:ph idx="1"/>
          </p:nvPr>
        </p:nvSpPr>
        <p:spPr>
          <a:xfrm>
            <a:off x="371094" y="2718054"/>
            <a:ext cx="3438906" cy="3207258"/>
          </a:xfrm>
        </p:spPr>
        <p:txBody>
          <a:bodyPr anchor="t">
            <a:normAutofit/>
          </a:bodyPr>
          <a:lstStyle/>
          <a:p>
            <a:r>
              <a:rPr lang="en-US" sz="1700" dirty="0"/>
              <a:t>The average Profit per km of Yellow cab is higher than Pink Cab( roughly 2-3 times). Both companies experience a decline in the avg profit per km as years pass by. This could be due to the riding distance increases much faster than the profit attained by each company. </a:t>
            </a:r>
          </a:p>
        </p:txBody>
      </p:sp>
      <p:pic>
        <p:nvPicPr>
          <p:cNvPr id="5" name="Content Placeholder 4" descr="Chart, bar chart&#10;&#10;Description automatically generated">
            <a:extLst>
              <a:ext uri="{FF2B5EF4-FFF2-40B4-BE49-F238E27FC236}">
                <a16:creationId xmlns:a16="http://schemas.microsoft.com/office/drawing/2014/main" id="{15A94D27-0DF4-4707-C55E-FA14D10F9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8750" y="876418"/>
            <a:ext cx="6434253" cy="5276088"/>
          </a:xfrm>
          <a:prstGeom prst="rect">
            <a:avLst/>
          </a:prstGeom>
        </p:spPr>
      </p:pic>
    </p:spTree>
    <p:extLst>
      <p:ext uri="{BB962C8B-B14F-4D97-AF65-F5344CB8AC3E}">
        <p14:creationId xmlns:p14="http://schemas.microsoft.com/office/powerpoint/2010/main" val="3606374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14139</TotalTime>
  <Words>1224</Words>
  <Application>Microsoft Office PowerPoint</Application>
  <PresentationFormat>Widescreen</PresentationFormat>
  <Paragraphs>75</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Lato Extended</vt:lpstr>
      <vt:lpstr>Office Theme</vt:lpstr>
      <vt:lpstr>PowerPoint Presentation</vt:lpstr>
      <vt:lpstr>   Agenda</vt:lpstr>
      <vt:lpstr>Executive Summary</vt:lpstr>
      <vt:lpstr>Problem Statement </vt:lpstr>
      <vt:lpstr> Approach</vt:lpstr>
      <vt:lpstr>Assumptions</vt:lpstr>
      <vt:lpstr>EDA: 1.Yearly Profit Analysis of Yellow and Pink Cab Company</vt:lpstr>
      <vt:lpstr>EDA: 2.Monthly No. of Rides Analysis  </vt:lpstr>
      <vt:lpstr>EDA: 3.Average Profit per KM Analysis</vt:lpstr>
      <vt:lpstr>EDA: 4. Profit Percentage Year-wise Analysis</vt:lpstr>
      <vt:lpstr>EDA: 5. City-Wise Profitable Rides Percentage Analysis</vt:lpstr>
      <vt:lpstr>EDA: 6. Gender-wise Contribution in Profit</vt:lpstr>
      <vt:lpstr>EDA: 7. Gender-wise Customer base Analysis</vt:lpstr>
      <vt:lpstr>EDA: 8. Users Covered by both company per city</vt:lpstr>
      <vt:lpstr>EDA: 9. Payment mode percentage Analysis</vt:lpstr>
      <vt:lpstr>EDA: 10. Profit Forecasting</vt:lpstr>
      <vt:lpstr>Heat Map Correlation between users and Population</vt:lpstr>
      <vt:lpstr>Outliers Box plot</vt:lpstr>
      <vt:lpstr>Created CSV Files </vt:lpstr>
      <vt:lpstr>Hypothesis Tests</vt:lpstr>
      <vt:lpstr>Test2, Is there difference between Avg. user income of both cabs?</vt:lpstr>
      <vt:lpstr>Test3, Is there any relation between users and population per city?</vt:lpstr>
      <vt:lpstr>Test4, Is there difference between Avg. user age of both cabs?</vt:lpstr>
      <vt:lpstr>Test5, Is there difference between the Mean Profit of both cabs?</vt:lpstr>
      <vt:lpstr>Is there any seasonality in number of customers using the cab service?</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ABDULRAHMAN ASHRAF FATHY ABDULMAKSOUD AFIFI</dc:creator>
  <cp:lastModifiedBy>ABDULRAHMAN ASHRAF FATHY ABDULMAKSOUD AFIFI</cp:lastModifiedBy>
  <cp:revision>2</cp:revision>
  <dcterms:created xsi:type="dcterms:W3CDTF">2022-12-04T20:26:17Z</dcterms:created>
  <dcterms:modified xsi:type="dcterms:W3CDTF">2022-12-14T16:06:08Z</dcterms:modified>
</cp:coreProperties>
</file>