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0" r:id="rId4"/>
    <p:sldId id="259" r:id="rId5"/>
    <p:sldId id="261" r:id="rId6"/>
    <p:sldId id="256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651"/>
    <a:srgbClr val="383550"/>
    <a:srgbClr val="374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8145-581C-48FF-871F-1195D7A0F61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1FE3-7C9E-4AB6-A245-A7E8AAB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11FE3-7C9E-4AB6-A245-A7E8AABE7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A85A-1157-4093-99A1-142D4ED9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3FE58-0CC0-4062-9406-01B3BDB98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7FB9-B07E-4552-A58F-7A805D69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FCCC-3483-42F2-9B77-99C17396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F74C-38B8-482D-AFA3-B28D47B1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B796-D70A-44B1-84F6-24B24CBF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7004-A398-4E9C-976D-C1A480CB2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6814-1136-4AD3-85A4-44909FE0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6F40-1B3D-46FC-BFF2-1253FE3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F7B6-3925-4B6A-971C-EDAE2504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B3747-D0FA-425A-94C2-75B35F3B9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72C47-CBD9-4902-8079-704E86350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4934-2B7E-4E04-AAD7-8ED0CBA9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56EB-AC3C-403E-BEB8-70B1EAFE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329E-0686-42A9-872E-9438884F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FC5-28DF-467A-9B2A-15EF3481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B9AC-D262-4CA3-8F55-66E1EC94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3F70-D6B2-463F-8C69-792F880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00E3-82EC-4B57-815A-4F67FE22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3373-8B34-4B9B-A700-088F2854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00D1-4948-43F4-9B30-59F24C97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C20C-8C2C-45D4-B543-7D79A468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B55AC-EA8D-44E2-9507-A214CA17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0C28-BE5C-426F-8800-4F345C7C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5C30-4E2F-4E5B-921C-1D5F443C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E089-2645-4DAB-83EB-58023B4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5BBE-6995-4239-87D9-E3B4AAF2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0CE67-2928-4B32-A37F-E90A5971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C385-052C-45D7-A197-41174C3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06FC4-C276-4C84-8FE7-384F1814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19168-0582-4BB7-BC2C-E9F94019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E162-00DA-41B4-81D4-E2924C23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FA285-23D7-470B-B361-AC00DA6C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2AF2-6859-4702-B3B2-277FF05B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E0827-631E-4099-8834-BF5529CA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059E5-4AB8-4101-B783-EEC580A68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4EFF9-D3FE-412C-A772-A83830BE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B0B0D-8A0D-4875-8565-F04D2519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E8450-7932-47F8-A644-2A8B0ACB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593C-3332-40A9-BF3D-BB6447A1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AD28-C18F-409C-BDD1-C063C30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4345-1A76-4281-8F0C-4F1A5B32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27B38-6BB9-4262-A121-C6BA8C2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0273A-9BE3-4702-BBEA-9A3AB71A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5B4FC-901B-4270-BD64-C05E2CA3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910F8-62A0-4A57-9ABC-5B57B12B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E90-F038-47E4-8A35-51DCC178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D95-796A-412A-9E34-FC4198C9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07FA3-E0DE-42DC-98E7-FD213AA1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13E6-EBA4-45D8-8A09-D00D06E2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675F-28F4-4291-98AD-A10D5A33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585-2DC5-49EA-9FD0-DE73CD4F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C4BC-5643-4624-BD22-AAFF2D2A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C4662-1DA3-4CE9-8484-AB6D22163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5148-245B-47AD-9014-10496032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28C1-C3F9-41D6-8CB7-FCB8444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D734-9BB1-4897-8053-53E9017A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FC96-F28E-4B5F-BC4E-E05D52F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BE575-08F0-4CB0-AEF5-21E88054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AEC5-E466-49ED-8481-9EEF995F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5E7-2162-429B-B365-7D0AD532C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9174-9EAB-4AF2-B0B4-56EA8A44E9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5FA9-3B08-4A12-9B8D-A960FAE9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43-D7F5-4E0A-ADDD-C565C090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9496AC-EE8E-4BD0-ACE4-7F3539FA7501}"/>
              </a:ext>
            </a:extLst>
          </p:cNvPr>
          <p:cNvSpPr/>
          <p:nvPr/>
        </p:nvSpPr>
        <p:spPr>
          <a:xfrm>
            <a:off x="-1" y="715010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8EE72-6CC3-47B6-8C4B-ABECF8F0A5AD}"/>
              </a:ext>
            </a:extLst>
          </p:cNvPr>
          <p:cNvGrpSpPr/>
          <p:nvPr/>
        </p:nvGrpSpPr>
        <p:grpSpPr>
          <a:xfrm>
            <a:off x="5320247" y="-1660979"/>
            <a:ext cx="3397084" cy="1024322"/>
            <a:chOff x="5320247" y="2758621"/>
            <a:chExt cx="3397084" cy="10243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E28AA-3746-41CC-AA2F-A943B3E06E14}"/>
                </a:ext>
              </a:extLst>
            </p:cNvPr>
            <p:cNvSpPr/>
            <p:nvPr/>
          </p:nvSpPr>
          <p:spPr>
            <a:xfrm>
              <a:off x="5320247" y="2758621"/>
              <a:ext cx="27222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95B70-4AC6-4D47-B5D3-52CE67D66B5A}"/>
                </a:ext>
              </a:extLst>
            </p:cNvPr>
            <p:cNvSpPr/>
            <p:nvPr/>
          </p:nvSpPr>
          <p:spPr>
            <a:xfrm>
              <a:off x="5320247" y="3075057"/>
              <a:ext cx="33970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KeuanganKu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461308" y="2550636"/>
            <a:ext cx="5269391" cy="1477328"/>
            <a:chOff x="3461308" y="2413337"/>
            <a:chExt cx="5269391" cy="14773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1333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Presentasi </a:t>
              </a:r>
              <a:r>
                <a:rPr lang="en-US" sz="1400" b="0" i="0" dirty="0" err="1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Proyek</a:t>
              </a:r>
              <a:r>
                <a:rPr lang="en-US" sz="1400" dirty="0"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</a:t>
              </a:r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Akhir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461308" y="2721114"/>
              <a:ext cx="526939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8F7704-7DC9-45B2-AEF8-575BD5A1E500}"/>
                </a:ext>
              </a:extLst>
            </p:cNvPr>
            <p:cNvSpPr/>
            <p:nvPr/>
          </p:nvSpPr>
          <p:spPr>
            <a:xfrm>
              <a:off x="4787933" y="3429000"/>
              <a:ext cx="261613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Kelompok 2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50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642646"/>
            <a:ext cx="1931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Android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688235" y="1534783"/>
            <a:ext cx="104418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Bahasa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Java/Kotlin: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Java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Kotlin juga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diperkenalkan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alternatif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semakin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populer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karena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kelebihannya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penulisan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lebih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ringkas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ekspresif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Manifest File: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Setiap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 manifest (AndroidManifest.xml)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berisi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informasi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penting tentang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daftar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aktivitas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izin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SQLite Database: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lokal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Android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Database.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database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kecil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terintegrasi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langsung ke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sistem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Activity dan Fragment: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Activity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komponen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inti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Android,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mewakili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layar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antarmuka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pengguna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Fragment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bagian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Activity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membuat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antarmuka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lebih modular.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263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347677"/>
            <a:ext cx="16546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SQLite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688236" y="994008"/>
            <a:ext cx="1041238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Database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sistem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manajemen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basis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relasional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ringan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tabel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terstruktur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Zero Configuration: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tidak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memerlukan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rumit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Database-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disimpan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memudahkan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penggunaan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distribusi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Tipe Data: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tipe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INTEGER, TEXT, REAL, dan BLOB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menyimpan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jenis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informasi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Operasi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CRUD: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operasi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Create, Read, Update, dan Delete (CRUD)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manipulasi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tabel.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SQL Query: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 (Structured Query Language)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mengakses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mengambil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database.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Portable dan Cross-Platform: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SQLite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platform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menjadikannya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portabel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kompatibel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secara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lintas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platform.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85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17731" y="554155"/>
            <a:ext cx="3477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Android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717732" y="1200486"/>
            <a:ext cx="99109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Integrated Development Environment (IDE):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 Studio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IDE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Google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Android. Ini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lingkungan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terintegrasi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menulis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menguji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mendebug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Dukungan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 Bahasa </a:t>
            </a: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Java dan Kotlin sebagai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Emulator Android: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Android Studio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emulator Android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bawaan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menguji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perangkat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dan versi Android.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550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Plugin </a:t>
            </a: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Ekstensif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penggunaan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plugin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ekstensif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termasuk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plugin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tambahan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kerangka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kerja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eksternal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550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550"/>
                </a:solidFill>
                <a:effectLst/>
                <a:latin typeface="+mj-lt"/>
              </a:rPr>
              <a:t>Dukungan</a:t>
            </a:r>
            <a:r>
              <a:rPr lang="en-US" sz="2000" b="1" i="0" dirty="0">
                <a:solidFill>
                  <a:srgbClr val="383550"/>
                </a:solidFill>
                <a:effectLst/>
                <a:latin typeface="+mj-lt"/>
              </a:rPr>
              <a:t> Debugging: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Fitur debugging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kuat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termasuk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pemantauan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variabel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penanda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breakpoints, dan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fitur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"Instant Run" untuk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mengaplikasikan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perubahan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langsung ke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sedang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550"/>
                </a:solidFill>
                <a:effectLst/>
                <a:latin typeface="+mj-lt"/>
              </a:rPr>
              <a:t>berjalan</a:t>
            </a:r>
            <a:r>
              <a:rPr lang="en-US" sz="2000" b="0" i="0" dirty="0">
                <a:solidFill>
                  <a:srgbClr val="383550"/>
                </a:solidFill>
                <a:effectLst/>
                <a:latin typeface="+mj-lt"/>
              </a:rPr>
              <a:t>.</a:t>
            </a:r>
            <a:endParaRPr lang="en-US" sz="2000" dirty="0">
              <a:solidFill>
                <a:srgbClr val="3835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870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17731" y="554155"/>
            <a:ext cx="10422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71717-8B4A-4458-81EC-771B18F4F7A5}"/>
              </a:ext>
            </a:extLst>
          </p:cNvPr>
          <p:cNvSpPr txBox="1"/>
          <p:nvPr/>
        </p:nvSpPr>
        <p:spPr>
          <a:xfrm>
            <a:off x="717732" y="1200486"/>
            <a:ext cx="99109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Package Manager: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'pub'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Flutter dan Dart.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mendownload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(libraries atau dependencies)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dibutuhkan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File '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pubspec.yaml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':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pubspec.yaml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file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berisi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daftar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versi,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lainnya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mendefinisikan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dependensi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konfigurasi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Flutter..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Penggunaan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di Flutter: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proyek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menambahkan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mengelola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paket-paket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dibutuhkan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oleh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UI,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manajemen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state, atau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paket-paket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lainnya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Pub Server: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'pub'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menyediakan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pub.dev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platform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resmi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meng-host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mencari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dan Dart.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mencari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mengunggah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membagikan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melalui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server ini..</a:t>
            </a:r>
          </a:p>
          <a:p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14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946221" y="2771427"/>
            <a:ext cx="4299574" cy="1315145"/>
            <a:chOff x="3946226" y="2483187"/>
            <a:chExt cx="4299574" cy="13151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946226" y="2721114"/>
              <a:ext cx="4299574" cy="10772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Metode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Program</a:t>
              </a:r>
            </a:p>
            <a:p>
              <a:pPr algn="ctr"/>
              <a:r>
                <a:rPr lang="en-US" sz="240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Usecase</a:t>
              </a:r>
              <a:r>
                <a:rPr lang="en-US" sz="240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Diagram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22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AACE4-A2B9-423D-A78F-E792E4BD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56" y="300647"/>
            <a:ext cx="4622033" cy="61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47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AACE4-A2B9-423D-A78F-E792E4BD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5" y="1103249"/>
            <a:ext cx="8780207" cy="117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2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AACE4-A2B9-423D-A78F-E792E4BD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5" y="-5864095"/>
            <a:ext cx="8780207" cy="117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9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946221" y="2771427"/>
            <a:ext cx="4299574" cy="1315145"/>
            <a:chOff x="3946226" y="2483187"/>
            <a:chExt cx="4299574" cy="13151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946226" y="2721114"/>
              <a:ext cx="4299574" cy="107721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Metode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Program</a:t>
              </a:r>
            </a:p>
            <a:p>
              <a:pPr algn="ctr"/>
              <a:r>
                <a:rPr lang="en-US" sz="240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ERD dan LRS</a:t>
              </a:r>
              <a:endParaRPr lang="en-US" sz="2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9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9496AC-EE8E-4BD0-ACE4-7F3539FA7501}"/>
              </a:ext>
            </a:extLst>
          </p:cNvPr>
          <p:cNvSpPr/>
          <p:nvPr/>
        </p:nvSpPr>
        <p:spPr>
          <a:xfrm>
            <a:off x="0" y="706161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8EE72-6CC3-47B6-8C4B-ABECF8F0A5AD}"/>
              </a:ext>
            </a:extLst>
          </p:cNvPr>
          <p:cNvGrpSpPr/>
          <p:nvPr/>
        </p:nvGrpSpPr>
        <p:grpSpPr>
          <a:xfrm>
            <a:off x="5320248" y="-1749469"/>
            <a:ext cx="3397084" cy="1024322"/>
            <a:chOff x="5320247" y="2758621"/>
            <a:chExt cx="3397084" cy="10243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E28AA-3746-41CC-AA2F-A943B3E06E14}"/>
                </a:ext>
              </a:extLst>
            </p:cNvPr>
            <p:cNvSpPr/>
            <p:nvPr/>
          </p:nvSpPr>
          <p:spPr>
            <a:xfrm>
              <a:off x="5320247" y="2758621"/>
              <a:ext cx="27222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95B70-4AC6-4D47-B5D3-52CE67D66B5A}"/>
                </a:ext>
              </a:extLst>
            </p:cNvPr>
            <p:cNvSpPr/>
            <p:nvPr/>
          </p:nvSpPr>
          <p:spPr>
            <a:xfrm>
              <a:off x="5320247" y="3075057"/>
              <a:ext cx="33970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KeuanganKu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D290D-2461-4F87-A76C-B3343B4C8FDE}"/>
              </a:ext>
            </a:extLst>
          </p:cNvPr>
          <p:cNvSpPr/>
          <p:nvPr/>
        </p:nvSpPr>
        <p:spPr>
          <a:xfrm>
            <a:off x="808796" y="1376273"/>
            <a:ext cx="43316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spc="0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Anggota</a:t>
            </a:r>
            <a:r>
              <a:rPr lang="en-US" sz="3600" cap="none" spc="0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Kelompok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B880C-BAB6-46D6-B7BC-2512BDFEC30C}"/>
              </a:ext>
            </a:extLst>
          </p:cNvPr>
          <p:cNvSpPr/>
          <p:nvPr/>
        </p:nvSpPr>
        <p:spPr>
          <a:xfrm>
            <a:off x="962026" y="22888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8219B-19D4-4C9A-85B8-D6334CEFEEE8}"/>
              </a:ext>
            </a:extLst>
          </p:cNvPr>
          <p:cNvSpPr/>
          <p:nvPr/>
        </p:nvSpPr>
        <p:spPr>
          <a:xfrm>
            <a:off x="1527518" y="2188326"/>
            <a:ext cx="19976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Derza Andreas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14332-EDF6-4F68-9117-C97BCFDA9389}"/>
              </a:ext>
            </a:extLst>
          </p:cNvPr>
          <p:cNvSpPr/>
          <p:nvPr/>
        </p:nvSpPr>
        <p:spPr>
          <a:xfrm>
            <a:off x="1527518" y="2510048"/>
            <a:ext cx="33377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UI/UX | Front-end | Back-end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B585A5-139C-4274-81F7-05A318AC4A3A}"/>
              </a:ext>
            </a:extLst>
          </p:cNvPr>
          <p:cNvSpPr/>
          <p:nvPr/>
        </p:nvSpPr>
        <p:spPr>
          <a:xfrm>
            <a:off x="1533710" y="3112513"/>
            <a:ext cx="17748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Rifki</a:t>
            </a:r>
            <a:r>
              <a:rPr lang="en-US" sz="20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Abdillah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74C29-DA68-4837-A313-F4A7AA2DB112}"/>
              </a:ext>
            </a:extLst>
          </p:cNvPr>
          <p:cNvSpPr/>
          <p:nvPr/>
        </p:nvSpPr>
        <p:spPr>
          <a:xfrm>
            <a:off x="1524657" y="3455888"/>
            <a:ext cx="28745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Front-end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89A93-DFFF-4619-B93F-DC110E307642}"/>
              </a:ext>
            </a:extLst>
          </p:cNvPr>
          <p:cNvSpPr/>
          <p:nvPr/>
        </p:nvSpPr>
        <p:spPr>
          <a:xfrm>
            <a:off x="992506" y="321853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8E21BE-7973-4B9A-8C39-641AFAE0B7DA}"/>
              </a:ext>
            </a:extLst>
          </p:cNvPr>
          <p:cNvSpPr/>
          <p:nvPr/>
        </p:nvSpPr>
        <p:spPr>
          <a:xfrm>
            <a:off x="1533710" y="4049773"/>
            <a:ext cx="26340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M. </a:t>
            </a:r>
            <a:r>
              <a:rPr lang="en-US" sz="2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Dhafa</a:t>
            </a:r>
            <a:r>
              <a:rPr lang="en-US" sz="2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Mahardika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7795-B02B-427E-B7CE-75AC7A954709}"/>
              </a:ext>
            </a:extLst>
          </p:cNvPr>
          <p:cNvSpPr/>
          <p:nvPr/>
        </p:nvSpPr>
        <p:spPr>
          <a:xfrm>
            <a:off x="1524657" y="4393148"/>
            <a:ext cx="28344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Back-End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C359B-B7B4-4130-8959-97E2974CC74D}"/>
              </a:ext>
            </a:extLst>
          </p:cNvPr>
          <p:cNvSpPr/>
          <p:nvPr/>
        </p:nvSpPr>
        <p:spPr>
          <a:xfrm>
            <a:off x="992506" y="41557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34375C-A237-4298-8D66-3C0939F6F06F}"/>
              </a:ext>
            </a:extLst>
          </p:cNvPr>
          <p:cNvSpPr/>
          <p:nvPr/>
        </p:nvSpPr>
        <p:spPr>
          <a:xfrm>
            <a:off x="6415419" y="2188326"/>
            <a:ext cx="2805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Muhammad Fajar Raihan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9D8C4-5B96-44D6-8C2E-590B10158CA8}"/>
              </a:ext>
            </a:extLst>
          </p:cNvPr>
          <p:cNvSpPr/>
          <p:nvPr/>
        </p:nvSpPr>
        <p:spPr>
          <a:xfrm>
            <a:off x="6406366" y="2531701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A9A1AE-4A4B-4D9A-842E-C2AB1459E37B}"/>
              </a:ext>
            </a:extLst>
          </p:cNvPr>
          <p:cNvSpPr/>
          <p:nvPr/>
        </p:nvSpPr>
        <p:spPr>
          <a:xfrm>
            <a:off x="5874215" y="228889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C9199F-9463-4CB4-B217-4CC56B11EB36}"/>
              </a:ext>
            </a:extLst>
          </p:cNvPr>
          <p:cNvSpPr/>
          <p:nvPr/>
        </p:nvSpPr>
        <p:spPr>
          <a:xfrm>
            <a:off x="6415419" y="3171306"/>
            <a:ext cx="1651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Syafiq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Najwan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E9E29-80D5-4080-944F-A1B8D20FD794}"/>
              </a:ext>
            </a:extLst>
          </p:cNvPr>
          <p:cNvSpPr/>
          <p:nvPr/>
        </p:nvSpPr>
        <p:spPr>
          <a:xfrm>
            <a:off x="6406366" y="3514681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38B3-342F-4BD1-BE18-B490B8F06384}"/>
              </a:ext>
            </a:extLst>
          </p:cNvPr>
          <p:cNvSpPr/>
          <p:nvPr/>
        </p:nvSpPr>
        <p:spPr>
          <a:xfrm>
            <a:off x="5874215" y="327187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805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4407081" y="2956093"/>
            <a:ext cx="3377848" cy="945813"/>
            <a:chOff x="4407086" y="2483187"/>
            <a:chExt cx="3377848" cy="945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4407086" y="2721114"/>
              <a:ext cx="337784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Pendahuluan</a:t>
              </a:r>
              <a:endPara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9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1EC03-C5AC-4FCE-A6B4-64CB3A995E93}"/>
              </a:ext>
            </a:extLst>
          </p:cNvPr>
          <p:cNvSpPr/>
          <p:nvPr/>
        </p:nvSpPr>
        <p:spPr>
          <a:xfrm>
            <a:off x="670208" y="1676315"/>
            <a:ext cx="1049762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mengatur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pribadi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seringkali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kita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dihadapkan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pada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sejumlah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tantangan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memerlukan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perhatian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khusus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Misalnya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sulitnya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mencatat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setiap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pengeluaran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teratur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bersama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dengan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kendala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merencanakan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tabungan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untuk masa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depan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Selain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itu,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kompleksitas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transaksi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modern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turut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menambah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kerumitan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memahami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arus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kas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menyeluruh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endParaRPr lang="en-US" sz="2400" cap="none" spc="0" dirty="0">
              <a:ln w="0"/>
              <a:solidFill>
                <a:srgbClr val="374151"/>
              </a:solidFill>
              <a:latin typeface="+mj-lt"/>
              <a:ea typeface="Inter Medium" panose="02000503000000020004" pitchFamily="2" charset="0"/>
            </a:endParaRPr>
          </a:p>
          <a:p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Pemahaman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kurang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tentang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investasi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kekurangan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perencanaan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jangka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panjang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juga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menjadi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hambatan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signifikan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 Semua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hal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ini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menyulitkan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kita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dalam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membuat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keputusan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finansial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yang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cerdas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 dan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+mj-lt"/>
              </a:rPr>
              <a:t>terinformasi</a:t>
            </a:r>
            <a:r>
              <a:rPr lang="en-US" sz="24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  <a:endParaRPr lang="en-US" sz="2400" cap="none" spc="0" dirty="0">
              <a:ln w="0"/>
              <a:solidFill>
                <a:srgbClr val="383651"/>
              </a:solidFill>
              <a:latin typeface="+mj-lt"/>
              <a:ea typeface="Inter Medium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70208" y="814613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Pendahuluan</a:t>
            </a:r>
            <a:endParaRPr lang="en-US" sz="36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8C6F9-9558-49DD-98F6-E5F37CF921CC}"/>
              </a:ext>
            </a:extLst>
          </p:cNvPr>
          <p:cNvSpPr/>
          <p:nvPr/>
        </p:nvSpPr>
        <p:spPr>
          <a:xfrm>
            <a:off x="-5917488" y="176232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Tidak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Mengetahui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keseluruhan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092EA-4E2F-4E39-8BB9-6F056054BC6C}"/>
              </a:ext>
            </a:extLst>
          </p:cNvPr>
          <p:cNvSpPr/>
          <p:nvPr/>
        </p:nvSpPr>
        <p:spPr>
          <a:xfrm>
            <a:off x="14095090" y="295104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49360-9EA9-4A90-9AF0-EDB9AEFF1CEE}"/>
              </a:ext>
            </a:extLst>
          </p:cNvPr>
          <p:cNvSpPr/>
          <p:nvPr/>
        </p:nvSpPr>
        <p:spPr>
          <a:xfrm>
            <a:off x="-11768674" y="413976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meringkas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data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30C1AF-1AA8-438F-BCDD-3FB1476A4E2B}"/>
              </a:ext>
            </a:extLst>
          </p:cNvPr>
          <p:cNvSpPr/>
          <p:nvPr/>
        </p:nvSpPr>
        <p:spPr>
          <a:xfrm>
            <a:off x="2105635" y="176232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Tidak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Mengetahui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keseluruhan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B89DF-50EE-4FEB-BFBA-CC55FC892A7E}"/>
              </a:ext>
            </a:extLst>
          </p:cNvPr>
          <p:cNvSpPr/>
          <p:nvPr/>
        </p:nvSpPr>
        <p:spPr>
          <a:xfrm>
            <a:off x="5275555" y="295104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melacak</a:t>
            </a:r>
            <a:r>
              <a:rPr lang="en-US" sz="2400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69B875-4486-47A3-A5D8-67FF8ABADB97}"/>
              </a:ext>
            </a:extLst>
          </p:cNvPr>
          <p:cNvSpPr/>
          <p:nvPr/>
        </p:nvSpPr>
        <p:spPr>
          <a:xfrm>
            <a:off x="1711352" y="4139765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Kesulitan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meringkas</a:t>
            </a:r>
            <a:r>
              <a:rPr lang="en-US" sz="2400" cap="none" spc="0" dirty="0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data </a:t>
            </a:r>
            <a:r>
              <a:rPr lang="en-US" sz="2400" cap="none" spc="0" dirty="0" err="1">
                <a:ln w="0"/>
                <a:solidFill>
                  <a:srgbClr val="3741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pengeluaran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B0364-7521-4F3F-AE44-E01728652B6F}"/>
              </a:ext>
            </a:extLst>
          </p:cNvPr>
          <p:cNvSpPr/>
          <p:nvPr/>
        </p:nvSpPr>
        <p:spPr>
          <a:xfrm>
            <a:off x="-6076336" y="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B19B6-F3A8-473A-B4D4-754586BE0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1958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01ABD-60D1-4386-B481-D9BCC8F1381F}"/>
              </a:ext>
            </a:extLst>
          </p:cNvPr>
          <p:cNvSpPr/>
          <p:nvPr/>
        </p:nvSpPr>
        <p:spPr>
          <a:xfrm>
            <a:off x="-1" y="0"/>
            <a:ext cx="5161936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7AE3CC-0DE5-4263-AD80-C6D47E01BEA8}"/>
              </a:ext>
            </a:extLst>
          </p:cNvPr>
          <p:cNvGrpSpPr/>
          <p:nvPr/>
        </p:nvGrpSpPr>
        <p:grpSpPr>
          <a:xfrm>
            <a:off x="5674666" y="2545286"/>
            <a:ext cx="6207615" cy="1351930"/>
            <a:chOff x="4814346" y="2545286"/>
            <a:chExt cx="6207615" cy="1351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0E0A69-E195-4C4E-9815-25BE61D98BA8}"/>
                </a:ext>
              </a:extLst>
            </p:cNvPr>
            <p:cNvSpPr/>
            <p:nvPr/>
          </p:nvSpPr>
          <p:spPr>
            <a:xfrm>
              <a:off x="4814346" y="2545286"/>
              <a:ext cx="329128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KeuanganKu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B72A47-D41F-46EB-8753-37C15EF4DF17}"/>
                </a:ext>
              </a:extLst>
            </p:cNvPr>
            <p:cNvSpPr/>
            <p:nvPr/>
          </p:nvSpPr>
          <p:spPr>
            <a:xfrm>
              <a:off x="4857888" y="3312441"/>
              <a:ext cx="616407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Aplikasi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yang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dirancang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untuk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memberikan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dukungan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dalam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mengelola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keuangan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Anda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secara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 lebih </a:t>
              </a:r>
              <a:r>
                <a:rPr lang="en-US" sz="1600" i="0" dirty="0" err="1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efisien</a:t>
              </a:r>
              <a:r>
                <a:rPr lang="en-US" sz="1600" i="0" dirty="0">
                  <a:solidFill>
                    <a:srgbClr val="383550"/>
                  </a:solidFill>
                  <a:effectLst/>
                  <a:ea typeface="Inter Medium" panose="02000503000000020004" pitchFamily="2" charset="0"/>
                </a:rPr>
                <a:t>.</a:t>
              </a:r>
              <a:endParaRPr lang="en-US" sz="1600" cap="none" spc="0" dirty="0">
                <a:ln w="0"/>
                <a:solidFill>
                  <a:srgbClr val="383550"/>
                </a:solidFill>
                <a:ea typeface="Inter Medium" panose="02000503000000020004" pitchFamily="2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C88068B-6F5E-4720-A24C-DD7A71DA7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2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4114535" y="2956093"/>
            <a:ext cx="3962944" cy="945813"/>
            <a:chOff x="4114540" y="2483187"/>
            <a:chExt cx="3962944" cy="945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4114540" y="2721114"/>
              <a:ext cx="396294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Landasan</a:t>
              </a:r>
              <a:r>
                <a:rPr lang="en-US" sz="4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</a:t>
              </a:r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Teori</a:t>
              </a:r>
              <a:endPara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B1F22B8-7EB9-42A0-8AC2-B8C9A5AC1A7B}"/>
              </a:ext>
            </a:extLst>
          </p:cNvPr>
          <p:cNvSpPr/>
          <p:nvPr/>
        </p:nvSpPr>
        <p:spPr>
          <a:xfrm>
            <a:off x="-6076336" y="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E6D39-D1E9-4FA7-B0DA-5A19A5E2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5429" y="514167"/>
            <a:ext cx="3580110" cy="7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1EC03-C5AC-4FCE-A6B4-64CB3A995E93}"/>
              </a:ext>
            </a:extLst>
          </p:cNvPr>
          <p:cNvSpPr/>
          <p:nvPr/>
        </p:nvSpPr>
        <p:spPr>
          <a:xfrm>
            <a:off x="739035" y="2069606"/>
            <a:ext cx="1102034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adalah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bahasa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pemrograman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modern yang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dirancang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oleh Google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membangun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aplikasi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web, mobile, dan server.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Dengan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sintaksis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bersih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mendukung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tipe data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kuat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pemrograman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asinkron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, dan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memiliki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pustaka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standar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serta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framework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seperti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Flutter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pengembangan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aplikasi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mobile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lintas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platform. Dart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dapat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dijalankan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pada Dart VM atau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dikompilasi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menjadi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JavaScript untuk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performa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+mj-lt"/>
              </a:rPr>
              <a:t>tinggi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endParaRPr lang="en-US" sz="2400" cap="none" spc="0" dirty="0">
              <a:ln w="0"/>
              <a:solidFill>
                <a:srgbClr val="374151"/>
              </a:solidFill>
              <a:latin typeface="+mj-lt"/>
              <a:ea typeface="Inter Medium" panose="02000503000000020004" pitchFamily="2" charset="0"/>
            </a:endParaRPr>
          </a:p>
          <a:p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Aplikasi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kelompok kami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menggunakan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Bahasa Dart sebagai Bahasa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utama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dalam</a:t>
            </a:r>
            <a:r>
              <a:rPr lang="en-US" sz="2400" cap="none" spc="0" dirty="0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 </a:t>
            </a:r>
            <a:r>
              <a:rPr lang="en-US" sz="2400" cap="none" spc="0" dirty="0" err="1">
                <a:ln w="0"/>
                <a:solidFill>
                  <a:srgbClr val="383651"/>
                </a:solidFill>
                <a:latin typeface="+mj-lt"/>
                <a:ea typeface="Inter Medium" panose="02000503000000020004" pitchFamily="2" charset="0"/>
              </a:rPr>
              <a:t>pengembangan</a:t>
            </a:r>
            <a:endParaRPr lang="en-US" sz="2400" cap="none" spc="0" dirty="0">
              <a:ln w="0"/>
              <a:solidFill>
                <a:srgbClr val="383651"/>
              </a:solidFill>
              <a:latin typeface="+mj-lt"/>
              <a:ea typeface="Inter Medium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739035" y="1227568"/>
            <a:ext cx="11304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240885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BDE76-E765-43F8-A960-446755D8289A}"/>
              </a:ext>
            </a:extLst>
          </p:cNvPr>
          <p:cNvSpPr/>
          <p:nvPr/>
        </p:nvSpPr>
        <p:spPr>
          <a:xfrm>
            <a:off x="688235" y="334881"/>
            <a:ext cx="16369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Flutter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A0123-C2EF-4E34-B789-93BD5C4CFFBB}"/>
              </a:ext>
            </a:extLst>
          </p:cNvPr>
          <p:cNvSpPr txBox="1"/>
          <p:nvPr/>
        </p:nvSpPr>
        <p:spPr>
          <a:xfrm>
            <a:off x="688235" y="1111996"/>
            <a:ext cx="104517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Bahasa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 Dart: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menggunakan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Dart sebagai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bahasa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utamanya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Dart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dipilih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karena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sintaksis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bersih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pemrograman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berorientasi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objek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dijalankan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atas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Dart VM atau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dikompilasi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menjadi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JavaScript.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Single Codebase untuk Platform yang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Berbeda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Salah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keunggulan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utama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adalah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kemampuannya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menghasilkan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untuk platform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berbeda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seperti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iOS dan Android,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dari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kode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sumber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(single codebase).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memungkinkan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efisiensi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pemeliharaan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..</a:t>
            </a: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383651"/>
              </a:solidFill>
              <a:effectLst/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Hot Reload: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Fitur Hot Reload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memungkinkan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melihat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perubahan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langsung pada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saat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berlangsung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tanpa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harus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me-restart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Hal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mempercepat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siklus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38365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Framework </a:t>
            </a:r>
            <a:r>
              <a:rPr lang="en-US" sz="2000" b="1" i="0" dirty="0" err="1">
                <a:solidFill>
                  <a:srgbClr val="383651"/>
                </a:solidFill>
                <a:effectLst/>
                <a:latin typeface="+mj-lt"/>
              </a:rPr>
              <a:t>Terstruktur</a:t>
            </a:r>
            <a:r>
              <a:rPr lang="en-US" sz="2000" b="1" i="0" dirty="0">
                <a:solidFill>
                  <a:srgbClr val="383651"/>
                </a:solidFill>
                <a:effectLst/>
                <a:latin typeface="+mj-lt"/>
              </a:rPr>
              <a:t>: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Flutter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memiliki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struktur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framework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terorganisir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baik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,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berbagai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paket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dan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perpustakaan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mendukung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 Ini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membantu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pengembang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dalam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membangun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aplikasi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dengan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fitur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 yang </a:t>
            </a:r>
            <a:r>
              <a:rPr lang="en-US" sz="2000" b="0" i="0" dirty="0" err="1">
                <a:solidFill>
                  <a:srgbClr val="383651"/>
                </a:solidFill>
                <a:effectLst/>
                <a:latin typeface="+mj-lt"/>
              </a:rPr>
              <a:t>beragam</a:t>
            </a:r>
            <a:r>
              <a:rPr lang="en-US" sz="2000" b="0" i="0" dirty="0">
                <a:solidFill>
                  <a:srgbClr val="383651"/>
                </a:solidFill>
                <a:effectLst/>
                <a:latin typeface="+mj-lt"/>
              </a:rPr>
              <a:t>.</a:t>
            </a:r>
            <a:endParaRPr lang="en-US" sz="2000" dirty="0">
              <a:solidFill>
                <a:srgbClr val="3836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0847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928</Words>
  <Application>Microsoft Office PowerPoint</Application>
  <PresentationFormat>Widescreen</PresentationFormat>
  <Paragraphs>97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Inter</vt:lpstr>
      <vt:lpstr>Inter Light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Derza Andreas</dc:creator>
  <cp:lastModifiedBy>Derza Andreas</cp:lastModifiedBy>
  <cp:revision>31</cp:revision>
  <dcterms:created xsi:type="dcterms:W3CDTF">2023-12-18T13:25:26Z</dcterms:created>
  <dcterms:modified xsi:type="dcterms:W3CDTF">2023-12-29T13:35:46Z</dcterms:modified>
</cp:coreProperties>
</file>