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4791-D45A-CD40-CF63-F0D684056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172DF6-7139-7B65-3869-B8D9C826C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DE7168-5AFF-7050-4224-5833B5A46CFF}"/>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5" name="Footer Placeholder 4">
            <a:extLst>
              <a:ext uri="{FF2B5EF4-FFF2-40B4-BE49-F238E27FC236}">
                <a16:creationId xmlns:a16="http://schemas.microsoft.com/office/drawing/2014/main" id="{E57B9822-F4F4-9146-C0CF-A6D32872B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E1A22-22BA-FA4E-CE01-EDE331D6C6D3}"/>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9883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B64D-99D3-D044-7633-A3C31EE261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D544BD-F3C9-B41B-79C2-BA401E1E00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8BA64-115B-349F-0557-D0A7CA70F4BB}"/>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5" name="Footer Placeholder 4">
            <a:extLst>
              <a:ext uri="{FF2B5EF4-FFF2-40B4-BE49-F238E27FC236}">
                <a16:creationId xmlns:a16="http://schemas.microsoft.com/office/drawing/2014/main" id="{0008BCD3-2DF4-430C-4B05-D87F068925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1B0AA-FE83-F6C8-1C24-0FF53B0D2E97}"/>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32219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95E6FF-F248-46F3-1BC4-2AB44EDDD1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78B31-DAD3-437C-37D2-4917B908F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7563D-0FC5-2B46-3FB2-98349100FCEE}"/>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5" name="Footer Placeholder 4">
            <a:extLst>
              <a:ext uri="{FF2B5EF4-FFF2-40B4-BE49-F238E27FC236}">
                <a16:creationId xmlns:a16="http://schemas.microsoft.com/office/drawing/2014/main" id="{0D02E2FA-C715-B739-4FF1-E901E0DAA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6316-67BE-D8AC-3176-8E4CA69A71D4}"/>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3749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A0AC-A86A-BC20-2860-4EC05BCA08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7FEC55-18DA-B681-F750-155E08578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ED526F-CD94-374F-5897-92A43B775CFE}"/>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5" name="Footer Placeholder 4">
            <a:extLst>
              <a:ext uri="{FF2B5EF4-FFF2-40B4-BE49-F238E27FC236}">
                <a16:creationId xmlns:a16="http://schemas.microsoft.com/office/drawing/2014/main" id="{310A9A6F-72D0-0084-BC41-686F7268C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313AF-201A-C6AC-9616-0F827C8DA671}"/>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42426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B388-29A1-7B87-B18E-BC337873C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2DC32E-EA3D-4E3C-01AA-DAAEC1C52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A7E5E2-4C81-27C8-E2BC-583AF28B673B}"/>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5" name="Footer Placeholder 4">
            <a:extLst>
              <a:ext uri="{FF2B5EF4-FFF2-40B4-BE49-F238E27FC236}">
                <a16:creationId xmlns:a16="http://schemas.microsoft.com/office/drawing/2014/main" id="{1805204B-27A1-0D6F-4B7B-550B7D3E4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328FF1-11C5-ACED-4137-8B5AA4297F3B}"/>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75893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2506-3BC9-0B3B-C6D0-BC9630827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8142C-A344-1A77-0C30-BC30869467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E42CAF-D8D8-4449-A689-9AC1ECB66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68A694-93F8-C15C-5216-1A2B968C2838}"/>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6" name="Footer Placeholder 5">
            <a:extLst>
              <a:ext uri="{FF2B5EF4-FFF2-40B4-BE49-F238E27FC236}">
                <a16:creationId xmlns:a16="http://schemas.microsoft.com/office/drawing/2014/main" id="{9316DB1F-995D-A027-94E3-0931EC6AF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233DB-0170-5B1C-BD9C-BDE4E1778997}"/>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16573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0AE0-ADD1-15C4-9BE0-CC014B59BB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6AB3B9-BDF2-CF66-ECCC-9CA18D0BD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F858C-9967-A270-59FE-20450B2C6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322F50-356D-179E-E5A8-663345005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CDF03-D03F-79D3-93E5-EF9E4BC74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AC5AD1-2BF4-9289-D224-09A60925110B}"/>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8" name="Footer Placeholder 7">
            <a:extLst>
              <a:ext uri="{FF2B5EF4-FFF2-40B4-BE49-F238E27FC236}">
                <a16:creationId xmlns:a16="http://schemas.microsoft.com/office/drawing/2014/main" id="{79A07454-09D9-A8EA-8E97-89EA0DE68C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D76EAE-B850-578F-974D-A5A96288BBB8}"/>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185366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D883-0975-7B17-9AA5-B258AD834D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C02E1B-D1A6-552B-57D7-E7935579730C}"/>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4" name="Footer Placeholder 3">
            <a:extLst>
              <a:ext uri="{FF2B5EF4-FFF2-40B4-BE49-F238E27FC236}">
                <a16:creationId xmlns:a16="http://schemas.microsoft.com/office/drawing/2014/main" id="{F7B4DD72-D522-8E0D-A486-D6467A85EF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379876-5E8F-60A5-D864-A5038AB9342F}"/>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360048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B7F2AD-4B36-D88D-40D3-E20B277783F9}"/>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3" name="Footer Placeholder 2">
            <a:extLst>
              <a:ext uri="{FF2B5EF4-FFF2-40B4-BE49-F238E27FC236}">
                <a16:creationId xmlns:a16="http://schemas.microsoft.com/office/drawing/2014/main" id="{6C410C2D-76BC-0D76-86F1-E762507A93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2FF8B5-6BC1-A26B-D17B-12D5A564A237}"/>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78656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EFEB-3CD7-27BB-DDF9-945F81C56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3B4B74-E294-0E1A-696A-276C6B18D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37EEB1-0A82-74B7-BE9C-ED4FE8A56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71E8C-7A0D-240A-42C9-DE61A90252F8}"/>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6" name="Footer Placeholder 5">
            <a:extLst>
              <a:ext uri="{FF2B5EF4-FFF2-40B4-BE49-F238E27FC236}">
                <a16:creationId xmlns:a16="http://schemas.microsoft.com/office/drawing/2014/main" id="{AD887216-36C1-E6FF-7455-1BEC7A877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AC7DC4-4AED-DB06-78F1-EC5F452690FE}"/>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395199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C6E1-1964-D7BC-A0EF-6FFD59EE7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EBDF3B-7095-A1AF-5D5C-42793A974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E848F7-5D54-8DEF-1967-1B2E84176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C599F-06B7-579F-6A6D-D516506E3B12}"/>
              </a:ext>
            </a:extLst>
          </p:cNvPr>
          <p:cNvSpPr>
            <a:spLocks noGrp="1"/>
          </p:cNvSpPr>
          <p:nvPr>
            <p:ph type="dt" sz="half" idx="10"/>
          </p:nvPr>
        </p:nvSpPr>
        <p:spPr/>
        <p:txBody>
          <a:bodyPr/>
          <a:lstStyle/>
          <a:p>
            <a:fld id="{717B611E-9099-44D0-8142-6B329E13FC13}" type="datetimeFigureOut">
              <a:rPr lang="en-IN" smtClean="0"/>
              <a:t>26-10-2025</a:t>
            </a:fld>
            <a:endParaRPr lang="en-IN"/>
          </a:p>
        </p:txBody>
      </p:sp>
      <p:sp>
        <p:nvSpPr>
          <p:cNvPr id="6" name="Footer Placeholder 5">
            <a:extLst>
              <a:ext uri="{FF2B5EF4-FFF2-40B4-BE49-F238E27FC236}">
                <a16:creationId xmlns:a16="http://schemas.microsoft.com/office/drawing/2014/main" id="{C0862AAB-FE1F-1798-AE51-70240B245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F43C8-BCEE-C35A-D182-64B800428AC4}"/>
              </a:ext>
            </a:extLst>
          </p:cNvPr>
          <p:cNvSpPr>
            <a:spLocks noGrp="1"/>
          </p:cNvSpPr>
          <p:nvPr>
            <p:ph type="sldNum" sz="quarter" idx="12"/>
          </p:nvPr>
        </p:nvSpPr>
        <p:spPr/>
        <p:txBody>
          <a:bodyPr/>
          <a:lstStyle/>
          <a:p>
            <a:fld id="{6DC21B46-4A7C-409D-89BF-BC20CC84810B}" type="slidenum">
              <a:rPr lang="en-IN" smtClean="0"/>
              <a:t>‹#›</a:t>
            </a:fld>
            <a:endParaRPr lang="en-IN"/>
          </a:p>
        </p:txBody>
      </p:sp>
    </p:spTree>
    <p:extLst>
      <p:ext uri="{BB962C8B-B14F-4D97-AF65-F5344CB8AC3E}">
        <p14:creationId xmlns:p14="http://schemas.microsoft.com/office/powerpoint/2010/main" val="211107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66D10-A7BB-EAB7-615B-C60A5B094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ABC224-EF35-D698-171F-027A463FB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7FA7A-F7EF-D395-602B-79577FEE9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B611E-9099-44D0-8142-6B329E13FC13}" type="datetimeFigureOut">
              <a:rPr lang="en-IN" smtClean="0"/>
              <a:t>26-10-2025</a:t>
            </a:fld>
            <a:endParaRPr lang="en-IN"/>
          </a:p>
        </p:txBody>
      </p:sp>
      <p:sp>
        <p:nvSpPr>
          <p:cNvPr id="5" name="Footer Placeholder 4">
            <a:extLst>
              <a:ext uri="{FF2B5EF4-FFF2-40B4-BE49-F238E27FC236}">
                <a16:creationId xmlns:a16="http://schemas.microsoft.com/office/drawing/2014/main" id="{CC1C20DD-C7B2-6513-C93A-D64E2EC95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A0B73E-5E5E-C7AC-2B94-0A9ACFC61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21B46-4A7C-409D-89BF-BC20CC84810B}" type="slidenum">
              <a:rPr lang="en-IN" smtClean="0"/>
              <a:t>‹#›</a:t>
            </a:fld>
            <a:endParaRPr lang="en-IN"/>
          </a:p>
        </p:txBody>
      </p:sp>
    </p:spTree>
    <p:extLst>
      <p:ext uri="{BB962C8B-B14F-4D97-AF65-F5344CB8AC3E}">
        <p14:creationId xmlns:p14="http://schemas.microsoft.com/office/powerpoint/2010/main" val="160831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48167A-9412-9B6A-2127-63B49EC515C6}"/>
              </a:ext>
            </a:extLst>
          </p:cNvPr>
          <p:cNvSpPr txBox="1"/>
          <p:nvPr/>
        </p:nvSpPr>
        <p:spPr>
          <a:xfrm>
            <a:off x="2005781" y="628233"/>
            <a:ext cx="5289756" cy="2123658"/>
          </a:xfrm>
          <a:prstGeom prst="rect">
            <a:avLst/>
          </a:prstGeom>
          <a:noFill/>
        </p:spPr>
        <p:txBody>
          <a:bodyPr wrap="square" rtlCol="0">
            <a:spAutoFit/>
          </a:bodyPr>
          <a:lstStyle/>
          <a:p>
            <a:r>
              <a:rPr lang="en-US" sz="4400" b="1" dirty="0">
                <a:solidFill>
                  <a:schemeClr val="bg1"/>
                </a:solidFill>
              </a:rPr>
              <a:t>Exploratory Data Analysis &amp; Customer Insights</a:t>
            </a:r>
            <a:endParaRPr lang="en-IN" sz="4400" b="1" dirty="0">
              <a:solidFill>
                <a:schemeClr val="bg1"/>
              </a:solidFill>
            </a:endParaRPr>
          </a:p>
        </p:txBody>
      </p:sp>
      <p:sp>
        <p:nvSpPr>
          <p:cNvPr id="7" name="TextBox 6">
            <a:extLst>
              <a:ext uri="{FF2B5EF4-FFF2-40B4-BE49-F238E27FC236}">
                <a16:creationId xmlns:a16="http://schemas.microsoft.com/office/drawing/2014/main" id="{85C92E9B-0706-4C2A-E8D7-D70F6ED0A9F6}"/>
              </a:ext>
            </a:extLst>
          </p:cNvPr>
          <p:cNvSpPr txBox="1"/>
          <p:nvPr/>
        </p:nvSpPr>
        <p:spPr>
          <a:xfrm>
            <a:off x="8976852" y="4739148"/>
            <a:ext cx="3215148" cy="1477328"/>
          </a:xfrm>
          <a:prstGeom prst="rect">
            <a:avLst/>
          </a:prstGeom>
          <a:noFill/>
        </p:spPr>
        <p:txBody>
          <a:bodyPr wrap="square" rtlCol="0">
            <a:spAutoFit/>
          </a:bodyPr>
          <a:lstStyle/>
          <a:p>
            <a:r>
              <a:rPr lang="en-US" b="1" dirty="0">
                <a:solidFill>
                  <a:schemeClr val="bg1"/>
                </a:solidFill>
              </a:rPr>
              <a:t>Prepared by:</a:t>
            </a:r>
            <a:r>
              <a:rPr lang="en-US" dirty="0">
                <a:solidFill>
                  <a:schemeClr val="bg1"/>
                </a:solidFill>
              </a:rPr>
              <a:t> Afinu Mansoor NK</a:t>
            </a:r>
          </a:p>
          <a:p>
            <a:r>
              <a:rPr lang="en-IN" b="1" dirty="0">
                <a:solidFill>
                  <a:schemeClr val="bg1"/>
                </a:solidFill>
              </a:rPr>
              <a:t>Tools Used:</a:t>
            </a:r>
            <a:r>
              <a:rPr lang="en-IN" dirty="0">
                <a:solidFill>
                  <a:schemeClr val="bg1"/>
                </a:solidFill>
              </a:rPr>
              <a:t> Python, Pandas, Matplotlib, Seaborn</a:t>
            </a:r>
            <a:br>
              <a:rPr lang="en-IN" dirty="0">
                <a:solidFill>
                  <a:schemeClr val="bg1"/>
                </a:solidFill>
              </a:rPr>
            </a:br>
            <a:r>
              <a:rPr lang="en-IN" b="1" dirty="0">
                <a:solidFill>
                  <a:schemeClr val="bg1"/>
                </a:solidFill>
              </a:rPr>
              <a:t>Dataset: </a:t>
            </a:r>
            <a:r>
              <a:rPr lang="en-IN" dirty="0">
                <a:solidFill>
                  <a:schemeClr val="bg1"/>
                </a:solidFill>
              </a:rPr>
              <a:t>Kaggle – Online Retail II Dataset (UCI)</a:t>
            </a:r>
          </a:p>
        </p:txBody>
      </p:sp>
    </p:spTree>
    <p:extLst>
      <p:ext uri="{BB962C8B-B14F-4D97-AF65-F5344CB8AC3E}">
        <p14:creationId xmlns:p14="http://schemas.microsoft.com/office/powerpoint/2010/main" val="74606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47FD3-EE3A-4203-3CCA-D43F7F0FF3DC}"/>
              </a:ext>
            </a:extLst>
          </p:cNvPr>
          <p:cNvSpPr txBox="1"/>
          <p:nvPr/>
        </p:nvSpPr>
        <p:spPr>
          <a:xfrm>
            <a:off x="963562" y="540774"/>
            <a:ext cx="6518787" cy="1200329"/>
          </a:xfrm>
          <a:prstGeom prst="rect">
            <a:avLst/>
          </a:prstGeom>
          <a:noFill/>
        </p:spPr>
        <p:txBody>
          <a:bodyPr wrap="square" rtlCol="0">
            <a:spAutoFit/>
          </a:bodyPr>
          <a:lstStyle/>
          <a:p>
            <a:r>
              <a:rPr lang="en-US" dirty="0">
                <a:solidFill>
                  <a:schemeClr val="bg1"/>
                </a:solidFill>
              </a:rPr>
              <a:t>5.Correlation Analysis</a:t>
            </a:r>
          </a:p>
          <a:p>
            <a:pPr marL="285750" indent="-285750">
              <a:buFont typeface="Arial" panose="020B0604020202020204" pitchFamily="34" charset="0"/>
              <a:buChar char="•"/>
            </a:pPr>
            <a:r>
              <a:rPr lang="en-US" dirty="0">
                <a:solidFill>
                  <a:schemeClr val="bg1"/>
                </a:solidFill>
              </a:rPr>
              <a:t>Shows relationships between Quantity, Price, and Total Sales.</a:t>
            </a:r>
          </a:p>
          <a:p>
            <a:pPr marL="285750" indent="-285750">
              <a:buFont typeface="Arial" panose="020B0604020202020204" pitchFamily="34" charset="0"/>
              <a:buChar char="•"/>
            </a:pPr>
            <a:r>
              <a:rPr lang="en-US" dirty="0">
                <a:solidFill>
                  <a:schemeClr val="bg1"/>
                </a:solidFill>
              </a:rPr>
              <a:t>Quantity and Price have the strongest influence on total revenue.</a:t>
            </a:r>
            <a:endParaRPr lang="en-IN" dirty="0">
              <a:solidFill>
                <a:schemeClr val="bg1"/>
              </a:solidFill>
            </a:endParaRPr>
          </a:p>
        </p:txBody>
      </p:sp>
      <p:pic>
        <p:nvPicPr>
          <p:cNvPr id="6" name="Picture 5">
            <a:extLst>
              <a:ext uri="{FF2B5EF4-FFF2-40B4-BE49-F238E27FC236}">
                <a16:creationId xmlns:a16="http://schemas.microsoft.com/office/drawing/2014/main" id="{40DB77AD-C68E-DB26-A8A5-4F7CD51F5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31" y="1971118"/>
            <a:ext cx="4709169" cy="3977648"/>
          </a:xfrm>
          <a:prstGeom prst="rect">
            <a:avLst/>
          </a:prstGeom>
        </p:spPr>
      </p:pic>
    </p:spTree>
    <p:extLst>
      <p:ext uri="{BB962C8B-B14F-4D97-AF65-F5344CB8AC3E}">
        <p14:creationId xmlns:p14="http://schemas.microsoft.com/office/powerpoint/2010/main" val="420676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E0BDB-42DD-9A89-5E5E-1131455DDC32}"/>
              </a:ext>
            </a:extLst>
          </p:cNvPr>
          <p:cNvSpPr txBox="1"/>
          <p:nvPr/>
        </p:nvSpPr>
        <p:spPr>
          <a:xfrm>
            <a:off x="1120877" y="678426"/>
            <a:ext cx="7639665" cy="923330"/>
          </a:xfrm>
          <a:prstGeom prst="rect">
            <a:avLst/>
          </a:prstGeom>
          <a:noFill/>
        </p:spPr>
        <p:txBody>
          <a:bodyPr wrap="square" rtlCol="0">
            <a:spAutoFit/>
          </a:bodyPr>
          <a:lstStyle/>
          <a:p>
            <a:r>
              <a:rPr lang="en-US" dirty="0">
                <a:solidFill>
                  <a:schemeClr val="bg1"/>
                </a:solidFill>
              </a:rPr>
              <a:t>4.Customer Buying Patterns</a:t>
            </a:r>
          </a:p>
          <a:p>
            <a:pPr marL="285750" indent="-285750">
              <a:buFont typeface="Arial" panose="020B0604020202020204" pitchFamily="34" charset="0"/>
              <a:buChar char="•"/>
            </a:pPr>
            <a:r>
              <a:rPr lang="en-US" dirty="0">
                <a:solidFill>
                  <a:schemeClr val="bg1"/>
                </a:solidFill>
              </a:rPr>
              <a:t>Customers differ in how often they buy and how much they spend.</a:t>
            </a:r>
          </a:p>
          <a:p>
            <a:pPr marL="285750" indent="-285750">
              <a:buFont typeface="Arial" panose="020B0604020202020204" pitchFamily="34" charset="0"/>
              <a:buChar char="•"/>
            </a:pPr>
            <a:r>
              <a:rPr lang="en-US" dirty="0">
                <a:solidFill>
                  <a:schemeClr val="bg1"/>
                </a:solidFill>
              </a:rPr>
              <a:t>Frequent and high-spending customers can be targeted for loyalty programs.</a:t>
            </a:r>
            <a:endParaRPr lang="en-IN" dirty="0">
              <a:solidFill>
                <a:schemeClr val="bg1"/>
              </a:solidFill>
            </a:endParaRPr>
          </a:p>
        </p:txBody>
      </p:sp>
      <p:pic>
        <p:nvPicPr>
          <p:cNvPr id="6" name="Picture 5">
            <a:extLst>
              <a:ext uri="{FF2B5EF4-FFF2-40B4-BE49-F238E27FC236}">
                <a16:creationId xmlns:a16="http://schemas.microsoft.com/office/drawing/2014/main" id="{E9DCCEB3-185E-EEBB-BE4B-8B0D56224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997" y="1810852"/>
            <a:ext cx="6151423" cy="4688270"/>
          </a:xfrm>
          <a:prstGeom prst="rect">
            <a:avLst/>
          </a:prstGeom>
        </p:spPr>
      </p:pic>
    </p:spTree>
    <p:extLst>
      <p:ext uri="{BB962C8B-B14F-4D97-AF65-F5344CB8AC3E}">
        <p14:creationId xmlns:p14="http://schemas.microsoft.com/office/powerpoint/2010/main" val="177164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B67FE-CA3D-1C15-785E-8294FCB583C8}"/>
              </a:ext>
            </a:extLst>
          </p:cNvPr>
          <p:cNvSpPr txBox="1"/>
          <p:nvPr/>
        </p:nvSpPr>
        <p:spPr>
          <a:xfrm>
            <a:off x="4385187" y="757084"/>
            <a:ext cx="3421626" cy="646331"/>
          </a:xfrm>
          <a:prstGeom prst="rect">
            <a:avLst/>
          </a:prstGeom>
          <a:noFill/>
        </p:spPr>
        <p:txBody>
          <a:bodyPr wrap="square" rtlCol="0">
            <a:spAutoFit/>
          </a:bodyPr>
          <a:lstStyle/>
          <a:p>
            <a:pPr algn="ctr"/>
            <a:r>
              <a:rPr lang="en-IN" sz="3600" b="1" u="sng" dirty="0">
                <a:solidFill>
                  <a:schemeClr val="bg1"/>
                </a:solidFill>
              </a:rPr>
              <a:t>Key Conclusions</a:t>
            </a:r>
          </a:p>
        </p:txBody>
      </p:sp>
      <p:sp>
        <p:nvSpPr>
          <p:cNvPr id="5" name="TextBox 4">
            <a:extLst>
              <a:ext uri="{FF2B5EF4-FFF2-40B4-BE49-F238E27FC236}">
                <a16:creationId xmlns:a16="http://schemas.microsoft.com/office/drawing/2014/main" id="{09A13CDD-F290-6220-711F-FF3666D1CFAA}"/>
              </a:ext>
            </a:extLst>
          </p:cNvPr>
          <p:cNvSpPr txBox="1"/>
          <p:nvPr/>
        </p:nvSpPr>
        <p:spPr>
          <a:xfrm>
            <a:off x="3215149" y="2182761"/>
            <a:ext cx="6361471" cy="2126864"/>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solidFill>
              </a:rPr>
              <a:t>Most sales come from moderate quantity and price ranges.</a:t>
            </a:r>
          </a:p>
          <a:p>
            <a:pPr marL="342900" indent="-342900">
              <a:lnSpc>
                <a:spcPct val="150000"/>
              </a:lnSpc>
              <a:buFont typeface="+mj-lt"/>
              <a:buAutoNum type="arabicPeriod"/>
            </a:pPr>
            <a:r>
              <a:rPr lang="en-US" dirty="0">
                <a:solidFill>
                  <a:schemeClr val="bg1"/>
                </a:solidFill>
              </a:rPr>
              <a:t>Specific products and countries dominate overall revenue.</a:t>
            </a:r>
          </a:p>
          <a:p>
            <a:pPr marL="342900" indent="-342900">
              <a:lnSpc>
                <a:spcPct val="150000"/>
              </a:lnSpc>
              <a:buFont typeface="+mj-lt"/>
              <a:buAutoNum type="arabicPeriod"/>
            </a:pPr>
            <a:r>
              <a:rPr lang="en-US" dirty="0">
                <a:solidFill>
                  <a:schemeClr val="bg1"/>
                </a:solidFill>
              </a:rPr>
              <a:t>Sales peak during certain months and weekdays.</a:t>
            </a:r>
          </a:p>
          <a:p>
            <a:pPr marL="342900" indent="-342900">
              <a:lnSpc>
                <a:spcPct val="150000"/>
              </a:lnSpc>
              <a:buFont typeface="+mj-lt"/>
              <a:buAutoNum type="arabicPeriod"/>
            </a:pPr>
            <a:r>
              <a:rPr lang="en-US" dirty="0">
                <a:solidFill>
                  <a:schemeClr val="bg1"/>
                </a:solidFill>
              </a:rPr>
              <a:t>A small group of customers buy frequently and spend more.</a:t>
            </a:r>
          </a:p>
          <a:p>
            <a:pPr marL="342900" indent="-342900">
              <a:lnSpc>
                <a:spcPct val="150000"/>
              </a:lnSpc>
              <a:buFont typeface="+mj-lt"/>
              <a:buAutoNum type="arabicPeriod"/>
            </a:pPr>
            <a:r>
              <a:rPr lang="en-US" dirty="0">
                <a:solidFill>
                  <a:schemeClr val="bg1"/>
                </a:solidFill>
              </a:rPr>
              <a:t>Quantity and Price directly impact total sales volume.</a:t>
            </a:r>
            <a:endParaRPr lang="en-IN" dirty="0">
              <a:solidFill>
                <a:schemeClr val="bg1"/>
              </a:solidFill>
            </a:endParaRPr>
          </a:p>
        </p:txBody>
      </p:sp>
    </p:spTree>
    <p:extLst>
      <p:ext uri="{BB962C8B-B14F-4D97-AF65-F5344CB8AC3E}">
        <p14:creationId xmlns:p14="http://schemas.microsoft.com/office/powerpoint/2010/main" val="345849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C26234-8BFD-15C2-C379-8CD52FA626C8}"/>
              </a:ext>
            </a:extLst>
          </p:cNvPr>
          <p:cNvSpPr txBox="1"/>
          <p:nvPr/>
        </p:nvSpPr>
        <p:spPr>
          <a:xfrm>
            <a:off x="3342968" y="757084"/>
            <a:ext cx="5506065" cy="646331"/>
          </a:xfrm>
          <a:prstGeom prst="rect">
            <a:avLst/>
          </a:prstGeom>
          <a:noFill/>
        </p:spPr>
        <p:txBody>
          <a:bodyPr wrap="square" rtlCol="0">
            <a:spAutoFit/>
          </a:bodyPr>
          <a:lstStyle/>
          <a:p>
            <a:pPr algn="ctr"/>
            <a:r>
              <a:rPr lang="en-IN" sz="3600" b="1" u="sng" dirty="0">
                <a:solidFill>
                  <a:schemeClr val="bg1"/>
                </a:solidFill>
              </a:rPr>
              <a:t>Business Recommendations</a:t>
            </a:r>
          </a:p>
        </p:txBody>
      </p:sp>
      <p:sp>
        <p:nvSpPr>
          <p:cNvPr id="5" name="TextBox 4">
            <a:extLst>
              <a:ext uri="{FF2B5EF4-FFF2-40B4-BE49-F238E27FC236}">
                <a16:creationId xmlns:a16="http://schemas.microsoft.com/office/drawing/2014/main" id="{C8A64FE6-D90F-86EE-EC9B-451ACC6C8846}"/>
              </a:ext>
            </a:extLst>
          </p:cNvPr>
          <p:cNvSpPr txBox="1"/>
          <p:nvPr/>
        </p:nvSpPr>
        <p:spPr>
          <a:xfrm>
            <a:off x="3342968" y="1907458"/>
            <a:ext cx="6626942"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Focus marketing on top-selling products and countries.</a:t>
            </a:r>
          </a:p>
          <a:p>
            <a:pPr marL="285750" indent="-285750">
              <a:lnSpc>
                <a:spcPct val="150000"/>
              </a:lnSpc>
              <a:buFont typeface="Arial" panose="020B0604020202020204" pitchFamily="34" charset="0"/>
              <a:buChar char="•"/>
            </a:pPr>
            <a:r>
              <a:rPr lang="en-US" dirty="0">
                <a:solidFill>
                  <a:schemeClr val="bg1"/>
                </a:solidFill>
              </a:rPr>
              <a:t> Offer  rewards for frequent and high-spending customers.</a:t>
            </a:r>
          </a:p>
          <a:p>
            <a:pPr marL="285750" indent="-285750">
              <a:lnSpc>
                <a:spcPct val="150000"/>
              </a:lnSpc>
              <a:buFont typeface="Arial" panose="020B0604020202020204" pitchFamily="34" charset="0"/>
              <a:buChar char="•"/>
            </a:pPr>
            <a:r>
              <a:rPr lang="en-US" dirty="0">
                <a:solidFill>
                  <a:schemeClr val="bg1"/>
                </a:solidFill>
              </a:rPr>
              <a:t> Use sales trend insights for better stock and promotion planning.</a:t>
            </a:r>
          </a:p>
          <a:p>
            <a:pPr marL="285750" indent="-285750">
              <a:lnSpc>
                <a:spcPct val="150000"/>
              </a:lnSpc>
              <a:buFont typeface="Arial" panose="020B0604020202020204" pitchFamily="34" charset="0"/>
              <a:buChar char="•"/>
            </a:pPr>
            <a:r>
              <a:rPr lang="en-US" dirty="0">
                <a:solidFill>
                  <a:schemeClr val="bg1"/>
                </a:solidFill>
              </a:rPr>
              <a:t> Monitor Quantity–Price balance to optimize profitability.</a:t>
            </a:r>
            <a:endParaRPr lang="en-IN" dirty="0">
              <a:solidFill>
                <a:schemeClr val="bg1"/>
              </a:solidFill>
            </a:endParaRPr>
          </a:p>
        </p:txBody>
      </p:sp>
    </p:spTree>
    <p:extLst>
      <p:ext uri="{BB962C8B-B14F-4D97-AF65-F5344CB8AC3E}">
        <p14:creationId xmlns:p14="http://schemas.microsoft.com/office/powerpoint/2010/main" val="306562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3E592-0DD0-5DBE-C4DB-36DF4B2D42DB}"/>
              </a:ext>
            </a:extLst>
          </p:cNvPr>
          <p:cNvSpPr txBox="1"/>
          <p:nvPr/>
        </p:nvSpPr>
        <p:spPr>
          <a:xfrm>
            <a:off x="4218039" y="757084"/>
            <a:ext cx="3755922" cy="646331"/>
          </a:xfrm>
          <a:prstGeom prst="rect">
            <a:avLst/>
          </a:prstGeom>
          <a:noFill/>
        </p:spPr>
        <p:txBody>
          <a:bodyPr wrap="square" rtlCol="0">
            <a:spAutoFit/>
          </a:bodyPr>
          <a:lstStyle/>
          <a:p>
            <a:pPr algn="ctr"/>
            <a:r>
              <a:rPr lang="en-US" sz="3600" b="1" u="sng" dirty="0">
                <a:solidFill>
                  <a:schemeClr val="bg1"/>
                </a:solidFill>
              </a:rPr>
              <a:t>Business Problem</a:t>
            </a:r>
            <a:endParaRPr lang="en-IN" sz="3600" b="1" u="sng" dirty="0">
              <a:solidFill>
                <a:schemeClr val="bg1"/>
              </a:solidFill>
            </a:endParaRPr>
          </a:p>
        </p:txBody>
      </p:sp>
      <p:sp>
        <p:nvSpPr>
          <p:cNvPr id="5" name="TextBox 4">
            <a:extLst>
              <a:ext uri="{FF2B5EF4-FFF2-40B4-BE49-F238E27FC236}">
                <a16:creationId xmlns:a16="http://schemas.microsoft.com/office/drawing/2014/main" id="{0B06B5B0-BF9E-CFD5-DCA7-D2232605D361}"/>
              </a:ext>
            </a:extLst>
          </p:cNvPr>
          <p:cNvSpPr txBox="1"/>
          <p:nvPr/>
        </p:nvSpPr>
        <p:spPr>
          <a:xfrm>
            <a:off x="1074174" y="1799303"/>
            <a:ext cx="10043652" cy="4801314"/>
          </a:xfrm>
          <a:prstGeom prst="rect">
            <a:avLst/>
          </a:prstGeom>
          <a:noFill/>
        </p:spPr>
        <p:txBody>
          <a:bodyPr wrap="square" rtlCol="0">
            <a:spAutoFit/>
          </a:bodyPr>
          <a:lstStyle/>
          <a:p>
            <a:r>
              <a:rPr lang="en-US" dirty="0">
                <a:solidFill>
                  <a:schemeClr val="bg1"/>
                </a:solidFill>
              </a:rPr>
              <a:t>A small e-commerce business looking to better understand their sales data to make informed decisions. They’ve shared raw transaction data including order IDs, product categories, customer IDs, sales amounts, and order dates. They want clear insights into top-selling products, seasonal trends, and customer buying patterns  and they need actionable, easy-to-understand recommendations to help them grow their business.</a:t>
            </a:r>
          </a:p>
          <a:p>
            <a:endParaRPr lang="en-US" dirty="0">
              <a:solidFill>
                <a:schemeClr val="bg1"/>
              </a:solidFill>
            </a:endParaRPr>
          </a:p>
          <a:p>
            <a:r>
              <a:rPr lang="en-US" u="sng" dirty="0">
                <a:solidFill>
                  <a:schemeClr val="bg1"/>
                </a:solidFill>
              </a:rPr>
              <a:t>Objectives:</a:t>
            </a:r>
          </a:p>
          <a:p>
            <a:endParaRPr lang="en-US" u="sng" dirty="0">
              <a:solidFill>
                <a:schemeClr val="bg1"/>
              </a:solidFill>
            </a:endParaRPr>
          </a:p>
          <a:p>
            <a:pPr marL="285750" indent="-285750">
              <a:buFont typeface="Arial" panose="020B0604020202020204" pitchFamily="34" charset="0"/>
              <a:buChar char="•"/>
            </a:pPr>
            <a:r>
              <a:rPr lang="en-US" dirty="0">
                <a:solidFill>
                  <a:schemeClr val="bg1"/>
                </a:solidFill>
              </a:rPr>
              <a:t>Clean and preprocess the dataset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Perform detailed Exploratory Data Analysis (EDA)</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Identify key trends and sales patterns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Segment customers based on their purchase behavior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Provide clear and actionable business insights</a:t>
            </a:r>
          </a:p>
        </p:txBody>
      </p:sp>
    </p:spTree>
    <p:extLst>
      <p:ext uri="{BB962C8B-B14F-4D97-AF65-F5344CB8AC3E}">
        <p14:creationId xmlns:p14="http://schemas.microsoft.com/office/powerpoint/2010/main" val="22632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26C33A-3C20-8CAF-66B1-53B89EBB00BC}"/>
              </a:ext>
            </a:extLst>
          </p:cNvPr>
          <p:cNvSpPr txBox="1"/>
          <p:nvPr/>
        </p:nvSpPr>
        <p:spPr>
          <a:xfrm>
            <a:off x="4218039" y="757084"/>
            <a:ext cx="3755922" cy="646331"/>
          </a:xfrm>
          <a:prstGeom prst="rect">
            <a:avLst/>
          </a:prstGeom>
          <a:noFill/>
        </p:spPr>
        <p:txBody>
          <a:bodyPr wrap="square" rtlCol="0">
            <a:spAutoFit/>
          </a:bodyPr>
          <a:lstStyle/>
          <a:p>
            <a:pPr algn="ctr"/>
            <a:r>
              <a:rPr lang="en-IN" sz="3600" b="1" u="sng" dirty="0">
                <a:solidFill>
                  <a:schemeClr val="bg1"/>
                </a:solidFill>
              </a:rPr>
              <a:t>Dataset Overview</a:t>
            </a:r>
          </a:p>
        </p:txBody>
      </p:sp>
      <p:sp>
        <p:nvSpPr>
          <p:cNvPr id="5" name="TextBox 4">
            <a:extLst>
              <a:ext uri="{FF2B5EF4-FFF2-40B4-BE49-F238E27FC236}">
                <a16:creationId xmlns:a16="http://schemas.microsoft.com/office/drawing/2014/main" id="{F3AE879B-DFDA-1199-A6E6-16251DDD1797}"/>
              </a:ext>
            </a:extLst>
          </p:cNvPr>
          <p:cNvSpPr txBox="1"/>
          <p:nvPr/>
        </p:nvSpPr>
        <p:spPr>
          <a:xfrm>
            <a:off x="983226" y="1956620"/>
            <a:ext cx="9026012" cy="369332"/>
          </a:xfrm>
          <a:prstGeom prst="rect">
            <a:avLst/>
          </a:prstGeom>
          <a:noFill/>
        </p:spPr>
        <p:txBody>
          <a:bodyPr wrap="square" rtlCol="0">
            <a:spAutoFit/>
          </a:bodyPr>
          <a:lstStyle/>
          <a:p>
            <a:r>
              <a:rPr lang="en-US" dirty="0">
                <a:solidFill>
                  <a:schemeClr val="bg1"/>
                </a:solidFill>
              </a:rPr>
              <a:t> </a:t>
            </a:r>
            <a:r>
              <a:rPr lang="en-US" b="1" dirty="0">
                <a:solidFill>
                  <a:schemeClr val="bg1"/>
                </a:solidFill>
              </a:rPr>
              <a:t>Total Rows:</a:t>
            </a:r>
            <a:r>
              <a:rPr lang="en-US" dirty="0">
                <a:solidFill>
                  <a:schemeClr val="bg1"/>
                </a:solidFill>
              </a:rPr>
              <a:t> 541,909</a:t>
            </a:r>
            <a:endParaRPr lang="en-IN" dirty="0">
              <a:solidFill>
                <a:schemeClr val="bg1"/>
              </a:solidFill>
            </a:endParaRPr>
          </a:p>
        </p:txBody>
      </p:sp>
      <p:graphicFrame>
        <p:nvGraphicFramePr>
          <p:cNvPr id="6" name="Table 5">
            <a:extLst>
              <a:ext uri="{FF2B5EF4-FFF2-40B4-BE49-F238E27FC236}">
                <a16:creationId xmlns:a16="http://schemas.microsoft.com/office/drawing/2014/main" id="{FAFC1608-2BFA-C884-CD9B-2F8E32FD7D90}"/>
              </a:ext>
            </a:extLst>
          </p:cNvPr>
          <p:cNvGraphicFramePr>
            <a:graphicFrameLocks noGrp="1"/>
          </p:cNvGraphicFramePr>
          <p:nvPr>
            <p:extLst>
              <p:ext uri="{D42A27DB-BD31-4B8C-83A1-F6EECF244321}">
                <p14:modId xmlns:p14="http://schemas.microsoft.com/office/powerpoint/2010/main" val="3597132018"/>
              </p:ext>
            </p:extLst>
          </p:nvPr>
        </p:nvGraphicFramePr>
        <p:xfrm>
          <a:off x="1097935" y="2802194"/>
          <a:ext cx="8128000" cy="33375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682673299"/>
                    </a:ext>
                  </a:extLst>
                </a:gridCol>
                <a:gridCol w="4064000">
                  <a:extLst>
                    <a:ext uri="{9D8B030D-6E8A-4147-A177-3AD203B41FA5}">
                      <a16:colId xmlns:a16="http://schemas.microsoft.com/office/drawing/2014/main" val="722527848"/>
                    </a:ext>
                  </a:extLst>
                </a:gridCol>
              </a:tblGrid>
              <a:tr h="370840">
                <a:tc>
                  <a:txBody>
                    <a:bodyPr/>
                    <a:lstStyle/>
                    <a:p>
                      <a:pPr>
                        <a:buNone/>
                      </a:pPr>
                      <a:r>
                        <a:rPr lang="en-IN" b="1" dirty="0"/>
                        <a:t>Feature</a:t>
                      </a:r>
                      <a:endParaRPr lang="en-IN" dirty="0"/>
                    </a:p>
                  </a:txBody>
                  <a:tcPr anchor="ctr"/>
                </a:tc>
                <a:tc>
                  <a:txBody>
                    <a:bodyPr/>
                    <a:lstStyle/>
                    <a:p>
                      <a:r>
                        <a:rPr lang="en-IN" dirty="0"/>
                        <a:t>Description</a:t>
                      </a:r>
                    </a:p>
                  </a:txBody>
                  <a:tcPr/>
                </a:tc>
                <a:extLst>
                  <a:ext uri="{0D108BD9-81ED-4DB2-BD59-A6C34878D82A}">
                    <a16:rowId xmlns:a16="http://schemas.microsoft.com/office/drawing/2014/main" val="1404947068"/>
                  </a:ext>
                </a:extLst>
              </a:tr>
              <a:tr h="370840">
                <a:tc>
                  <a:txBody>
                    <a:bodyPr/>
                    <a:lstStyle/>
                    <a:p>
                      <a:r>
                        <a:rPr lang="en-IN" dirty="0"/>
                        <a:t>InvoiceNo</a:t>
                      </a:r>
                    </a:p>
                  </a:txBody>
                  <a:tcPr/>
                </a:tc>
                <a:tc>
                  <a:txBody>
                    <a:bodyPr/>
                    <a:lstStyle/>
                    <a:p>
                      <a:r>
                        <a:rPr lang="en-IN" dirty="0"/>
                        <a:t>Unique order ID</a:t>
                      </a:r>
                    </a:p>
                  </a:txBody>
                  <a:tcPr/>
                </a:tc>
                <a:extLst>
                  <a:ext uri="{0D108BD9-81ED-4DB2-BD59-A6C34878D82A}">
                    <a16:rowId xmlns:a16="http://schemas.microsoft.com/office/drawing/2014/main" val="192259721"/>
                  </a:ext>
                </a:extLst>
              </a:tr>
              <a:tr h="370840">
                <a:tc>
                  <a:txBody>
                    <a:bodyPr/>
                    <a:lstStyle/>
                    <a:p>
                      <a:r>
                        <a:rPr lang="en-IN" dirty="0"/>
                        <a:t>StockCode</a:t>
                      </a:r>
                    </a:p>
                  </a:txBody>
                  <a:tcPr/>
                </a:tc>
                <a:tc>
                  <a:txBody>
                    <a:bodyPr/>
                    <a:lstStyle/>
                    <a:p>
                      <a:r>
                        <a:rPr lang="en-IN" dirty="0"/>
                        <a:t>Product code</a:t>
                      </a:r>
                    </a:p>
                  </a:txBody>
                  <a:tcPr/>
                </a:tc>
                <a:extLst>
                  <a:ext uri="{0D108BD9-81ED-4DB2-BD59-A6C34878D82A}">
                    <a16:rowId xmlns:a16="http://schemas.microsoft.com/office/drawing/2014/main" val="3706545315"/>
                  </a:ext>
                </a:extLst>
              </a:tr>
              <a:tr h="370840">
                <a:tc>
                  <a:txBody>
                    <a:bodyPr/>
                    <a:lstStyle/>
                    <a:p>
                      <a:r>
                        <a:rPr lang="en-IN" dirty="0"/>
                        <a:t>Description</a:t>
                      </a:r>
                    </a:p>
                  </a:txBody>
                  <a:tcPr/>
                </a:tc>
                <a:tc>
                  <a:txBody>
                    <a:bodyPr/>
                    <a:lstStyle/>
                    <a:p>
                      <a:r>
                        <a:rPr lang="en-IN" dirty="0"/>
                        <a:t>Product name</a:t>
                      </a:r>
                    </a:p>
                  </a:txBody>
                  <a:tcPr/>
                </a:tc>
                <a:extLst>
                  <a:ext uri="{0D108BD9-81ED-4DB2-BD59-A6C34878D82A}">
                    <a16:rowId xmlns:a16="http://schemas.microsoft.com/office/drawing/2014/main" val="1009698167"/>
                  </a:ext>
                </a:extLst>
              </a:tr>
              <a:tr h="370840">
                <a:tc>
                  <a:txBody>
                    <a:bodyPr/>
                    <a:lstStyle/>
                    <a:p>
                      <a:r>
                        <a:rPr lang="en-IN" dirty="0"/>
                        <a:t>Quantity</a:t>
                      </a:r>
                    </a:p>
                  </a:txBody>
                  <a:tcPr/>
                </a:tc>
                <a:tc>
                  <a:txBody>
                    <a:bodyPr/>
                    <a:lstStyle/>
                    <a:p>
                      <a:r>
                        <a:rPr lang="en-IN" dirty="0"/>
                        <a:t>Number of items sold</a:t>
                      </a:r>
                    </a:p>
                  </a:txBody>
                  <a:tcPr/>
                </a:tc>
                <a:extLst>
                  <a:ext uri="{0D108BD9-81ED-4DB2-BD59-A6C34878D82A}">
                    <a16:rowId xmlns:a16="http://schemas.microsoft.com/office/drawing/2014/main" val="2962971131"/>
                  </a:ext>
                </a:extLst>
              </a:tr>
              <a:tr h="370840">
                <a:tc>
                  <a:txBody>
                    <a:bodyPr/>
                    <a:lstStyle/>
                    <a:p>
                      <a:r>
                        <a:rPr lang="en-IN" dirty="0"/>
                        <a:t>Price</a:t>
                      </a:r>
                    </a:p>
                  </a:txBody>
                  <a:tcPr/>
                </a:tc>
                <a:tc>
                  <a:txBody>
                    <a:bodyPr/>
                    <a:lstStyle/>
                    <a:p>
                      <a:r>
                        <a:rPr lang="en-IN" dirty="0"/>
                        <a:t>Price per unit</a:t>
                      </a:r>
                    </a:p>
                  </a:txBody>
                  <a:tcPr/>
                </a:tc>
                <a:extLst>
                  <a:ext uri="{0D108BD9-81ED-4DB2-BD59-A6C34878D82A}">
                    <a16:rowId xmlns:a16="http://schemas.microsoft.com/office/drawing/2014/main" val="4038970688"/>
                  </a:ext>
                </a:extLst>
              </a:tr>
              <a:tr h="370840">
                <a:tc>
                  <a:txBody>
                    <a:bodyPr/>
                    <a:lstStyle/>
                    <a:p>
                      <a:r>
                        <a:rPr lang="en-IN" dirty="0" err="1"/>
                        <a:t>InvoiceDate</a:t>
                      </a:r>
                      <a:endParaRPr lang="en-IN" dirty="0"/>
                    </a:p>
                  </a:txBody>
                  <a:tcPr/>
                </a:tc>
                <a:tc>
                  <a:txBody>
                    <a:bodyPr/>
                    <a:lstStyle/>
                    <a:p>
                      <a:r>
                        <a:rPr lang="en-IN" dirty="0"/>
                        <a:t>Date of transaction</a:t>
                      </a:r>
                    </a:p>
                  </a:txBody>
                  <a:tcPr/>
                </a:tc>
                <a:extLst>
                  <a:ext uri="{0D108BD9-81ED-4DB2-BD59-A6C34878D82A}">
                    <a16:rowId xmlns:a16="http://schemas.microsoft.com/office/drawing/2014/main" val="874570835"/>
                  </a:ext>
                </a:extLst>
              </a:tr>
              <a:tr h="370840">
                <a:tc>
                  <a:txBody>
                    <a:bodyPr/>
                    <a:lstStyle/>
                    <a:p>
                      <a:r>
                        <a:rPr lang="en-IN" dirty="0"/>
                        <a:t>CustomerID</a:t>
                      </a:r>
                    </a:p>
                  </a:txBody>
                  <a:tcPr/>
                </a:tc>
                <a:tc>
                  <a:txBody>
                    <a:bodyPr/>
                    <a:lstStyle/>
                    <a:p>
                      <a:r>
                        <a:rPr lang="en-IN" dirty="0"/>
                        <a:t>Unique customer identifier</a:t>
                      </a:r>
                    </a:p>
                  </a:txBody>
                  <a:tcPr/>
                </a:tc>
                <a:extLst>
                  <a:ext uri="{0D108BD9-81ED-4DB2-BD59-A6C34878D82A}">
                    <a16:rowId xmlns:a16="http://schemas.microsoft.com/office/drawing/2014/main" val="2658898273"/>
                  </a:ext>
                </a:extLst>
              </a:tr>
              <a:tr h="370840">
                <a:tc>
                  <a:txBody>
                    <a:bodyPr/>
                    <a:lstStyle/>
                    <a:p>
                      <a:r>
                        <a:rPr lang="en-IN" dirty="0"/>
                        <a:t>Country</a:t>
                      </a:r>
                    </a:p>
                  </a:txBody>
                  <a:tcPr/>
                </a:tc>
                <a:tc>
                  <a:txBody>
                    <a:bodyPr/>
                    <a:lstStyle/>
                    <a:p>
                      <a:r>
                        <a:rPr lang="en-IN" dirty="0"/>
                        <a:t>Country of customer</a:t>
                      </a:r>
                    </a:p>
                  </a:txBody>
                  <a:tcPr/>
                </a:tc>
                <a:extLst>
                  <a:ext uri="{0D108BD9-81ED-4DB2-BD59-A6C34878D82A}">
                    <a16:rowId xmlns:a16="http://schemas.microsoft.com/office/drawing/2014/main" val="3540935416"/>
                  </a:ext>
                </a:extLst>
              </a:tr>
            </a:tbl>
          </a:graphicData>
        </a:graphic>
      </p:graphicFrame>
    </p:spTree>
    <p:extLst>
      <p:ext uri="{BB962C8B-B14F-4D97-AF65-F5344CB8AC3E}">
        <p14:creationId xmlns:p14="http://schemas.microsoft.com/office/powerpoint/2010/main" val="263441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2DA42B-BBF4-EA69-5BE9-DCC4F72098E9}"/>
              </a:ext>
            </a:extLst>
          </p:cNvPr>
          <p:cNvSpPr txBox="1"/>
          <p:nvPr/>
        </p:nvSpPr>
        <p:spPr>
          <a:xfrm>
            <a:off x="4218039" y="757084"/>
            <a:ext cx="3755922" cy="646331"/>
          </a:xfrm>
          <a:prstGeom prst="rect">
            <a:avLst/>
          </a:prstGeom>
          <a:noFill/>
        </p:spPr>
        <p:txBody>
          <a:bodyPr wrap="square" rtlCol="0">
            <a:spAutoFit/>
          </a:bodyPr>
          <a:lstStyle/>
          <a:p>
            <a:pPr algn="ctr"/>
            <a:r>
              <a:rPr lang="en-IN" sz="3600" b="1" u="sng" dirty="0">
                <a:solidFill>
                  <a:schemeClr val="bg1"/>
                </a:solidFill>
              </a:rPr>
              <a:t>Data Profiling</a:t>
            </a:r>
          </a:p>
        </p:txBody>
      </p:sp>
      <p:sp>
        <p:nvSpPr>
          <p:cNvPr id="5" name="TextBox 4">
            <a:extLst>
              <a:ext uri="{FF2B5EF4-FFF2-40B4-BE49-F238E27FC236}">
                <a16:creationId xmlns:a16="http://schemas.microsoft.com/office/drawing/2014/main" id="{8D7DA55C-5733-A67C-B07C-96083C8CCF30}"/>
              </a:ext>
            </a:extLst>
          </p:cNvPr>
          <p:cNvSpPr txBox="1"/>
          <p:nvPr/>
        </p:nvSpPr>
        <p:spPr>
          <a:xfrm>
            <a:off x="2649794" y="2045111"/>
            <a:ext cx="6892413" cy="341632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df.head() / df.tail() / df.sample() – to understand sample records.</a:t>
            </a:r>
          </a:p>
          <a:p>
            <a:pPr marL="285750" indent="-285750">
              <a:buFont typeface="Arial" panose="020B0604020202020204" pitchFamily="34" charset="0"/>
              <a:buChar char="•"/>
            </a:pPr>
            <a:r>
              <a:rPr lang="en-IN" dirty="0">
                <a:solidFill>
                  <a:schemeClr val="bg1"/>
                </a:solidFill>
              </a:rPr>
              <a:t>df.shape – dataset size.</a:t>
            </a:r>
          </a:p>
          <a:p>
            <a:pPr marL="285750" indent="-285750">
              <a:buFont typeface="Arial" panose="020B0604020202020204" pitchFamily="34" charset="0"/>
              <a:buChar char="•"/>
            </a:pPr>
            <a:r>
              <a:rPr lang="en-IN" dirty="0">
                <a:solidFill>
                  <a:schemeClr val="bg1"/>
                </a:solidFill>
              </a:rPr>
              <a:t>df.columns – all feature names.</a:t>
            </a:r>
          </a:p>
          <a:p>
            <a:pPr marL="285750" indent="-285750">
              <a:buFont typeface="Arial" panose="020B0604020202020204" pitchFamily="34" charset="0"/>
              <a:buChar char="•"/>
            </a:pPr>
            <a:r>
              <a:rPr lang="en-IN" dirty="0">
                <a:solidFill>
                  <a:schemeClr val="bg1"/>
                </a:solidFill>
              </a:rPr>
              <a:t>df.dtypes – to identify data types.</a:t>
            </a:r>
          </a:p>
          <a:p>
            <a:pPr marL="285750" indent="-285750">
              <a:buFont typeface="Arial" panose="020B0604020202020204" pitchFamily="34" charset="0"/>
              <a:buChar char="•"/>
            </a:pPr>
            <a:r>
              <a:rPr lang="en-IN" dirty="0">
                <a:solidFill>
                  <a:schemeClr val="bg1"/>
                </a:solidFill>
              </a:rPr>
              <a:t>df.info() – overall summary with non-null values.</a:t>
            </a:r>
          </a:p>
          <a:p>
            <a:pPr marL="285750" indent="-285750">
              <a:buFont typeface="Arial" panose="020B0604020202020204" pitchFamily="34" charset="0"/>
              <a:buChar char="•"/>
            </a:pPr>
            <a:r>
              <a:rPr lang="en-IN" dirty="0">
                <a:solidFill>
                  <a:schemeClr val="bg1"/>
                </a:solidFill>
              </a:rPr>
              <a:t>df.nunique(), df.count() – to check unique entries and completeness.</a:t>
            </a:r>
          </a:p>
          <a:p>
            <a:pPr marL="285750" indent="-285750">
              <a:buFont typeface="Arial" panose="020B0604020202020204" pitchFamily="34" charset="0"/>
              <a:buChar char="•"/>
            </a:pPr>
            <a:r>
              <a:rPr lang="en-IN" dirty="0">
                <a:solidFill>
                  <a:schemeClr val="bg1"/>
                </a:solidFill>
              </a:rPr>
              <a:t>df.describe() – basic statistical summary.</a:t>
            </a:r>
          </a:p>
          <a:p>
            <a:pPr marL="285750" indent="-285750">
              <a:buFont typeface="Arial" panose="020B0604020202020204" pitchFamily="34" charset="0"/>
              <a:buChar char="•"/>
            </a:pPr>
            <a:r>
              <a:rPr lang="en-IN" dirty="0">
                <a:solidFill>
                  <a:schemeClr val="bg1"/>
                </a:solidFill>
              </a:rPr>
              <a:t>df.duplicated().sum() – checked and found 6865 duplicates.</a:t>
            </a:r>
          </a:p>
          <a:p>
            <a:pPr marL="285750" indent="-285750">
              <a:buFont typeface="Arial" panose="020B0604020202020204" pitchFamily="34" charset="0"/>
              <a:buChar char="•"/>
            </a:pPr>
            <a:r>
              <a:rPr lang="en-IN" dirty="0">
                <a:solidFill>
                  <a:schemeClr val="bg1"/>
                </a:solidFill>
              </a:rPr>
              <a:t>df.isnull().sum() – found missing values in Customer ID and Description.</a:t>
            </a:r>
          </a:p>
          <a:p>
            <a:pPr marL="285750" indent="-285750">
              <a:buFont typeface="Arial" panose="020B0604020202020204" pitchFamily="34" charset="0"/>
              <a:buChar char="•"/>
            </a:pPr>
            <a:r>
              <a:rPr lang="en-IN" dirty="0">
                <a:solidFill>
                  <a:schemeClr val="bg1"/>
                </a:solidFill>
              </a:rPr>
              <a:t>IQR method – Outlier check done. Found Outliers in Quantity and Price</a:t>
            </a:r>
          </a:p>
        </p:txBody>
      </p:sp>
    </p:spTree>
    <p:extLst>
      <p:ext uri="{BB962C8B-B14F-4D97-AF65-F5344CB8AC3E}">
        <p14:creationId xmlns:p14="http://schemas.microsoft.com/office/powerpoint/2010/main" val="267698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3A2AD-6725-8D60-9B60-C806F986A543}"/>
              </a:ext>
            </a:extLst>
          </p:cNvPr>
          <p:cNvSpPr txBox="1"/>
          <p:nvPr/>
        </p:nvSpPr>
        <p:spPr>
          <a:xfrm>
            <a:off x="2556387" y="757084"/>
            <a:ext cx="7079226" cy="646331"/>
          </a:xfrm>
          <a:prstGeom prst="rect">
            <a:avLst/>
          </a:prstGeom>
          <a:noFill/>
        </p:spPr>
        <p:txBody>
          <a:bodyPr wrap="square" rtlCol="0">
            <a:spAutoFit/>
          </a:bodyPr>
          <a:lstStyle/>
          <a:p>
            <a:pPr algn="ctr"/>
            <a:r>
              <a:rPr lang="en-IN" sz="3600" b="1" u="sng" dirty="0">
                <a:solidFill>
                  <a:schemeClr val="bg1"/>
                </a:solidFill>
              </a:rPr>
              <a:t>Data Cleaning &amp; Preprocessing</a:t>
            </a:r>
          </a:p>
        </p:txBody>
      </p:sp>
      <p:sp>
        <p:nvSpPr>
          <p:cNvPr id="6" name="TextBox 5">
            <a:extLst>
              <a:ext uri="{FF2B5EF4-FFF2-40B4-BE49-F238E27FC236}">
                <a16:creationId xmlns:a16="http://schemas.microsoft.com/office/drawing/2014/main" id="{10FC4E85-3C51-4638-F087-BD6705E2A31C}"/>
              </a:ext>
            </a:extLst>
          </p:cNvPr>
          <p:cNvSpPr txBox="1"/>
          <p:nvPr/>
        </p:nvSpPr>
        <p:spPr>
          <a:xfrm>
            <a:off x="2487561" y="2428568"/>
            <a:ext cx="714805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Removed duplicate entries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Dropped rows with missing Customer IDs (for customer-based analysis)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Created new features:</a:t>
            </a:r>
          </a:p>
          <a:p>
            <a:r>
              <a:rPr lang="en-US" dirty="0">
                <a:solidFill>
                  <a:schemeClr val="bg1"/>
                </a:solidFill>
              </a:rPr>
              <a:t>        TotalSales = Quantity × Price</a:t>
            </a:r>
          </a:p>
          <a:p>
            <a:r>
              <a:rPr lang="en-US" dirty="0">
                <a:solidFill>
                  <a:schemeClr val="bg1"/>
                </a:solidFill>
              </a:rPr>
              <a:t>        Month, Year, Weekday extracted from InvoiceDate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Outliers in Quantity and Price kept for realistic analysis</a:t>
            </a:r>
            <a:endParaRPr lang="en-IN" dirty="0">
              <a:solidFill>
                <a:schemeClr val="bg1"/>
              </a:solidFill>
            </a:endParaRPr>
          </a:p>
        </p:txBody>
      </p:sp>
    </p:spTree>
    <p:extLst>
      <p:ext uri="{BB962C8B-B14F-4D97-AF65-F5344CB8AC3E}">
        <p14:creationId xmlns:p14="http://schemas.microsoft.com/office/powerpoint/2010/main" val="119737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EED427-5A33-BD55-41A6-81A726B49489}"/>
              </a:ext>
            </a:extLst>
          </p:cNvPr>
          <p:cNvSpPr txBox="1"/>
          <p:nvPr/>
        </p:nvSpPr>
        <p:spPr>
          <a:xfrm>
            <a:off x="2556387" y="757084"/>
            <a:ext cx="7079226" cy="646331"/>
          </a:xfrm>
          <a:prstGeom prst="rect">
            <a:avLst/>
          </a:prstGeom>
          <a:noFill/>
        </p:spPr>
        <p:txBody>
          <a:bodyPr wrap="square" rtlCol="0">
            <a:spAutoFit/>
          </a:bodyPr>
          <a:lstStyle/>
          <a:p>
            <a:pPr algn="ctr"/>
            <a:r>
              <a:rPr lang="en-IN" sz="3600" b="1" u="sng" dirty="0">
                <a:solidFill>
                  <a:schemeClr val="bg1"/>
                </a:solidFill>
              </a:rPr>
              <a:t>Exploratory Data Analysis (EDA)</a:t>
            </a:r>
          </a:p>
        </p:txBody>
      </p:sp>
      <p:sp>
        <p:nvSpPr>
          <p:cNvPr id="5" name="TextBox 4">
            <a:extLst>
              <a:ext uri="{FF2B5EF4-FFF2-40B4-BE49-F238E27FC236}">
                <a16:creationId xmlns:a16="http://schemas.microsoft.com/office/drawing/2014/main" id="{352EADC7-EF02-13C3-98F8-C10C982E5C7A}"/>
              </a:ext>
            </a:extLst>
          </p:cNvPr>
          <p:cNvSpPr txBox="1"/>
          <p:nvPr/>
        </p:nvSpPr>
        <p:spPr>
          <a:xfrm>
            <a:off x="993058" y="1848465"/>
            <a:ext cx="8288594" cy="923330"/>
          </a:xfrm>
          <a:prstGeom prst="rect">
            <a:avLst/>
          </a:prstGeom>
          <a:noFill/>
        </p:spPr>
        <p:txBody>
          <a:bodyPr wrap="square" rtlCol="0">
            <a:spAutoFit/>
          </a:bodyPr>
          <a:lstStyle/>
          <a:p>
            <a:pPr marL="342900" indent="-342900">
              <a:buAutoNum type="arabicPeriod"/>
            </a:pPr>
            <a:r>
              <a:rPr lang="en-IN" dirty="0">
                <a:solidFill>
                  <a:schemeClr val="bg1"/>
                </a:solidFill>
              </a:rPr>
              <a:t>Sales by Quantity &amp; Price</a:t>
            </a:r>
          </a:p>
          <a:p>
            <a:pPr marL="285750" indent="-285750">
              <a:buFont typeface="Arial" panose="020B0604020202020204" pitchFamily="34" charset="0"/>
              <a:buChar char="•"/>
            </a:pPr>
            <a:r>
              <a:rPr lang="en-US" dirty="0">
                <a:solidFill>
                  <a:schemeClr val="bg1"/>
                </a:solidFill>
              </a:rPr>
              <a:t>       Bar charts show most sales occur in moderate Quantity and Price ranges.</a:t>
            </a:r>
          </a:p>
          <a:p>
            <a:pPr marL="285750" indent="-285750">
              <a:buFont typeface="Arial" panose="020B0604020202020204" pitchFamily="34" charset="0"/>
              <a:buChar char="•"/>
            </a:pPr>
            <a:r>
              <a:rPr lang="en-US" dirty="0">
                <a:solidFill>
                  <a:schemeClr val="bg1"/>
                </a:solidFill>
              </a:rPr>
              <a:t>       Very high Quantity and Price values are rare</a:t>
            </a:r>
            <a:endParaRPr lang="en-IN" dirty="0">
              <a:solidFill>
                <a:schemeClr val="bg1"/>
              </a:solidFill>
            </a:endParaRPr>
          </a:p>
        </p:txBody>
      </p:sp>
      <p:pic>
        <p:nvPicPr>
          <p:cNvPr id="9" name="Picture 8">
            <a:extLst>
              <a:ext uri="{FF2B5EF4-FFF2-40B4-BE49-F238E27FC236}">
                <a16:creationId xmlns:a16="http://schemas.microsoft.com/office/drawing/2014/main" id="{7D1286B5-3628-2C0E-D5C2-1EF6F6B46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064" y="3008617"/>
            <a:ext cx="4046530" cy="3618326"/>
          </a:xfrm>
          <a:prstGeom prst="rect">
            <a:avLst/>
          </a:prstGeom>
        </p:spPr>
      </p:pic>
      <p:pic>
        <p:nvPicPr>
          <p:cNvPr id="11" name="Picture 10">
            <a:extLst>
              <a:ext uri="{FF2B5EF4-FFF2-40B4-BE49-F238E27FC236}">
                <a16:creationId xmlns:a16="http://schemas.microsoft.com/office/drawing/2014/main" id="{63408C0A-D080-8E59-D175-5821EDECC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849" y="3008616"/>
            <a:ext cx="3953751" cy="3618325"/>
          </a:xfrm>
          <a:prstGeom prst="rect">
            <a:avLst/>
          </a:prstGeom>
        </p:spPr>
      </p:pic>
    </p:spTree>
    <p:extLst>
      <p:ext uri="{BB962C8B-B14F-4D97-AF65-F5344CB8AC3E}">
        <p14:creationId xmlns:p14="http://schemas.microsoft.com/office/powerpoint/2010/main" val="348252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F6B85E-C2E7-4F9E-919B-0252C49F34FB}"/>
              </a:ext>
            </a:extLst>
          </p:cNvPr>
          <p:cNvSpPr txBox="1"/>
          <p:nvPr/>
        </p:nvSpPr>
        <p:spPr>
          <a:xfrm>
            <a:off x="953729" y="973394"/>
            <a:ext cx="7620000" cy="923330"/>
          </a:xfrm>
          <a:prstGeom prst="rect">
            <a:avLst/>
          </a:prstGeom>
          <a:noFill/>
        </p:spPr>
        <p:txBody>
          <a:bodyPr wrap="square" rtlCol="0">
            <a:spAutoFit/>
          </a:bodyPr>
          <a:lstStyle/>
          <a:p>
            <a:r>
              <a:rPr lang="en-US" dirty="0">
                <a:solidFill>
                  <a:schemeClr val="bg1"/>
                </a:solidFill>
              </a:rPr>
              <a:t>2.   Top Products and Categories</a:t>
            </a:r>
          </a:p>
          <a:p>
            <a:pPr marL="285750" indent="-285750">
              <a:buFont typeface="Arial" panose="020B0604020202020204" pitchFamily="34" charset="0"/>
              <a:buChar char="•"/>
            </a:pPr>
            <a:r>
              <a:rPr lang="en-US" dirty="0">
                <a:solidFill>
                  <a:schemeClr val="bg1"/>
                </a:solidFill>
              </a:rPr>
              <a:t>Certain products and categories generate the majority of revenue.</a:t>
            </a:r>
          </a:p>
          <a:p>
            <a:pPr marL="285750" indent="-285750">
              <a:buFont typeface="Arial" panose="020B0604020202020204" pitchFamily="34" charset="0"/>
              <a:buChar char="•"/>
            </a:pPr>
            <a:r>
              <a:rPr lang="en-US" dirty="0">
                <a:solidFill>
                  <a:schemeClr val="bg1"/>
                </a:solidFill>
              </a:rPr>
              <a:t>Insights can guide inventory stocking and marketing promotions.</a:t>
            </a:r>
            <a:endParaRPr lang="en-IN" dirty="0">
              <a:solidFill>
                <a:schemeClr val="bg1"/>
              </a:solidFill>
            </a:endParaRPr>
          </a:p>
        </p:txBody>
      </p:sp>
      <p:pic>
        <p:nvPicPr>
          <p:cNvPr id="6" name="Picture 5">
            <a:extLst>
              <a:ext uri="{FF2B5EF4-FFF2-40B4-BE49-F238E27FC236}">
                <a16:creationId xmlns:a16="http://schemas.microsoft.com/office/drawing/2014/main" id="{53ECFA7C-B51B-0BDC-F5B4-476E76854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29" y="2174645"/>
            <a:ext cx="6138289" cy="3360916"/>
          </a:xfrm>
          <a:prstGeom prst="rect">
            <a:avLst/>
          </a:prstGeom>
        </p:spPr>
      </p:pic>
      <p:pic>
        <p:nvPicPr>
          <p:cNvPr id="8" name="Picture 7">
            <a:extLst>
              <a:ext uri="{FF2B5EF4-FFF2-40B4-BE49-F238E27FC236}">
                <a16:creationId xmlns:a16="http://schemas.microsoft.com/office/drawing/2014/main" id="{142BCD97-3A6E-C349-B403-8C5565DE5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8927" y="2174645"/>
            <a:ext cx="4424591" cy="3360916"/>
          </a:xfrm>
          <a:prstGeom prst="rect">
            <a:avLst/>
          </a:prstGeom>
        </p:spPr>
      </p:pic>
    </p:spTree>
    <p:extLst>
      <p:ext uri="{BB962C8B-B14F-4D97-AF65-F5344CB8AC3E}">
        <p14:creationId xmlns:p14="http://schemas.microsoft.com/office/powerpoint/2010/main" val="244352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B47AED-BF3E-847B-A938-870FB8C434B1}"/>
              </a:ext>
            </a:extLst>
          </p:cNvPr>
          <p:cNvSpPr txBox="1"/>
          <p:nvPr/>
        </p:nvSpPr>
        <p:spPr>
          <a:xfrm>
            <a:off x="1260284" y="698091"/>
            <a:ext cx="5958348" cy="923330"/>
          </a:xfrm>
          <a:prstGeom prst="rect">
            <a:avLst/>
          </a:prstGeom>
          <a:noFill/>
        </p:spPr>
        <p:txBody>
          <a:bodyPr wrap="square" rtlCol="0">
            <a:spAutoFit/>
          </a:bodyPr>
          <a:lstStyle/>
          <a:p>
            <a:r>
              <a:rPr lang="en-US" dirty="0">
                <a:solidFill>
                  <a:schemeClr val="bg1"/>
                </a:solidFill>
              </a:rPr>
              <a:t>3. Sales Trends</a:t>
            </a:r>
          </a:p>
          <a:p>
            <a:pPr marL="285750" indent="-285750">
              <a:buFont typeface="Arial" panose="020B0604020202020204" pitchFamily="34" charset="0"/>
              <a:buChar char="•"/>
            </a:pPr>
            <a:r>
              <a:rPr lang="en-US" dirty="0">
                <a:solidFill>
                  <a:schemeClr val="bg1"/>
                </a:solidFill>
              </a:rPr>
              <a:t>Monthly and weekly analysis reveals peak sales periods.</a:t>
            </a:r>
          </a:p>
          <a:p>
            <a:pPr marL="285750" indent="-285750">
              <a:buFont typeface="Arial" panose="020B0604020202020204" pitchFamily="34" charset="0"/>
              <a:buChar char="•"/>
            </a:pPr>
            <a:r>
              <a:rPr lang="en-US" dirty="0">
                <a:solidFill>
                  <a:schemeClr val="bg1"/>
                </a:solidFill>
              </a:rPr>
              <a:t>Helps plan seasonal promotions and manage stock levels.</a:t>
            </a:r>
            <a:endParaRPr lang="en-IN" dirty="0">
              <a:solidFill>
                <a:schemeClr val="bg1"/>
              </a:solidFill>
            </a:endParaRPr>
          </a:p>
        </p:txBody>
      </p:sp>
      <p:pic>
        <p:nvPicPr>
          <p:cNvPr id="6" name="Picture 5">
            <a:extLst>
              <a:ext uri="{FF2B5EF4-FFF2-40B4-BE49-F238E27FC236}">
                <a16:creationId xmlns:a16="http://schemas.microsoft.com/office/drawing/2014/main" id="{75A482A0-A880-FDAD-3308-E89E909AF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84" y="2095987"/>
            <a:ext cx="4835716" cy="3793535"/>
          </a:xfrm>
          <a:prstGeom prst="rect">
            <a:avLst/>
          </a:prstGeom>
        </p:spPr>
      </p:pic>
      <p:pic>
        <p:nvPicPr>
          <p:cNvPr id="8" name="Picture 7">
            <a:extLst>
              <a:ext uri="{FF2B5EF4-FFF2-40B4-BE49-F238E27FC236}">
                <a16:creationId xmlns:a16="http://schemas.microsoft.com/office/drawing/2014/main" id="{45B20389-7251-9190-EC35-523701DEB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942" y="2095987"/>
            <a:ext cx="4617942" cy="4176993"/>
          </a:xfrm>
          <a:prstGeom prst="rect">
            <a:avLst/>
          </a:prstGeom>
        </p:spPr>
      </p:pic>
    </p:spTree>
    <p:extLst>
      <p:ext uri="{BB962C8B-B14F-4D97-AF65-F5344CB8AC3E}">
        <p14:creationId xmlns:p14="http://schemas.microsoft.com/office/powerpoint/2010/main" val="380397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037453-6D40-A2C8-95B6-E1302AA0FC46}"/>
              </a:ext>
            </a:extLst>
          </p:cNvPr>
          <p:cNvSpPr txBox="1"/>
          <p:nvPr/>
        </p:nvSpPr>
        <p:spPr>
          <a:xfrm>
            <a:off x="963561" y="540773"/>
            <a:ext cx="5899355" cy="923330"/>
          </a:xfrm>
          <a:prstGeom prst="rect">
            <a:avLst/>
          </a:prstGeom>
          <a:noFill/>
        </p:spPr>
        <p:txBody>
          <a:bodyPr wrap="square" rtlCol="0">
            <a:spAutoFit/>
          </a:bodyPr>
          <a:lstStyle/>
          <a:p>
            <a:r>
              <a:rPr lang="en-US" dirty="0">
                <a:solidFill>
                  <a:schemeClr val="bg1"/>
                </a:solidFill>
              </a:rPr>
              <a:t>3.Sales by Country</a:t>
            </a:r>
          </a:p>
          <a:p>
            <a:pPr marL="285750" indent="-285750">
              <a:buFont typeface="Arial" panose="020B0604020202020204" pitchFamily="34" charset="0"/>
              <a:buChar char="•"/>
            </a:pPr>
            <a:r>
              <a:rPr lang="en-US" dirty="0">
                <a:solidFill>
                  <a:schemeClr val="bg1"/>
                </a:solidFill>
              </a:rPr>
              <a:t>Majority of revenue comes from the top 10 countries.</a:t>
            </a:r>
          </a:p>
          <a:p>
            <a:pPr marL="285750" indent="-285750">
              <a:buFont typeface="Arial" panose="020B0604020202020204" pitchFamily="34" charset="0"/>
              <a:buChar char="•"/>
            </a:pPr>
            <a:r>
              <a:rPr lang="en-US" dirty="0">
                <a:solidFill>
                  <a:schemeClr val="bg1"/>
                </a:solidFill>
              </a:rPr>
              <a:t>These countries are key markets for the business.</a:t>
            </a:r>
            <a:endParaRPr lang="en-IN" dirty="0">
              <a:solidFill>
                <a:schemeClr val="bg1"/>
              </a:solidFill>
            </a:endParaRPr>
          </a:p>
        </p:txBody>
      </p:sp>
      <p:pic>
        <p:nvPicPr>
          <p:cNvPr id="6" name="Picture 5">
            <a:extLst>
              <a:ext uri="{FF2B5EF4-FFF2-40B4-BE49-F238E27FC236}">
                <a16:creationId xmlns:a16="http://schemas.microsoft.com/office/drawing/2014/main" id="{8FC13247-296B-FF06-825E-3EA91DADD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675" y="1612436"/>
            <a:ext cx="4676325" cy="4279597"/>
          </a:xfrm>
          <a:prstGeom prst="rect">
            <a:avLst/>
          </a:prstGeom>
        </p:spPr>
      </p:pic>
    </p:spTree>
    <p:extLst>
      <p:ext uri="{BB962C8B-B14F-4D97-AF65-F5344CB8AC3E}">
        <p14:creationId xmlns:p14="http://schemas.microsoft.com/office/powerpoint/2010/main" val="3831508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596</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afinu mansoor</dc:creator>
  <cp:lastModifiedBy>afinu mansoor</cp:lastModifiedBy>
  <cp:revision>8</cp:revision>
  <dcterms:created xsi:type="dcterms:W3CDTF">2025-10-26T13:20:33Z</dcterms:created>
  <dcterms:modified xsi:type="dcterms:W3CDTF">2025-10-26T18:03:05Z</dcterms:modified>
</cp:coreProperties>
</file>