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F6B0BA-36AA-439C-A8F9-E47C67805EBA}" type="datetimeFigureOut">
              <a:rPr lang="en-IN" smtClean="0"/>
              <a:t>29-10-2025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599E45-0BED-4A88-8A49-85F12D7B821A}" type="slidenum">
              <a:rPr lang="en-IN" smtClean="0"/>
              <a:t>‹#›</a:t>
            </a:fld>
            <a:endParaRPr lang="en-IN"/>
          </a:p>
        </p:txBody>
      </p:sp>
    </p:spTree>
    <p:extLst>
      <p:ext uri="{BB962C8B-B14F-4D97-AF65-F5344CB8AC3E}">
        <p14:creationId xmlns:p14="http://schemas.microsoft.com/office/powerpoint/2010/main" val="4011269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IN"/>
          </a:p>
        </p:txBody>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599E45-0BED-4A88-8A49-85F12D7B821A}" type="slidenum">
              <a:rPr lang="en-IN" smtClean="0"/>
              <a:t>4</a:t>
            </a:fld>
            <a:endParaRPr lang="en-IN"/>
          </a:p>
        </p:txBody>
      </p:sp>
    </p:spTree>
    <p:extLst>
      <p:ext uri="{BB962C8B-B14F-4D97-AF65-F5344CB8AC3E}">
        <p14:creationId xmlns:p14="http://schemas.microsoft.com/office/powerpoint/2010/main" val="2229972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4599E45-0BED-4A88-8A49-85F12D7B821A}" type="slidenum">
              <a:rPr lang="en-IN" smtClean="0"/>
              <a:t>10</a:t>
            </a:fld>
            <a:endParaRPr lang="en-IN"/>
          </a:p>
        </p:txBody>
      </p:sp>
    </p:spTree>
    <p:extLst>
      <p:ext uri="{BB962C8B-B14F-4D97-AF65-F5344CB8AC3E}">
        <p14:creationId xmlns:p14="http://schemas.microsoft.com/office/powerpoint/2010/main" val="3102165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AE7EB-5A78-EDB4-7759-1E34AD6DDB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3B68413-99B7-07A9-08C8-0F62600AA5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BD8FE9-70FF-5C0D-B4CB-E9FC0133D8BF}"/>
              </a:ext>
            </a:extLst>
          </p:cNvPr>
          <p:cNvSpPr>
            <a:spLocks noGrp="1"/>
          </p:cNvSpPr>
          <p:nvPr>
            <p:ph type="dt" sz="half" idx="10"/>
          </p:nvPr>
        </p:nvSpPr>
        <p:spPr/>
        <p:txBody>
          <a:bodyPr/>
          <a:lstStyle/>
          <a:p>
            <a:fld id="{55BBD63E-9038-410E-9049-F0A3078D12A2}" type="datetimeFigureOut">
              <a:rPr lang="en-IN" smtClean="0"/>
              <a:t>29-10-2025</a:t>
            </a:fld>
            <a:endParaRPr lang="en-IN"/>
          </a:p>
        </p:txBody>
      </p:sp>
      <p:sp>
        <p:nvSpPr>
          <p:cNvPr id="5" name="Footer Placeholder 4">
            <a:extLst>
              <a:ext uri="{FF2B5EF4-FFF2-40B4-BE49-F238E27FC236}">
                <a16:creationId xmlns:a16="http://schemas.microsoft.com/office/drawing/2014/main" id="{BA7F2BFB-B70D-FBD0-BE49-9DA453BBF1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AD9008-33DF-9347-9760-4EB3D985F578}"/>
              </a:ext>
            </a:extLst>
          </p:cNvPr>
          <p:cNvSpPr>
            <a:spLocks noGrp="1"/>
          </p:cNvSpPr>
          <p:nvPr>
            <p:ph type="sldNum" sz="quarter" idx="12"/>
          </p:nvPr>
        </p:nvSpPr>
        <p:spPr/>
        <p:txBody>
          <a:bodyPr/>
          <a:lstStyle/>
          <a:p>
            <a:fld id="{75CD2C0D-1562-45D6-ACAD-E47690E7847C}" type="slidenum">
              <a:rPr lang="en-IN" smtClean="0"/>
              <a:t>‹#›</a:t>
            </a:fld>
            <a:endParaRPr lang="en-IN"/>
          </a:p>
        </p:txBody>
      </p:sp>
    </p:spTree>
    <p:extLst>
      <p:ext uri="{BB962C8B-B14F-4D97-AF65-F5344CB8AC3E}">
        <p14:creationId xmlns:p14="http://schemas.microsoft.com/office/powerpoint/2010/main" val="2795290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1DCB7-F5E8-C020-0BC6-A654A552B7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088F169-59FD-AA4A-345E-3540DEC528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73B0F5-3BB8-19C7-E42D-149D951013FD}"/>
              </a:ext>
            </a:extLst>
          </p:cNvPr>
          <p:cNvSpPr>
            <a:spLocks noGrp="1"/>
          </p:cNvSpPr>
          <p:nvPr>
            <p:ph type="dt" sz="half" idx="10"/>
          </p:nvPr>
        </p:nvSpPr>
        <p:spPr/>
        <p:txBody>
          <a:bodyPr/>
          <a:lstStyle/>
          <a:p>
            <a:fld id="{55BBD63E-9038-410E-9049-F0A3078D12A2}" type="datetimeFigureOut">
              <a:rPr lang="en-IN" smtClean="0"/>
              <a:t>29-10-2025</a:t>
            </a:fld>
            <a:endParaRPr lang="en-IN"/>
          </a:p>
        </p:txBody>
      </p:sp>
      <p:sp>
        <p:nvSpPr>
          <p:cNvPr id="5" name="Footer Placeholder 4">
            <a:extLst>
              <a:ext uri="{FF2B5EF4-FFF2-40B4-BE49-F238E27FC236}">
                <a16:creationId xmlns:a16="http://schemas.microsoft.com/office/drawing/2014/main" id="{BA362EFA-656E-E7DF-0C06-DAA192C29B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F23E6A-6B06-4A38-671E-D10304B7A655}"/>
              </a:ext>
            </a:extLst>
          </p:cNvPr>
          <p:cNvSpPr>
            <a:spLocks noGrp="1"/>
          </p:cNvSpPr>
          <p:nvPr>
            <p:ph type="sldNum" sz="quarter" idx="12"/>
          </p:nvPr>
        </p:nvSpPr>
        <p:spPr/>
        <p:txBody>
          <a:bodyPr/>
          <a:lstStyle/>
          <a:p>
            <a:fld id="{75CD2C0D-1562-45D6-ACAD-E47690E7847C}" type="slidenum">
              <a:rPr lang="en-IN" smtClean="0"/>
              <a:t>‹#›</a:t>
            </a:fld>
            <a:endParaRPr lang="en-IN"/>
          </a:p>
        </p:txBody>
      </p:sp>
    </p:spTree>
    <p:extLst>
      <p:ext uri="{BB962C8B-B14F-4D97-AF65-F5344CB8AC3E}">
        <p14:creationId xmlns:p14="http://schemas.microsoft.com/office/powerpoint/2010/main" val="3802337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439D15-9C9F-FD16-AB6C-A70C3BA515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442978-BA6A-D269-2EFE-5C373B156F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409204-A7BD-E76A-4602-F9E542A2353D}"/>
              </a:ext>
            </a:extLst>
          </p:cNvPr>
          <p:cNvSpPr>
            <a:spLocks noGrp="1"/>
          </p:cNvSpPr>
          <p:nvPr>
            <p:ph type="dt" sz="half" idx="10"/>
          </p:nvPr>
        </p:nvSpPr>
        <p:spPr/>
        <p:txBody>
          <a:bodyPr/>
          <a:lstStyle/>
          <a:p>
            <a:fld id="{55BBD63E-9038-410E-9049-F0A3078D12A2}" type="datetimeFigureOut">
              <a:rPr lang="en-IN" smtClean="0"/>
              <a:t>29-10-2025</a:t>
            </a:fld>
            <a:endParaRPr lang="en-IN"/>
          </a:p>
        </p:txBody>
      </p:sp>
      <p:sp>
        <p:nvSpPr>
          <p:cNvPr id="5" name="Footer Placeholder 4">
            <a:extLst>
              <a:ext uri="{FF2B5EF4-FFF2-40B4-BE49-F238E27FC236}">
                <a16:creationId xmlns:a16="http://schemas.microsoft.com/office/drawing/2014/main" id="{0F93D4CD-E1FE-33E1-B2DE-D788555C7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4C5A83-4A1E-AEFD-2D63-6E84CC051E9A}"/>
              </a:ext>
            </a:extLst>
          </p:cNvPr>
          <p:cNvSpPr>
            <a:spLocks noGrp="1"/>
          </p:cNvSpPr>
          <p:nvPr>
            <p:ph type="sldNum" sz="quarter" idx="12"/>
          </p:nvPr>
        </p:nvSpPr>
        <p:spPr/>
        <p:txBody>
          <a:bodyPr/>
          <a:lstStyle/>
          <a:p>
            <a:fld id="{75CD2C0D-1562-45D6-ACAD-E47690E7847C}" type="slidenum">
              <a:rPr lang="en-IN" smtClean="0"/>
              <a:t>‹#›</a:t>
            </a:fld>
            <a:endParaRPr lang="en-IN"/>
          </a:p>
        </p:txBody>
      </p:sp>
    </p:spTree>
    <p:extLst>
      <p:ext uri="{BB962C8B-B14F-4D97-AF65-F5344CB8AC3E}">
        <p14:creationId xmlns:p14="http://schemas.microsoft.com/office/powerpoint/2010/main" val="39315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86584-D275-D339-050D-5D9F6CAF0B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543A91D-A45B-B10D-EF4E-5033C617A7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3B8E10-6BB9-C9E4-3EA2-8A3224A89AB6}"/>
              </a:ext>
            </a:extLst>
          </p:cNvPr>
          <p:cNvSpPr>
            <a:spLocks noGrp="1"/>
          </p:cNvSpPr>
          <p:nvPr>
            <p:ph type="dt" sz="half" idx="10"/>
          </p:nvPr>
        </p:nvSpPr>
        <p:spPr/>
        <p:txBody>
          <a:bodyPr/>
          <a:lstStyle/>
          <a:p>
            <a:fld id="{55BBD63E-9038-410E-9049-F0A3078D12A2}" type="datetimeFigureOut">
              <a:rPr lang="en-IN" smtClean="0"/>
              <a:t>29-10-2025</a:t>
            </a:fld>
            <a:endParaRPr lang="en-IN"/>
          </a:p>
        </p:txBody>
      </p:sp>
      <p:sp>
        <p:nvSpPr>
          <p:cNvPr id="5" name="Footer Placeholder 4">
            <a:extLst>
              <a:ext uri="{FF2B5EF4-FFF2-40B4-BE49-F238E27FC236}">
                <a16:creationId xmlns:a16="http://schemas.microsoft.com/office/drawing/2014/main" id="{21532DC4-2578-5024-1FB7-A13BF31CB4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508FB9-086E-9174-2C65-43EDB40F400B}"/>
              </a:ext>
            </a:extLst>
          </p:cNvPr>
          <p:cNvSpPr>
            <a:spLocks noGrp="1"/>
          </p:cNvSpPr>
          <p:nvPr>
            <p:ph type="sldNum" sz="quarter" idx="12"/>
          </p:nvPr>
        </p:nvSpPr>
        <p:spPr/>
        <p:txBody>
          <a:bodyPr/>
          <a:lstStyle/>
          <a:p>
            <a:fld id="{75CD2C0D-1562-45D6-ACAD-E47690E7847C}" type="slidenum">
              <a:rPr lang="en-IN" smtClean="0"/>
              <a:t>‹#›</a:t>
            </a:fld>
            <a:endParaRPr lang="en-IN"/>
          </a:p>
        </p:txBody>
      </p:sp>
    </p:spTree>
    <p:extLst>
      <p:ext uri="{BB962C8B-B14F-4D97-AF65-F5344CB8AC3E}">
        <p14:creationId xmlns:p14="http://schemas.microsoft.com/office/powerpoint/2010/main" val="1766707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6CD86-CD88-B96F-5F47-4B9ED4A3C0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C2B9E7A-2EC7-BBFA-EF83-A3AA9AB504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70E8B4-124B-F36B-CA52-C2974F6C568B}"/>
              </a:ext>
            </a:extLst>
          </p:cNvPr>
          <p:cNvSpPr>
            <a:spLocks noGrp="1"/>
          </p:cNvSpPr>
          <p:nvPr>
            <p:ph type="dt" sz="half" idx="10"/>
          </p:nvPr>
        </p:nvSpPr>
        <p:spPr/>
        <p:txBody>
          <a:bodyPr/>
          <a:lstStyle/>
          <a:p>
            <a:fld id="{55BBD63E-9038-410E-9049-F0A3078D12A2}" type="datetimeFigureOut">
              <a:rPr lang="en-IN" smtClean="0"/>
              <a:t>29-10-2025</a:t>
            </a:fld>
            <a:endParaRPr lang="en-IN"/>
          </a:p>
        </p:txBody>
      </p:sp>
      <p:sp>
        <p:nvSpPr>
          <p:cNvPr id="5" name="Footer Placeholder 4">
            <a:extLst>
              <a:ext uri="{FF2B5EF4-FFF2-40B4-BE49-F238E27FC236}">
                <a16:creationId xmlns:a16="http://schemas.microsoft.com/office/drawing/2014/main" id="{CF09C728-CB05-61EE-5161-0C91349A79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70F067-4443-776C-BAF2-27AAB169BE30}"/>
              </a:ext>
            </a:extLst>
          </p:cNvPr>
          <p:cNvSpPr>
            <a:spLocks noGrp="1"/>
          </p:cNvSpPr>
          <p:nvPr>
            <p:ph type="sldNum" sz="quarter" idx="12"/>
          </p:nvPr>
        </p:nvSpPr>
        <p:spPr/>
        <p:txBody>
          <a:bodyPr/>
          <a:lstStyle/>
          <a:p>
            <a:fld id="{75CD2C0D-1562-45D6-ACAD-E47690E7847C}" type="slidenum">
              <a:rPr lang="en-IN" smtClean="0"/>
              <a:t>‹#›</a:t>
            </a:fld>
            <a:endParaRPr lang="en-IN"/>
          </a:p>
        </p:txBody>
      </p:sp>
    </p:spTree>
    <p:extLst>
      <p:ext uri="{BB962C8B-B14F-4D97-AF65-F5344CB8AC3E}">
        <p14:creationId xmlns:p14="http://schemas.microsoft.com/office/powerpoint/2010/main" val="2331320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C6EED-4672-979F-B8B6-1E3060EB82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08830F5-665C-C16D-9734-8F2F3F0FEC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6DED47A-7A78-1455-B495-DAE8F9AAB2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422A672-2DE2-2C7C-5AC2-4F0688536615}"/>
              </a:ext>
            </a:extLst>
          </p:cNvPr>
          <p:cNvSpPr>
            <a:spLocks noGrp="1"/>
          </p:cNvSpPr>
          <p:nvPr>
            <p:ph type="dt" sz="half" idx="10"/>
          </p:nvPr>
        </p:nvSpPr>
        <p:spPr/>
        <p:txBody>
          <a:bodyPr/>
          <a:lstStyle/>
          <a:p>
            <a:fld id="{55BBD63E-9038-410E-9049-F0A3078D12A2}" type="datetimeFigureOut">
              <a:rPr lang="en-IN" smtClean="0"/>
              <a:t>29-10-2025</a:t>
            </a:fld>
            <a:endParaRPr lang="en-IN"/>
          </a:p>
        </p:txBody>
      </p:sp>
      <p:sp>
        <p:nvSpPr>
          <p:cNvPr id="6" name="Footer Placeholder 5">
            <a:extLst>
              <a:ext uri="{FF2B5EF4-FFF2-40B4-BE49-F238E27FC236}">
                <a16:creationId xmlns:a16="http://schemas.microsoft.com/office/drawing/2014/main" id="{9FEEBF4D-9200-C3B8-82BA-BADE5898F9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6401660-717B-F620-28B9-08A80D4CE381}"/>
              </a:ext>
            </a:extLst>
          </p:cNvPr>
          <p:cNvSpPr>
            <a:spLocks noGrp="1"/>
          </p:cNvSpPr>
          <p:nvPr>
            <p:ph type="sldNum" sz="quarter" idx="12"/>
          </p:nvPr>
        </p:nvSpPr>
        <p:spPr/>
        <p:txBody>
          <a:bodyPr/>
          <a:lstStyle/>
          <a:p>
            <a:fld id="{75CD2C0D-1562-45D6-ACAD-E47690E7847C}" type="slidenum">
              <a:rPr lang="en-IN" smtClean="0"/>
              <a:t>‹#›</a:t>
            </a:fld>
            <a:endParaRPr lang="en-IN"/>
          </a:p>
        </p:txBody>
      </p:sp>
    </p:spTree>
    <p:extLst>
      <p:ext uri="{BB962C8B-B14F-4D97-AF65-F5344CB8AC3E}">
        <p14:creationId xmlns:p14="http://schemas.microsoft.com/office/powerpoint/2010/main" val="1828236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BC5A0-A469-B00F-F559-AA92B6C2603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B53E0A-25D2-69D8-BD61-CF32F5586D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8EED51-89CC-2EE3-B8DD-9A21125AC7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F53D6F-C26B-69A6-0221-D3404B5CF1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68B772-1240-59BA-E6DC-DE7A7497C2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4A66DB1-0650-A82A-2F08-353C23E38D19}"/>
              </a:ext>
            </a:extLst>
          </p:cNvPr>
          <p:cNvSpPr>
            <a:spLocks noGrp="1"/>
          </p:cNvSpPr>
          <p:nvPr>
            <p:ph type="dt" sz="half" idx="10"/>
          </p:nvPr>
        </p:nvSpPr>
        <p:spPr/>
        <p:txBody>
          <a:bodyPr/>
          <a:lstStyle/>
          <a:p>
            <a:fld id="{55BBD63E-9038-410E-9049-F0A3078D12A2}" type="datetimeFigureOut">
              <a:rPr lang="en-IN" smtClean="0"/>
              <a:t>29-10-2025</a:t>
            </a:fld>
            <a:endParaRPr lang="en-IN"/>
          </a:p>
        </p:txBody>
      </p:sp>
      <p:sp>
        <p:nvSpPr>
          <p:cNvPr id="8" name="Footer Placeholder 7">
            <a:extLst>
              <a:ext uri="{FF2B5EF4-FFF2-40B4-BE49-F238E27FC236}">
                <a16:creationId xmlns:a16="http://schemas.microsoft.com/office/drawing/2014/main" id="{E8D5C058-5137-3CE8-D36F-FD651A7FEDB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7F886E8-ED0F-8F11-DA52-9BDDA0073CB6}"/>
              </a:ext>
            </a:extLst>
          </p:cNvPr>
          <p:cNvSpPr>
            <a:spLocks noGrp="1"/>
          </p:cNvSpPr>
          <p:nvPr>
            <p:ph type="sldNum" sz="quarter" idx="12"/>
          </p:nvPr>
        </p:nvSpPr>
        <p:spPr/>
        <p:txBody>
          <a:bodyPr/>
          <a:lstStyle/>
          <a:p>
            <a:fld id="{75CD2C0D-1562-45D6-ACAD-E47690E7847C}" type="slidenum">
              <a:rPr lang="en-IN" smtClean="0"/>
              <a:t>‹#›</a:t>
            </a:fld>
            <a:endParaRPr lang="en-IN"/>
          </a:p>
        </p:txBody>
      </p:sp>
    </p:spTree>
    <p:extLst>
      <p:ext uri="{BB962C8B-B14F-4D97-AF65-F5344CB8AC3E}">
        <p14:creationId xmlns:p14="http://schemas.microsoft.com/office/powerpoint/2010/main" val="7537854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A4F3D-69AD-99EE-5D2B-BD19788A53A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C3E95E-4E5E-B7E9-6DCE-D98C3B9CB953}"/>
              </a:ext>
            </a:extLst>
          </p:cNvPr>
          <p:cNvSpPr>
            <a:spLocks noGrp="1"/>
          </p:cNvSpPr>
          <p:nvPr>
            <p:ph type="dt" sz="half" idx="10"/>
          </p:nvPr>
        </p:nvSpPr>
        <p:spPr/>
        <p:txBody>
          <a:bodyPr/>
          <a:lstStyle/>
          <a:p>
            <a:fld id="{55BBD63E-9038-410E-9049-F0A3078D12A2}" type="datetimeFigureOut">
              <a:rPr lang="en-IN" smtClean="0"/>
              <a:t>29-10-2025</a:t>
            </a:fld>
            <a:endParaRPr lang="en-IN"/>
          </a:p>
        </p:txBody>
      </p:sp>
      <p:sp>
        <p:nvSpPr>
          <p:cNvPr id="4" name="Footer Placeholder 3">
            <a:extLst>
              <a:ext uri="{FF2B5EF4-FFF2-40B4-BE49-F238E27FC236}">
                <a16:creationId xmlns:a16="http://schemas.microsoft.com/office/drawing/2014/main" id="{D64EFBEB-D157-8B73-BA1C-5AAE08F307B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95DE04B-94B8-9B45-D290-17EC20123FF7}"/>
              </a:ext>
            </a:extLst>
          </p:cNvPr>
          <p:cNvSpPr>
            <a:spLocks noGrp="1"/>
          </p:cNvSpPr>
          <p:nvPr>
            <p:ph type="sldNum" sz="quarter" idx="12"/>
          </p:nvPr>
        </p:nvSpPr>
        <p:spPr/>
        <p:txBody>
          <a:bodyPr/>
          <a:lstStyle/>
          <a:p>
            <a:fld id="{75CD2C0D-1562-45D6-ACAD-E47690E7847C}" type="slidenum">
              <a:rPr lang="en-IN" smtClean="0"/>
              <a:t>‹#›</a:t>
            </a:fld>
            <a:endParaRPr lang="en-IN"/>
          </a:p>
        </p:txBody>
      </p:sp>
    </p:spTree>
    <p:extLst>
      <p:ext uri="{BB962C8B-B14F-4D97-AF65-F5344CB8AC3E}">
        <p14:creationId xmlns:p14="http://schemas.microsoft.com/office/powerpoint/2010/main" val="31367962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BE2F1E-3288-EBCE-A0F7-B70EC287D656}"/>
              </a:ext>
            </a:extLst>
          </p:cNvPr>
          <p:cNvSpPr>
            <a:spLocks noGrp="1"/>
          </p:cNvSpPr>
          <p:nvPr>
            <p:ph type="dt" sz="half" idx="10"/>
          </p:nvPr>
        </p:nvSpPr>
        <p:spPr/>
        <p:txBody>
          <a:bodyPr/>
          <a:lstStyle/>
          <a:p>
            <a:fld id="{55BBD63E-9038-410E-9049-F0A3078D12A2}" type="datetimeFigureOut">
              <a:rPr lang="en-IN" smtClean="0"/>
              <a:t>29-10-2025</a:t>
            </a:fld>
            <a:endParaRPr lang="en-IN"/>
          </a:p>
        </p:txBody>
      </p:sp>
      <p:sp>
        <p:nvSpPr>
          <p:cNvPr id="3" name="Footer Placeholder 2">
            <a:extLst>
              <a:ext uri="{FF2B5EF4-FFF2-40B4-BE49-F238E27FC236}">
                <a16:creationId xmlns:a16="http://schemas.microsoft.com/office/drawing/2014/main" id="{AE383C59-1DFA-2AD7-CD75-46EEAA2D30B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29018BD-1F69-1389-238D-EBFEC7BAA435}"/>
              </a:ext>
            </a:extLst>
          </p:cNvPr>
          <p:cNvSpPr>
            <a:spLocks noGrp="1"/>
          </p:cNvSpPr>
          <p:nvPr>
            <p:ph type="sldNum" sz="quarter" idx="12"/>
          </p:nvPr>
        </p:nvSpPr>
        <p:spPr/>
        <p:txBody>
          <a:bodyPr/>
          <a:lstStyle/>
          <a:p>
            <a:fld id="{75CD2C0D-1562-45D6-ACAD-E47690E7847C}" type="slidenum">
              <a:rPr lang="en-IN" smtClean="0"/>
              <a:t>‹#›</a:t>
            </a:fld>
            <a:endParaRPr lang="en-IN"/>
          </a:p>
        </p:txBody>
      </p:sp>
    </p:spTree>
    <p:extLst>
      <p:ext uri="{BB962C8B-B14F-4D97-AF65-F5344CB8AC3E}">
        <p14:creationId xmlns:p14="http://schemas.microsoft.com/office/powerpoint/2010/main" val="522170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E090-B67E-7670-B12C-37B46EA241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79B7F8-7AD2-8888-8FA6-CF1A733C76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0A20DCB-5994-0DA9-E0DA-46CE46F32E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7A7BFC-7C6A-46A6-9EE4-4F0375CACEDC}"/>
              </a:ext>
            </a:extLst>
          </p:cNvPr>
          <p:cNvSpPr>
            <a:spLocks noGrp="1"/>
          </p:cNvSpPr>
          <p:nvPr>
            <p:ph type="dt" sz="half" idx="10"/>
          </p:nvPr>
        </p:nvSpPr>
        <p:spPr/>
        <p:txBody>
          <a:bodyPr/>
          <a:lstStyle/>
          <a:p>
            <a:fld id="{55BBD63E-9038-410E-9049-F0A3078D12A2}" type="datetimeFigureOut">
              <a:rPr lang="en-IN" smtClean="0"/>
              <a:t>29-10-2025</a:t>
            </a:fld>
            <a:endParaRPr lang="en-IN"/>
          </a:p>
        </p:txBody>
      </p:sp>
      <p:sp>
        <p:nvSpPr>
          <p:cNvPr id="6" name="Footer Placeholder 5">
            <a:extLst>
              <a:ext uri="{FF2B5EF4-FFF2-40B4-BE49-F238E27FC236}">
                <a16:creationId xmlns:a16="http://schemas.microsoft.com/office/drawing/2014/main" id="{B340B689-0F0E-A2DB-D08F-79E40BFCE4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1BB974-DFA5-829D-2273-0AA442004A17}"/>
              </a:ext>
            </a:extLst>
          </p:cNvPr>
          <p:cNvSpPr>
            <a:spLocks noGrp="1"/>
          </p:cNvSpPr>
          <p:nvPr>
            <p:ph type="sldNum" sz="quarter" idx="12"/>
          </p:nvPr>
        </p:nvSpPr>
        <p:spPr/>
        <p:txBody>
          <a:bodyPr/>
          <a:lstStyle/>
          <a:p>
            <a:fld id="{75CD2C0D-1562-45D6-ACAD-E47690E7847C}" type="slidenum">
              <a:rPr lang="en-IN" smtClean="0"/>
              <a:t>‹#›</a:t>
            </a:fld>
            <a:endParaRPr lang="en-IN"/>
          </a:p>
        </p:txBody>
      </p:sp>
    </p:spTree>
    <p:extLst>
      <p:ext uri="{BB962C8B-B14F-4D97-AF65-F5344CB8AC3E}">
        <p14:creationId xmlns:p14="http://schemas.microsoft.com/office/powerpoint/2010/main" val="337557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08BE9-27B6-EF6A-6E32-563028B403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2D60E93-DD57-A33E-99F2-F01DF7CDAC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24F3234-E0F0-1B72-5087-FAD929879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4FF824-FE17-0D17-197C-4A56E15EBA97}"/>
              </a:ext>
            </a:extLst>
          </p:cNvPr>
          <p:cNvSpPr>
            <a:spLocks noGrp="1"/>
          </p:cNvSpPr>
          <p:nvPr>
            <p:ph type="dt" sz="half" idx="10"/>
          </p:nvPr>
        </p:nvSpPr>
        <p:spPr/>
        <p:txBody>
          <a:bodyPr/>
          <a:lstStyle/>
          <a:p>
            <a:fld id="{55BBD63E-9038-410E-9049-F0A3078D12A2}" type="datetimeFigureOut">
              <a:rPr lang="en-IN" smtClean="0"/>
              <a:t>29-10-2025</a:t>
            </a:fld>
            <a:endParaRPr lang="en-IN"/>
          </a:p>
        </p:txBody>
      </p:sp>
      <p:sp>
        <p:nvSpPr>
          <p:cNvPr id="6" name="Footer Placeholder 5">
            <a:extLst>
              <a:ext uri="{FF2B5EF4-FFF2-40B4-BE49-F238E27FC236}">
                <a16:creationId xmlns:a16="http://schemas.microsoft.com/office/drawing/2014/main" id="{F21A8D34-C81C-6C9E-2C97-06FF474C73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2F2153-0C66-7F13-03D0-F99AA8C019AF}"/>
              </a:ext>
            </a:extLst>
          </p:cNvPr>
          <p:cNvSpPr>
            <a:spLocks noGrp="1"/>
          </p:cNvSpPr>
          <p:nvPr>
            <p:ph type="sldNum" sz="quarter" idx="12"/>
          </p:nvPr>
        </p:nvSpPr>
        <p:spPr/>
        <p:txBody>
          <a:bodyPr/>
          <a:lstStyle/>
          <a:p>
            <a:fld id="{75CD2C0D-1562-45D6-ACAD-E47690E7847C}" type="slidenum">
              <a:rPr lang="en-IN" smtClean="0"/>
              <a:t>‹#›</a:t>
            </a:fld>
            <a:endParaRPr lang="en-IN"/>
          </a:p>
        </p:txBody>
      </p:sp>
    </p:spTree>
    <p:extLst>
      <p:ext uri="{BB962C8B-B14F-4D97-AF65-F5344CB8AC3E}">
        <p14:creationId xmlns:p14="http://schemas.microsoft.com/office/powerpoint/2010/main" val="334211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https://www.gov.br/anatel/pt-br/assuntos/noticias/anatel-aprova-utilizacao-em-carater-secundario-do-espectro-de-700mhz-outorgado-a-winity"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56000"/>
            <a:lum/>
            <a:extLst>
              <a:ext uri="{837473B0-CC2E-450A-ABE3-18F120FF3D39}">
                <a1611:picAttrSrcUrl xmlns:a1611="http://schemas.microsoft.com/office/drawing/2016/11/main" r:id="rId14"/>
              </a:ext>
            </a:extLst>
          </a:blip>
          <a:srcRect/>
          <a:stretch>
            <a:fillRect l="-8000" r="-8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C3A4D0-C26D-BB07-02C2-79C608AA11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ADBF85-05F0-F218-AD53-B5B5FDECD2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530F5C-47C5-3697-65ED-E97E94755A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BBD63E-9038-410E-9049-F0A3078D12A2}" type="datetimeFigureOut">
              <a:rPr lang="en-IN" smtClean="0"/>
              <a:t>29-10-2025</a:t>
            </a:fld>
            <a:endParaRPr lang="en-IN"/>
          </a:p>
        </p:txBody>
      </p:sp>
      <p:sp>
        <p:nvSpPr>
          <p:cNvPr id="5" name="Footer Placeholder 4">
            <a:extLst>
              <a:ext uri="{FF2B5EF4-FFF2-40B4-BE49-F238E27FC236}">
                <a16:creationId xmlns:a16="http://schemas.microsoft.com/office/drawing/2014/main" id="{2B027867-4DB5-ED47-4CCC-FA61AD91A4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BED8575-3E6F-395E-6C4C-AD9DC58C44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CD2C0D-1562-45D6-ACAD-E47690E7847C}" type="slidenum">
              <a:rPr lang="en-IN" smtClean="0"/>
              <a:t>‹#›</a:t>
            </a:fld>
            <a:endParaRPr lang="en-IN"/>
          </a:p>
        </p:txBody>
      </p:sp>
    </p:spTree>
    <p:extLst>
      <p:ext uri="{BB962C8B-B14F-4D97-AF65-F5344CB8AC3E}">
        <p14:creationId xmlns:p14="http://schemas.microsoft.com/office/powerpoint/2010/main" val="4064481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5FE139-8B8A-07E3-56C7-BF68FD50584E}"/>
              </a:ext>
            </a:extLst>
          </p:cNvPr>
          <p:cNvSpPr txBox="1"/>
          <p:nvPr/>
        </p:nvSpPr>
        <p:spPr>
          <a:xfrm>
            <a:off x="1991032" y="1415845"/>
            <a:ext cx="7477433" cy="1446550"/>
          </a:xfrm>
          <a:prstGeom prst="rect">
            <a:avLst/>
          </a:prstGeom>
          <a:noFill/>
        </p:spPr>
        <p:txBody>
          <a:bodyPr wrap="square" rtlCol="0">
            <a:spAutoFit/>
          </a:bodyPr>
          <a:lstStyle/>
          <a:p>
            <a:pPr algn="ctr"/>
            <a:r>
              <a:rPr lang="en-US" sz="4400" b="1" dirty="0"/>
              <a:t>Customer Churn Prediction and Retention Strategy</a:t>
            </a:r>
            <a:endParaRPr lang="en-IN" sz="4400" b="1" dirty="0"/>
          </a:p>
        </p:txBody>
      </p:sp>
      <p:sp>
        <p:nvSpPr>
          <p:cNvPr id="5" name="TextBox 4">
            <a:extLst>
              <a:ext uri="{FF2B5EF4-FFF2-40B4-BE49-F238E27FC236}">
                <a16:creationId xmlns:a16="http://schemas.microsoft.com/office/drawing/2014/main" id="{109E7333-5CAA-39FE-7CB4-586812611687}"/>
              </a:ext>
            </a:extLst>
          </p:cNvPr>
          <p:cNvSpPr txBox="1"/>
          <p:nvPr/>
        </p:nvSpPr>
        <p:spPr>
          <a:xfrm>
            <a:off x="7482350" y="5279923"/>
            <a:ext cx="4454012" cy="1200329"/>
          </a:xfrm>
          <a:prstGeom prst="rect">
            <a:avLst/>
          </a:prstGeom>
          <a:noFill/>
        </p:spPr>
        <p:txBody>
          <a:bodyPr wrap="square" rtlCol="0">
            <a:spAutoFit/>
          </a:bodyPr>
          <a:lstStyle/>
          <a:p>
            <a:r>
              <a:rPr lang="en-US" b="1" dirty="0"/>
              <a:t>Prepared by:</a:t>
            </a:r>
            <a:r>
              <a:rPr lang="en-US" dirty="0"/>
              <a:t> Afinu Mansoor NK</a:t>
            </a:r>
          </a:p>
          <a:p>
            <a:r>
              <a:rPr lang="en-IN" b="1" dirty="0"/>
              <a:t>Tools Used:</a:t>
            </a:r>
            <a:r>
              <a:rPr lang="en-IN" dirty="0"/>
              <a:t> Python, Pandas, Matplotlib, Seaborn, Scikit-learn</a:t>
            </a:r>
            <a:br>
              <a:rPr lang="en-IN" dirty="0"/>
            </a:br>
            <a:r>
              <a:rPr lang="en-IN" b="1" dirty="0"/>
              <a:t>Dataset:</a:t>
            </a:r>
            <a:r>
              <a:rPr lang="en-IN" dirty="0"/>
              <a:t> Telco Customer Churn (Kaggle)</a:t>
            </a:r>
          </a:p>
        </p:txBody>
      </p:sp>
    </p:spTree>
    <p:extLst>
      <p:ext uri="{BB962C8B-B14F-4D97-AF65-F5344CB8AC3E}">
        <p14:creationId xmlns:p14="http://schemas.microsoft.com/office/powerpoint/2010/main" val="3052662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9D596B1-6B1B-214F-A6F2-5153F00B4C09}"/>
              </a:ext>
            </a:extLst>
          </p:cNvPr>
          <p:cNvSpPr txBox="1"/>
          <p:nvPr/>
        </p:nvSpPr>
        <p:spPr>
          <a:xfrm>
            <a:off x="2812025" y="265124"/>
            <a:ext cx="6567949" cy="646331"/>
          </a:xfrm>
          <a:prstGeom prst="rect">
            <a:avLst/>
          </a:prstGeom>
          <a:noFill/>
        </p:spPr>
        <p:txBody>
          <a:bodyPr wrap="square" rtlCol="0">
            <a:spAutoFit/>
          </a:bodyPr>
          <a:lstStyle/>
          <a:p>
            <a:pPr algn="ctr"/>
            <a:r>
              <a:rPr lang="en-IN" sz="3600" b="1" u="sng" dirty="0"/>
              <a:t>Key Insights &amp; Retention Strategy</a:t>
            </a:r>
          </a:p>
        </p:txBody>
      </p:sp>
      <p:sp>
        <p:nvSpPr>
          <p:cNvPr id="5" name="TextBox 4">
            <a:extLst>
              <a:ext uri="{FF2B5EF4-FFF2-40B4-BE49-F238E27FC236}">
                <a16:creationId xmlns:a16="http://schemas.microsoft.com/office/drawing/2014/main" id="{655B811E-4117-9C3F-69E9-0920142E548E}"/>
              </a:ext>
            </a:extLst>
          </p:cNvPr>
          <p:cNvSpPr txBox="1"/>
          <p:nvPr/>
        </p:nvSpPr>
        <p:spPr>
          <a:xfrm>
            <a:off x="516195" y="1237564"/>
            <a:ext cx="11774129" cy="5355312"/>
          </a:xfrm>
          <a:prstGeom prst="rect">
            <a:avLst/>
          </a:prstGeom>
          <a:noFill/>
        </p:spPr>
        <p:txBody>
          <a:bodyPr wrap="square" rtlCol="0">
            <a:spAutoFit/>
          </a:bodyPr>
          <a:lstStyle/>
          <a:p>
            <a:r>
              <a:rPr lang="en-US" b="1" u="sng" dirty="0"/>
              <a:t>Insights:</a:t>
            </a:r>
          </a:p>
          <a:p>
            <a:pPr marL="285750" indent="-285750">
              <a:buFont typeface="Arial" panose="020B0604020202020204" pitchFamily="34" charset="0"/>
              <a:buChar char="•"/>
            </a:pPr>
            <a:r>
              <a:rPr lang="en-US" dirty="0"/>
              <a:t>Senior citizens and month-to-month customers churn more.</a:t>
            </a:r>
          </a:p>
          <a:p>
            <a:pPr marL="285750" indent="-285750">
              <a:buFont typeface="Arial" panose="020B0604020202020204" pitchFamily="34" charset="0"/>
              <a:buChar char="•"/>
            </a:pPr>
            <a:r>
              <a:rPr lang="en-US" dirty="0"/>
              <a:t>Higher monthly charges and lower tenure are risk factors.</a:t>
            </a:r>
          </a:p>
          <a:p>
            <a:endParaRPr lang="en-US" dirty="0"/>
          </a:p>
          <a:p>
            <a:r>
              <a:rPr lang="en-US" b="1" u="sng" dirty="0"/>
              <a:t>Retention Strategy:</a:t>
            </a:r>
          </a:p>
          <a:p>
            <a:pPr marL="285750" indent="-285750">
              <a:buFont typeface="Arial" panose="020B0604020202020204" pitchFamily="34" charset="0"/>
              <a:buChar char="•"/>
            </a:pPr>
            <a:r>
              <a:rPr lang="en-US" dirty="0"/>
              <a:t>Offer loyalty discounts or long-term plans to customers with short tenure.</a:t>
            </a:r>
          </a:p>
          <a:p>
            <a:pPr marL="285750" indent="-285750">
              <a:buFont typeface="Arial" panose="020B0604020202020204" pitchFamily="34" charset="0"/>
              <a:buChar char="•"/>
            </a:pPr>
            <a:r>
              <a:rPr lang="en-US" dirty="0"/>
              <a:t> Reduce billing surprises for high 'MonthlyCharges' customers through flexible plans.</a:t>
            </a:r>
          </a:p>
          <a:p>
            <a:pPr marL="285750" indent="-285750">
              <a:buFont typeface="Arial" panose="020B0604020202020204" pitchFamily="34" charset="0"/>
              <a:buChar char="•"/>
            </a:pPr>
            <a:r>
              <a:rPr lang="en-US" dirty="0"/>
              <a:t> Provide special care for customers with multiple complaints or service issues.</a:t>
            </a:r>
          </a:p>
          <a:p>
            <a:pPr marL="285750" indent="-285750">
              <a:buFont typeface="Arial" panose="020B0604020202020204" pitchFamily="34" charset="0"/>
              <a:buChar char="•"/>
            </a:pPr>
            <a:r>
              <a:rPr lang="en-US" dirty="0"/>
              <a:t> Improve customer service for 'Fiber optic' and 'Internet' service users (common churn reasons).</a:t>
            </a:r>
          </a:p>
          <a:p>
            <a:pPr marL="285750" indent="-285750">
              <a:buFont typeface="Arial" panose="020B0604020202020204" pitchFamily="34" charset="0"/>
              <a:buChar char="•"/>
            </a:pPr>
            <a:r>
              <a:rPr lang="en-US" dirty="0"/>
              <a:t> Send personalized retention messages to at-risk customers.</a:t>
            </a:r>
          </a:p>
          <a:p>
            <a:endParaRPr lang="en-US" dirty="0"/>
          </a:p>
          <a:p>
            <a:r>
              <a:rPr lang="en-US" b="1" u="sng" dirty="0"/>
              <a:t>Example message:</a:t>
            </a:r>
          </a:p>
          <a:p>
            <a:pPr marL="285750" indent="-285750">
              <a:buFont typeface="Arial" panose="020B0604020202020204" pitchFamily="34" charset="0"/>
              <a:buChar char="•"/>
            </a:pPr>
            <a:r>
              <a:rPr lang="en-US" dirty="0"/>
              <a:t>For high-risk customer (short tenure, high charge):</a:t>
            </a:r>
          </a:p>
          <a:p>
            <a:r>
              <a:rPr lang="en-US" dirty="0"/>
              <a:t>   "Hi, we noticed you’ve been with us for a few months. To thank you, we’re offering a 20% discount on your next bill!"</a:t>
            </a:r>
          </a:p>
          <a:p>
            <a:pPr marL="285750" indent="-285750">
              <a:buFont typeface="Arial" panose="020B0604020202020204" pitchFamily="34" charset="0"/>
              <a:buChar char="•"/>
            </a:pPr>
            <a:r>
              <a:rPr lang="en-US" dirty="0"/>
              <a:t>For long-term customer showing churn signals:</a:t>
            </a:r>
          </a:p>
          <a:p>
            <a:r>
              <a:rPr lang="en-US" dirty="0"/>
              <a:t>   "Thank you for being a loyal customer! We’d love to keep you with us. Here’s a free upgrade to our new high-speed plan."</a:t>
            </a:r>
          </a:p>
          <a:p>
            <a:pPr marL="285750" indent="-285750">
              <a:buFont typeface="Arial" panose="020B0604020202020204" pitchFamily="34" charset="0"/>
              <a:buChar char="•"/>
            </a:pPr>
            <a:r>
              <a:rPr lang="en-US" dirty="0"/>
              <a:t>For complaint-heavy users:</a:t>
            </a:r>
          </a:p>
          <a:p>
            <a:r>
              <a:rPr lang="en-US" dirty="0"/>
              <a:t>   "We’re sorry for your past issues. Your feedback matters .we’re assigning you a dedicated support manager to ensure   everything runs smoothly."</a:t>
            </a:r>
          </a:p>
        </p:txBody>
      </p:sp>
    </p:spTree>
    <p:extLst>
      <p:ext uri="{BB962C8B-B14F-4D97-AF65-F5344CB8AC3E}">
        <p14:creationId xmlns:p14="http://schemas.microsoft.com/office/powerpoint/2010/main" val="1257622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281CEE-9780-1DB9-59FD-B337FCF7BEBD}"/>
              </a:ext>
            </a:extLst>
          </p:cNvPr>
          <p:cNvSpPr txBox="1"/>
          <p:nvPr/>
        </p:nvSpPr>
        <p:spPr>
          <a:xfrm>
            <a:off x="3264310" y="757084"/>
            <a:ext cx="5663381" cy="646331"/>
          </a:xfrm>
          <a:prstGeom prst="rect">
            <a:avLst/>
          </a:prstGeom>
          <a:noFill/>
        </p:spPr>
        <p:txBody>
          <a:bodyPr wrap="square" rtlCol="0">
            <a:spAutoFit/>
          </a:bodyPr>
          <a:lstStyle/>
          <a:p>
            <a:pPr algn="ctr"/>
            <a:r>
              <a:rPr lang="en-IN" sz="3600" b="1" u="sng" dirty="0"/>
              <a:t>Conclusion &amp; Future Work</a:t>
            </a:r>
          </a:p>
        </p:txBody>
      </p:sp>
      <p:sp>
        <p:nvSpPr>
          <p:cNvPr id="5" name="TextBox 4">
            <a:extLst>
              <a:ext uri="{FF2B5EF4-FFF2-40B4-BE49-F238E27FC236}">
                <a16:creationId xmlns:a16="http://schemas.microsoft.com/office/drawing/2014/main" id="{19E1A91E-EC68-F466-3A31-4E72A942D34B}"/>
              </a:ext>
            </a:extLst>
          </p:cNvPr>
          <p:cNvSpPr txBox="1"/>
          <p:nvPr/>
        </p:nvSpPr>
        <p:spPr>
          <a:xfrm>
            <a:off x="3569110" y="2123768"/>
            <a:ext cx="6371303" cy="2862322"/>
          </a:xfrm>
          <a:prstGeom prst="rect">
            <a:avLst/>
          </a:prstGeom>
          <a:noFill/>
        </p:spPr>
        <p:txBody>
          <a:bodyPr wrap="square" rtlCol="0">
            <a:spAutoFit/>
          </a:bodyPr>
          <a:lstStyle/>
          <a:p>
            <a:r>
              <a:rPr lang="en-US" b="1" u="sng" dirty="0"/>
              <a:t>Conclusion</a:t>
            </a:r>
          </a:p>
          <a:p>
            <a:pPr marL="285750" indent="-285750">
              <a:buFont typeface="Arial" panose="020B0604020202020204" pitchFamily="34" charset="0"/>
              <a:buChar char="•"/>
            </a:pPr>
            <a:r>
              <a:rPr lang="en-US" dirty="0"/>
              <a:t>Successfully built a churn prediction model with ~80% accuracy.</a:t>
            </a:r>
          </a:p>
          <a:p>
            <a:pPr marL="285750" indent="-285750">
              <a:buFont typeface="Arial" panose="020B0604020202020204" pitchFamily="34" charset="0"/>
              <a:buChar char="•"/>
            </a:pPr>
            <a:r>
              <a:rPr lang="en-US" dirty="0"/>
              <a:t>Logistic Regression is preferred due to better interpretability.</a:t>
            </a:r>
          </a:p>
          <a:p>
            <a:pPr marL="285750" indent="-285750">
              <a:buFont typeface="Arial" panose="020B0604020202020204" pitchFamily="34" charset="0"/>
              <a:buChar char="•"/>
            </a:pPr>
            <a:r>
              <a:rPr lang="en-US" dirty="0"/>
              <a:t>Helps companies identify high-risk customers early.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b="1" u="sng" dirty="0"/>
              <a:t>Future work</a:t>
            </a:r>
          </a:p>
          <a:p>
            <a:pPr marL="285750" indent="-285750">
              <a:buFont typeface="Arial" panose="020B0604020202020204" pitchFamily="34" charset="0"/>
              <a:buChar char="•"/>
            </a:pPr>
            <a:r>
              <a:rPr lang="en-US" dirty="0"/>
              <a:t>Use real-time data and advanced models.</a:t>
            </a:r>
          </a:p>
          <a:p>
            <a:pPr marL="285750" indent="-285750">
              <a:buFont typeface="Arial" panose="020B0604020202020204" pitchFamily="34" charset="0"/>
              <a:buChar char="•"/>
            </a:pPr>
            <a:r>
              <a:rPr lang="en-US" dirty="0"/>
              <a:t>Deploy model using Streamlit or Flask.</a:t>
            </a:r>
            <a:endParaRPr lang="en-IN" dirty="0"/>
          </a:p>
        </p:txBody>
      </p:sp>
    </p:spTree>
    <p:extLst>
      <p:ext uri="{BB962C8B-B14F-4D97-AF65-F5344CB8AC3E}">
        <p14:creationId xmlns:p14="http://schemas.microsoft.com/office/powerpoint/2010/main" val="9448114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BF42897-6295-EE09-9656-3DA104009161}"/>
              </a:ext>
            </a:extLst>
          </p:cNvPr>
          <p:cNvSpPr txBox="1"/>
          <p:nvPr/>
        </p:nvSpPr>
        <p:spPr>
          <a:xfrm>
            <a:off x="4218039" y="757084"/>
            <a:ext cx="3755922" cy="646331"/>
          </a:xfrm>
          <a:prstGeom prst="rect">
            <a:avLst/>
          </a:prstGeom>
          <a:noFill/>
        </p:spPr>
        <p:txBody>
          <a:bodyPr wrap="square" rtlCol="0">
            <a:spAutoFit/>
          </a:bodyPr>
          <a:lstStyle/>
          <a:p>
            <a:pPr algn="ctr"/>
            <a:r>
              <a:rPr lang="en-US" sz="3600" b="1" u="sng" dirty="0"/>
              <a:t>Business Problem</a:t>
            </a:r>
            <a:endParaRPr lang="en-IN" sz="3600" b="1" u="sng" dirty="0"/>
          </a:p>
        </p:txBody>
      </p:sp>
      <p:sp>
        <p:nvSpPr>
          <p:cNvPr id="5" name="TextBox 4">
            <a:extLst>
              <a:ext uri="{FF2B5EF4-FFF2-40B4-BE49-F238E27FC236}">
                <a16:creationId xmlns:a16="http://schemas.microsoft.com/office/drawing/2014/main" id="{A046E3F1-444C-A34A-53FE-25F77C8D29A7}"/>
              </a:ext>
            </a:extLst>
          </p:cNvPr>
          <p:cNvSpPr txBox="1"/>
          <p:nvPr/>
        </p:nvSpPr>
        <p:spPr>
          <a:xfrm>
            <a:off x="1115961" y="2014547"/>
            <a:ext cx="9960077" cy="3927357"/>
          </a:xfrm>
          <a:prstGeom prst="rect">
            <a:avLst/>
          </a:prstGeom>
          <a:noFill/>
        </p:spPr>
        <p:txBody>
          <a:bodyPr wrap="square" rtlCol="0">
            <a:spAutoFit/>
          </a:bodyPr>
          <a:lstStyle/>
          <a:p>
            <a:r>
              <a:rPr lang="en-US" dirty="0"/>
              <a:t>A large telecom company experiencing high customer churn (around 25% annually). Losing customers directly impacts revenue, and senior management is under pressure to reduce churn. They want a predictive system to identify customers most at risk of leaving so the retention team can proactively intervene. They also want actionable recommendations on how to retain these customers, including example personalized communication strategies they can deploy. </a:t>
            </a:r>
          </a:p>
          <a:p>
            <a:pPr>
              <a:lnSpc>
                <a:spcPct val="150000"/>
              </a:lnSpc>
            </a:pPr>
            <a:r>
              <a:rPr lang="en-US" b="1" u="sng" dirty="0"/>
              <a:t>Objective:</a:t>
            </a:r>
          </a:p>
          <a:p>
            <a:pPr>
              <a:lnSpc>
                <a:spcPct val="150000"/>
              </a:lnSpc>
            </a:pPr>
            <a:r>
              <a:rPr lang="en-US" dirty="0"/>
              <a:t>• Clean and preprocess customer data (demographics, tenure, billing, complaints). • Perform EDA to uncover key churn drivers with clear visuals. </a:t>
            </a:r>
          </a:p>
          <a:p>
            <a:pPr>
              <a:lnSpc>
                <a:spcPct val="150000"/>
              </a:lnSpc>
            </a:pPr>
            <a:r>
              <a:rPr lang="en-US" dirty="0"/>
              <a:t>• Build and evaluate a classification model to predict churn risk. </a:t>
            </a:r>
          </a:p>
          <a:p>
            <a:pPr>
              <a:lnSpc>
                <a:spcPct val="150000"/>
              </a:lnSpc>
            </a:pPr>
            <a:r>
              <a:rPr lang="en-US" dirty="0"/>
              <a:t>• Analyze feature importance to identify actionable insights.</a:t>
            </a:r>
          </a:p>
          <a:p>
            <a:pPr>
              <a:lnSpc>
                <a:spcPct val="150000"/>
              </a:lnSpc>
            </a:pPr>
            <a:r>
              <a:rPr lang="en-US" dirty="0"/>
              <a:t> • Propose retention strategies with example personalized messages.</a:t>
            </a:r>
            <a:endParaRPr lang="en-IN" dirty="0"/>
          </a:p>
        </p:txBody>
      </p:sp>
    </p:spTree>
    <p:extLst>
      <p:ext uri="{BB962C8B-B14F-4D97-AF65-F5344CB8AC3E}">
        <p14:creationId xmlns:p14="http://schemas.microsoft.com/office/powerpoint/2010/main" val="7862363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3FF0AD-3DB4-A3A1-7337-DD68856C8B88}"/>
              </a:ext>
            </a:extLst>
          </p:cNvPr>
          <p:cNvSpPr txBox="1"/>
          <p:nvPr/>
        </p:nvSpPr>
        <p:spPr>
          <a:xfrm>
            <a:off x="4218039" y="757084"/>
            <a:ext cx="3755922" cy="646331"/>
          </a:xfrm>
          <a:prstGeom prst="rect">
            <a:avLst/>
          </a:prstGeom>
          <a:noFill/>
        </p:spPr>
        <p:txBody>
          <a:bodyPr wrap="square" rtlCol="0">
            <a:spAutoFit/>
          </a:bodyPr>
          <a:lstStyle/>
          <a:p>
            <a:pPr algn="ctr"/>
            <a:r>
              <a:rPr lang="en-US" sz="3600" b="1" u="sng" dirty="0"/>
              <a:t>Dataset Overview</a:t>
            </a:r>
            <a:endParaRPr lang="en-IN" sz="3600" b="1" u="sng" dirty="0"/>
          </a:p>
        </p:txBody>
      </p:sp>
      <p:sp>
        <p:nvSpPr>
          <p:cNvPr id="5" name="TextBox 4">
            <a:extLst>
              <a:ext uri="{FF2B5EF4-FFF2-40B4-BE49-F238E27FC236}">
                <a16:creationId xmlns:a16="http://schemas.microsoft.com/office/drawing/2014/main" id="{6EB99319-21F5-4EB6-8F01-31B746BF7170}"/>
              </a:ext>
            </a:extLst>
          </p:cNvPr>
          <p:cNvSpPr txBox="1"/>
          <p:nvPr/>
        </p:nvSpPr>
        <p:spPr>
          <a:xfrm>
            <a:off x="462115" y="1579594"/>
            <a:ext cx="10107561" cy="2585323"/>
          </a:xfrm>
          <a:prstGeom prst="rect">
            <a:avLst/>
          </a:prstGeom>
          <a:noFill/>
        </p:spPr>
        <p:txBody>
          <a:bodyPr wrap="square" rtlCol="0">
            <a:spAutoFit/>
          </a:bodyPr>
          <a:lstStyle/>
          <a:p>
            <a:r>
              <a:rPr lang="en-IN" dirty="0"/>
              <a:t>Source: Kaggle – Telco Customer Churn Dataset</a:t>
            </a:r>
          </a:p>
          <a:p>
            <a:r>
              <a:rPr lang="en-IN" dirty="0"/>
              <a:t>Total Records: 7,043 customers</a:t>
            </a:r>
          </a:p>
          <a:p>
            <a:r>
              <a:rPr lang="en-IN" dirty="0"/>
              <a:t>Target Variable: Churn (Yes/No)</a:t>
            </a:r>
          </a:p>
          <a:p>
            <a:endParaRPr lang="en-IN" dirty="0"/>
          </a:p>
          <a:p>
            <a:r>
              <a:rPr lang="en-IN" dirty="0"/>
              <a:t>Feature Categories:</a:t>
            </a:r>
          </a:p>
          <a:p>
            <a:r>
              <a:rPr lang="en-IN" u="sng" dirty="0"/>
              <a:t>Demographics:</a:t>
            </a:r>
            <a:r>
              <a:rPr lang="en-IN" dirty="0"/>
              <a:t> Gender, Senior Citizen, Partner, Dependents</a:t>
            </a:r>
          </a:p>
          <a:p>
            <a:r>
              <a:rPr lang="en-IN" u="sng" dirty="0"/>
              <a:t>Account Info: </a:t>
            </a:r>
            <a:r>
              <a:rPr lang="en-IN" dirty="0"/>
              <a:t>Tenure, Contract Type, Payment Method</a:t>
            </a:r>
          </a:p>
          <a:p>
            <a:r>
              <a:rPr lang="en-IN" u="sng" dirty="0"/>
              <a:t>Services: </a:t>
            </a:r>
            <a:r>
              <a:rPr lang="en-IN" dirty="0"/>
              <a:t>Internet Service, Tech Support, Streaming TV, etc.</a:t>
            </a:r>
          </a:p>
          <a:p>
            <a:r>
              <a:rPr lang="en-IN" u="sng" dirty="0"/>
              <a:t>Billing:</a:t>
            </a:r>
            <a:r>
              <a:rPr lang="en-IN" dirty="0"/>
              <a:t> Monthly Charges, Total Charges</a:t>
            </a:r>
          </a:p>
        </p:txBody>
      </p:sp>
      <p:pic>
        <p:nvPicPr>
          <p:cNvPr id="9" name="Picture 8">
            <a:extLst>
              <a:ext uri="{FF2B5EF4-FFF2-40B4-BE49-F238E27FC236}">
                <a16:creationId xmlns:a16="http://schemas.microsoft.com/office/drawing/2014/main" id="{26E66154-758E-70C3-0914-55A9B856ED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4536" y="4411618"/>
            <a:ext cx="7649643" cy="2105319"/>
          </a:xfrm>
          <a:prstGeom prst="rect">
            <a:avLst/>
          </a:prstGeom>
        </p:spPr>
      </p:pic>
    </p:spTree>
    <p:extLst>
      <p:ext uri="{BB962C8B-B14F-4D97-AF65-F5344CB8AC3E}">
        <p14:creationId xmlns:p14="http://schemas.microsoft.com/office/powerpoint/2010/main" val="1043559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3DBD2E-99DD-B04C-E274-17CA3B2B82A8}"/>
              </a:ext>
            </a:extLst>
          </p:cNvPr>
          <p:cNvSpPr txBox="1"/>
          <p:nvPr/>
        </p:nvSpPr>
        <p:spPr>
          <a:xfrm>
            <a:off x="4218039" y="757084"/>
            <a:ext cx="3755922" cy="646331"/>
          </a:xfrm>
          <a:prstGeom prst="rect">
            <a:avLst/>
          </a:prstGeom>
          <a:noFill/>
        </p:spPr>
        <p:txBody>
          <a:bodyPr wrap="square" rtlCol="0">
            <a:spAutoFit/>
          </a:bodyPr>
          <a:lstStyle/>
          <a:p>
            <a:pPr algn="ctr"/>
            <a:r>
              <a:rPr lang="en-IN" sz="3600" b="1" u="sng" dirty="0"/>
              <a:t>Data Profiling</a:t>
            </a:r>
          </a:p>
        </p:txBody>
      </p:sp>
      <p:sp>
        <p:nvSpPr>
          <p:cNvPr id="5" name="TextBox 4">
            <a:extLst>
              <a:ext uri="{FF2B5EF4-FFF2-40B4-BE49-F238E27FC236}">
                <a16:creationId xmlns:a16="http://schemas.microsoft.com/office/drawing/2014/main" id="{AD77DC14-0D0B-AE3F-B901-5C3A3A24B621}"/>
              </a:ext>
            </a:extLst>
          </p:cNvPr>
          <p:cNvSpPr txBox="1"/>
          <p:nvPr/>
        </p:nvSpPr>
        <p:spPr>
          <a:xfrm>
            <a:off x="2649794" y="2045111"/>
            <a:ext cx="6892413" cy="3139321"/>
          </a:xfrm>
          <a:prstGeom prst="rect">
            <a:avLst/>
          </a:prstGeom>
          <a:noFill/>
        </p:spPr>
        <p:txBody>
          <a:bodyPr wrap="square" rtlCol="0">
            <a:spAutoFit/>
          </a:bodyPr>
          <a:lstStyle/>
          <a:p>
            <a:pPr marL="285750" indent="-285750">
              <a:buFont typeface="Arial" panose="020B0604020202020204" pitchFamily="34" charset="0"/>
              <a:buChar char="•"/>
            </a:pPr>
            <a:r>
              <a:rPr lang="en-IN" dirty="0"/>
              <a:t>df.head() / df.tail() / df.sample() – to understand sample records.</a:t>
            </a:r>
          </a:p>
          <a:p>
            <a:pPr marL="285750" indent="-285750">
              <a:buFont typeface="Arial" panose="020B0604020202020204" pitchFamily="34" charset="0"/>
              <a:buChar char="•"/>
            </a:pPr>
            <a:r>
              <a:rPr lang="en-IN" dirty="0"/>
              <a:t>df.shape – dataset size.</a:t>
            </a:r>
          </a:p>
          <a:p>
            <a:pPr marL="285750" indent="-285750">
              <a:buFont typeface="Arial" panose="020B0604020202020204" pitchFamily="34" charset="0"/>
              <a:buChar char="•"/>
            </a:pPr>
            <a:r>
              <a:rPr lang="en-IN" dirty="0"/>
              <a:t>df.columns – all feature names.</a:t>
            </a:r>
          </a:p>
          <a:p>
            <a:pPr marL="285750" indent="-285750">
              <a:buFont typeface="Arial" panose="020B0604020202020204" pitchFamily="34" charset="0"/>
              <a:buChar char="•"/>
            </a:pPr>
            <a:r>
              <a:rPr lang="en-IN" dirty="0"/>
              <a:t>df.dtypes – to identify data types (noticed “TotalCharges” as object).</a:t>
            </a:r>
          </a:p>
          <a:p>
            <a:pPr marL="285750" indent="-285750">
              <a:buFont typeface="Arial" panose="020B0604020202020204" pitchFamily="34" charset="0"/>
              <a:buChar char="•"/>
            </a:pPr>
            <a:r>
              <a:rPr lang="en-IN" dirty="0"/>
              <a:t>df.info() – overall summary with non-null values.</a:t>
            </a:r>
          </a:p>
          <a:p>
            <a:pPr marL="285750" indent="-285750">
              <a:buFont typeface="Arial" panose="020B0604020202020204" pitchFamily="34" charset="0"/>
              <a:buChar char="•"/>
            </a:pPr>
            <a:r>
              <a:rPr lang="en-IN" dirty="0"/>
              <a:t>df.nunique(), df.count() – to check unique entries and completeness.</a:t>
            </a:r>
          </a:p>
          <a:p>
            <a:pPr marL="285750" indent="-285750">
              <a:buFont typeface="Arial" panose="020B0604020202020204" pitchFamily="34" charset="0"/>
              <a:buChar char="•"/>
            </a:pPr>
            <a:r>
              <a:rPr lang="en-IN" dirty="0"/>
              <a:t>df.describe() – basic statistical summary.</a:t>
            </a:r>
          </a:p>
          <a:p>
            <a:pPr marL="285750" indent="-285750">
              <a:buFont typeface="Arial" panose="020B0604020202020204" pitchFamily="34" charset="0"/>
              <a:buChar char="•"/>
            </a:pPr>
            <a:r>
              <a:rPr lang="en-IN" dirty="0"/>
              <a:t>df.duplicated().sum() – checked and found no duplicates.</a:t>
            </a:r>
          </a:p>
          <a:p>
            <a:pPr marL="285750" indent="-285750">
              <a:buFont typeface="Arial" panose="020B0604020202020204" pitchFamily="34" charset="0"/>
              <a:buChar char="•"/>
            </a:pPr>
            <a:r>
              <a:rPr lang="en-IN" dirty="0"/>
              <a:t>df.isnull().sum() – found missing values in TotalCharges.</a:t>
            </a:r>
          </a:p>
          <a:p>
            <a:pPr marL="285750" indent="-285750">
              <a:buFont typeface="Arial" panose="020B0604020202020204" pitchFamily="34" charset="0"/>
              <a:buChar char="•"/>
            </a:pPr>
            <a:r>
              <a:rPr lang="en-IN" dirty="0"/>
              <a:t>IQR method – Outlier check done, only SeniorCitizen flagged but invalid since binary</a:t>
            </a:r>
          </a:p>
        </p:txBody>
      </p:sp>
    </p:spTree>
    <p:extLst>
      <p:ext uri="{BB962C8B-B14F-4D97-AF65-F5344CB8AC3E}">
        <p14:creationId xmlns:p14="http://schemas.microsoft.com/office/powerpoint/2010/main" val="860678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BD4FE4D-5C01-4A81-ED06-FC703D073760}"/>
              </a:ext>
            </a:extLst>
          </p:cNvPr>
          <p:cNvSpPr txBox="1"/>
          <p:nvPr/>
        </p:nvSpPr>
        <p:spPr>
          <a:xfrm>
            <a:off x="2556387" y="757084"/>
            <a:ext cx="7079226" cy="646331"/>
          </a:xfrm>
          <a:prstGeom prst="rect">
            <a:avLst/>
          </a:prstGeom>
          <a:noFill/>
        </p:spPr>
        <p:txBody>
          <a:bodyPr wrap="square" rtlCol="0">
            <a:spAutoFit/>
          </a:bodyPr>
          <a:lstStyle/>
          <a:p>
            <a:pPr algn="ctr"/>
            <a:r>
              <a:rPr lang="en-IN" sz="3600" b="1" u="sng" dirty="0"/>
              <a:t>Data Cleaning &amp; Preprocessing</a:t>
            </a:r>
          </a:p>
        </p:txBody>
      </p:sp>
      <p:sp>
        <p:nvSpPr>
          <p:cNvPr id="9" name="TextBox 8">
            <a:extLst>
              <a:ext uri="{FF2B5EF4-FFF2-40B4-BE49-F238E27FC236}">
                <a16:creationId xmlns:a16="http://schemas.microsoft.com/office/drawing/2014/main" id="{F86E5DCB-1BA7-34AE-4F98-D42365078CB1}"/>
              </a:ext>
            </a:extLst>
          </p:cNvPr>
          <p:cNvSpPr txBox="1"/>
          <p:nvPr/>
        </p:nvSpPr>
        <p:spPr>
          <a:xfrm>
            <a:off x="1371600" y="1783079"/>
            <a:ext cx="4832555" cy="4247317"/>
          </a:xfrm>
          <a:prstGeom prst="rect">
            <a:avLst/>
          </a:prstGeom>
          <a:noFill/>
        </p:spPr>
        <p:txBody>
          <a:bodyPr wrap="square" rtlCol="0">
            <a:spAutoFit/>
          </a:bodyPr>
          <a:lstStyle/>
          <a:p>
            <a:pPr marL="285750" indent="-285750">
              <a:buFont typeface="Arial" panose="020B0604020202020204" pitchFamily="34" charset="0"/>
              <a:buChar char="•"/>
            </a:pPr>
            <a:r>
              <a:rPr lang="en-IN" dirty="0"/>
              <a:t>Removed extra spaces in column names.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Converted TotalCharges from object → float (missing values replaced with 0).</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Verified no duplicates.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Encoded categorical columns using One-Hot Encoding.</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Added Tenure Buckets to group customers.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Scaled numeric columns (tenure, MonthlyCharges, TotalCharges) using StandardScaler for model consistency.</a:t>
            </a:r>
          </a:p>
        </p:txBody>
      </p:sp>
      <p:pic>
        <p:nvPicPr>
          <p:cNvPr id="11" name="Picture 10">
            <a:extLst>
              <a:ext uri="{FF2B5EF4-FFF2-40B4-BE49-F238E27FC236}">
                <a16:creationId xmlns:a16="http://schemas.microsoft.com/office/drawing/2014/main" id="{B23DF90F-BC18-FE99-5889-E8322AE787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6552" y="1561178"/>
            <a:ext cx="4800600" cy="4286250"/>
          </a:xfrm>
          <a:prstGeom prst="rect">
            <a:avLst/>
          </a:prstGeom>
        </p:spPr>
      </p:pic>
    </p:spTree>
    <p:extLst>
      <p:ext uri="{BB962C8B-B14F-4D97-AF65-F5344CB8AC3E}">
        <p14:creationId xmlns:p14="http://schemas.microsoft.com/office/powerpoint/2010/main" val="1822356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87355E-CB01-79E3-5F1D-CF34C1B90EE4}"/>
              </a:ext>
            </a:extLst>
          </p:cNvPr>
          <p:cNvSpPr txBox="1"/>
          <p:nvPr/>
        </p:nvSpPr>
        <p:spPr>
          <a:xfrm>
            <a:off x="2556387" y="757084"/>
            <a:ext cx="7079226" cy="646331"/>
          </a:xfrm>
          <a:prstGeom prst="rect">
            <a:avLst/>
          </a:prstGeom>
          <a:noFill/>
        </p:spPr>
        <p:txBody>
          <a:bodyPr wrap="square" rtlCol="0">
            <a:spAutoFit/>
          </a:bodyPr>
          <a:lstStyle/>
          <a:p>
            <a:pPr algn="ctr"/>
            <a:r>
              <a:rPr lang="en-IN" sz="3600" b="1" u="sng" dirty="0"/>
              <a:t>Exploratory Data Analysis (EDA)</a:t>
            </a:r>
          </a:p>
        </p:txBody>
      </p:sp>
      <p:sp>
        <p:nvSpPr>
          <p:cNvPr id="5" name="TextBox 4">
            <a:extLst>
              <a:ext uri="{FF2B5EF4-FFF2-40B4-BE49-F238E27FC236}">
                <a16:creationId xmlns:a16="http://schemas.microsoft.com/office/drawing/2014/main" id="{BB5020B5-DD12-7AA8-70A4-1B92C4188BC7}"/>
              </a:ext>
            </a:extLst>
          </p:cNvPr>
          <p:cNvSpPr txBox="1"/>
          <p:nvPr/>
        </p:nvSpPr>
        <p:spPr>
          <a:xfrm>
            <a:off x="304800" y="1940684"/>
            <a:ext cx="3264310" cy="369332"/>
          </a:xfrm>
          <a:prstGeom prst="rect">
            <a:avLst/>
          </a:prstGeom>
          <a:noFill/>
        </p:spPr>
        <p:txBody>
          <a:bodyPr wrap="square" rtlCol="0">
            <a:spAutoFit/>
          </a:bodyPr>
          <a:lstStyle/>
          <a:p>
            <a:pPr marL="285750" indent="-285750">
              <a:buFont typeface="Arial" panose="020B0604020202020204" pitchFamily="34" charset="0"/>
              <a:buChar char="•"/>
            </a:pPr>
            <a:r>
              <a:rPr lang="en-US" dirty="0"/>
              <a:t>26.5% customers churned.</a:t>
            </a:r>
            <a:endParaRPr lang="en-IN" dirty="0"/>
          </a:p>
        </p:txBody>
      </p:sp>
      <p:pic>
        <p:nvPicPr>
          <p:cNvPr id="10" name="Picture 9">
            <a:extLst>
              <a:ext uri="{FF2B5EF4-FFF2-40B4-BE49-F238E27FC236}">
                <a16:creationId xmlns:a16="http://schemas.microsoft.com/office/drawing/2014/main" id="{C47C4488-2B37-DBDD-9705-7A5DCABD23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2660473"/>
            <a:ext cx="5070748" cy="3689842"/>
          </a:xfrm>
          <a:prstGeom prst="rect">
            <a:avLst/>
          </a:prstGeom>
        </p:spPr>
      </p:pic>
      <p:sp>
        <p:nvSpPr>
          <p:cNvPr id="11" name="TextBox 10">
            <a:extLst>
              <a:ext uri="{FF2B5EF4-FFF2-40B4-BE49-F238E27FC236}">
                <a16:creationId xmlns:a16="http://schemas.microsoft.com/office/drawing/2014/main" id="{C67B1A70-5A1F-E267-3926-64A58F07A231}"/>
              </a:ext>
            </a:extLst>
          </p:cNvPr>
          <p:cNvSpPr txBox="1"/>
          <p:nvPr/>
        </p:nvSpPr>
        <p:spPr>
          <a:xfrm>
            <a:off x="6272981" y="1737143"/>
            <a:ext cx="5614219" cy="923330"/>
          </a:xfrm>
          <a:prstGeom prst="rect">
            <a:avLst/>
          </a:prstGeom>
          <a:noFill/>
        </p:spPr>
        <p:txBody>
          <a:bodyPr wrap="square" rtlCol="0">
            <a:spAutoFit/>
          </a:bodyPr>
          <a:lstStyle/>
          <a:p>
            <a:pPr marL="285750" indent="-285750">
              <a:buFont typeface="Arial" panose="020B0604020202020204" pitchFamily="34" charset="0"/>
              <a:buChar char="•"/>
            </a:pPr>
            <a:r>
              <a:rPr lang="en-US" dirty="0"/>
              <a:t>Customers with short tenure (0–6 months, 7–12 months) show higher churn proportion than long-tenure customers.</a:t>
            </a:r>
            <a:endParaRPr lang="en-IN" dirty="0"/>
          </a:p>
        </p:txBody>
      </p:sp>
      <p:pic>
        <p:nvPicPr>
          <p:cNvPr id="13" name="Picture 12">
            <a:extLst>
              <a:ext uri="{FF2B5EF4-FFF2-40B4-BE49-F238E27FC236}">
                <a16:creationId xmlns:a16="http://schemas.microsoft.com/office/drawing/2014/main" id="{95A8E3D9-A7EA-304B-C803-B86B0FB52A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784987"/>
            <a:ext cx="5070748" cy="3460987"/>
          </a:xfrm>
          <a:prstGeom prst="rect">
            <a:avLst/>
          </a:prstGeom>
        </p:spPr>
      </p:pic>
    </p:spTree>
    <p:extLst>
      <p:ext uri="{BB962C8B-B14F-4D97-AF65-F5344CB8AC3E}">
        <p14:creationId xmlns:p14="http://schemas.microsoft.com/office/powerpoint/2010/main" val="807815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6FF9C9-DE46-779F-2CC4-02FAF290F93E}"/>
              </a:ext>
            </a:extLst>
          </p:cNvPr>
          <p:cNvSpPr txBox="1"/>
          <p:nvPr/>
        </p:nvSpPr>
        <p:spPr>
          <a:xfrm>
            <a:off x="304800" y="947624"/>
            <a:ext cx="4336026" cy="646331"/>
          </a:xfrm>
          <a:prstGeom prst="rect">
            <a:avLst/>
          </a:prstGeom>
          <a:noFill/>
        </p:spPr>
        <p:txBody>
          <a:bodyPr wrap="square" rtlCol="0">
            <a:spAutoFit/>
          </a:bodyPr>
          <a:lstStyle/>
          <a:p>
            <a:pPr marL="285750" indent="-285750">
              <a:buFont typeface="Arial" panose="020B0604020202020204" pitchFamily="34" charset="0"/>
              <a:buChar char="•"/>
            </a:pPr>
            <a:r>
              <a:rPr lang="en-US" dirty="0"/>
              <a:t>Contract Type: Month-to-month customers have highest churn.</a:t>
            </a:r>
            <a:endParaRPr lang="en-IN" dirty="0"/>
          </a:p>
        </p:txBody>
      </p:sp>
      <p:sp>
        <p:nvSpPr>
          <p:cNvPr id="5" name="TextBox 4">
            <a:extLst>
              <a:ext uri="{FF2B5EF4-FFF2-40B4-BE49-F238E27FC236}">
                <a16:creationId xmlns:a16="http://schemas.microsoft.com/office/drawing/2014/main" id="{844A1048-2617-D06D-43EE-0817702B319C}"/>
              </a:ext>
            </a:extLst>
          </p:cNvPr>
          <p:cNvSpPr txBox="1"/>
          <p:nvPr/>
        </p:nvSpPr>
        <p:spPr>
          <a:xfrm>
            <a:off x="6253797" y="947624"/>
            <a:ext cx="5938203" cy="646331"/>
          </a:xfrm>
          <a:prstGeom prst="rect">
            <a:avLst/>
          </a:prstGeom>
          <a:noFill/>
        </p:spPr>
        <p:txBody>
          <a:bodyPr wrap="square" rtlCol="0">
            <a:spAutoFit/>
          </a:bodyPr>
          <a:lstStyle/>
          <a:p>
            <a:pPr marL="285750" indent="-285750">
              <a:buFont typeface="Arial" panose="020B0604020202020204" pitchFamily="34" charset="0"/>
              <a:buChar char="•"/>
            </a:pPr>
            <a:r>
              <a:rPr lang="en-US" dirty="0"/>
              <a:t>Monthly Charges: Higher charges → higher churn tendency.</a:t>
            </a:r>
            <a:endParaRPr lang="en-IN" dirty="0"/>
          </a:p>
        </p:txBody>
      </p:sp>
      <p:pic>
        <p:nvPicPr>
          <p:cNvPr id="7" name="Picture 6">
            <a:extLst>
              <a:ext uri="{FF2B5EF4-FFF2-40B4-BE49-F238E27FC236}">
                <a16:creationId xmlns:a16="http://schemas.microsoft.com/office/drawing/2014/main" id="{4C502CE3-0A7F-F26B-2445-5F99BDAABB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88" y="2177275"/>
            <a:ext cx="5338915" cy="4207260"/>
          </a:xfrm>
          <a:prstGeom prst="rect">
            <a:avLst/>
          </a:prstGeom>
        </p:spPr>
      </p:pic>
      <p:pic>
        <p:nvPicPr>
          <p:cNvPr id="11" name="Picture 10">
            <a:extLst>
              <a:ext uri="{FF2B5EF4-FFF2-40B4-BE49-F238E27FC236}">
                <a16:creationId xmlns:a16="http://schemas.microsoft.com/office/drawing/2014/main" id="{B5DB9F30-580C-1057-F9BB-AA4C3524B7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797" y="2177275"/>
            <a:ext cx="5574579" cy="3574596"/>
          </a:xfrm>
          <a:prstGeom prst="rect">
            <a:avLst/>
          </a:prstGeom>
        </p:spPr>
      </p:pic>
    </p:spTree>
    <p:extLst>
      <p:ext uri="{BB962C8B-B14F-4D97-AF65-F5344CB8AC3E}">
        <p14:creationId xmlns:p14="http://schemas.microsoft.com/office/powerpoint/2010/main" val="3681388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80AB83-5E53-9E14-DD0A-4DA9048FA4CE}"/>
              </a:ext>
            </a:extLst>
          </p:cNvPr>
          <p:cNvSpPr txBox="1"/>
          <p:nvPr/>
        </p:nvSpPr>
        <p:spPr>
          <a:xfrm>
            <a:off x="2556387" y="757084"/>
            <a:ext cx="7079226" cy="646331"/>
          </a:xfrm>
          <a:prstGeom prst="rect">
            <a:avLst/>
          </a:prstGeom>
          <a:noFill/>
        </p:spPr>
        <p:txBody>
          <a:bodyPr wrap="square" rtlCol="0">
            <a:spAutoFit/>
          </a:bodyPr>
          <a:lstStyle/>
          <a:p>
            <a:pPr algn="ctr"/>
            <a:r>
              <a:rPr lang="en-IN" sz="3600" b="1" u="sng" dirty="0"/>
              <a:t>Model Building and Evaluation</a:t>
            </a:r>
          </a:p>
        </p:txBody>
      </p:sp>
      <p:sp>
        <p:nvSpPr>
          <p:cNvPr id="5" name="TextBox 4">
            <a:extLst>
              <a:ext uri="{FF2B5EF4-FFF2-40B4-BE49-F238E27FC236}">
                <a16:creationId xmlns:a16="http://schemas.microsoft.com/office/drawing/2014/main" id="{3A2EAF69-C8C7-CDED-B365-D0BCE1FA1FEF}"/>
              </a:ext>
            </a:extLst>
          </p:cNvPr>
          <p:cNvSpPr txBox="1"/>
          <p:nvPr/>
        </p:nvSpPr>
        <p:spPr>
          <a:xfrm>
            <a:off x="403122" y="2546555"/>
            <a:ext cx="5820698" cy="2862322"/>
          </a:xfrm>
          <a:prstGeom prst="rect">
            <a:avLst/>
          </a:prstGeom>
          <a:noFill/>
        </p:spPr>
        <p:txBody>
          <a:bodyPr wrap="square" rtlCol="0">
            <a:spAutoFit/>
          </a:bodyPr>
          <a:lstStyle/>
          <a:p>
            <a:pPr marL="285750" indent="-285750">
              <a:buFont typeface="Arial" panose="020B0604020202020204" pitchFamily="34" charset="0"/>
              <a:buChar char="•"/>
            </a:pPr>
            <a:r>
              <a:rPr lang="en-IN" b="1" dirty="0"/>
              <a:t>Algorithms Used: </a:t>
            </a:r>
            <a:r>
              <a:rPr lang="en-IN" dirty="0"/>
              <a:t>Logistic Regression, Random Forest</a:t>
            </a:r>
          </a:p>
          <a:p>
            <a:pPr marL="285750" indent="-285750">
              <a:buFont typeface="Arial" panose="020B0604020202020204" pitchFamily="34" charset="0"/>
              <a:buChar char="•"/>
            </a:pPr>
            <a:r>
              <a:rPr lang="en-IN" b="1" dirty="0"/>
              <a:t>Data Split: </a:t>
            </a:r>
            <a:r>
              <a:rPr lang="en-IN" dirty="0"/>
              <a:t>80% training / 20% testing</a:t>
            </a:r>
          </a:p>
          <a:p>
            <a:pPr marL="285750" indent="-285750">
              <a:buFont typeface="Arial" panose="020B0604020202020204" pitchFamily="34" charset="0"/>
              <a:buChar char="•"/>
            </a:pPr>
            <a:r>
              <a:rPr lang="en-IN" b="1" dirty="0"/>
              <a:t>Logistic Regression:</a:t>
            </a:r>
          </a:p>
          <a:p>
            <a:r>
              <a:rPr lang="en-IN" dirty="0"/>
              <a:t>        Accuracy: 0.8075</a:t>
            </a:r>
          </a:p>
          <a:p>
            <a:r>
              <a:rPr lang="en-IN" dirty="0"/>
              <a:t>        ROC AUC: 0.8467</a:t>
            </a:r>
          </a:p>
          <a:p>
            <a:pPr marL="285750" indent="-285750">
              <a:buFont typeface="Arial" panose="020B0604020202020204" pitchFamily="34" charset="0"/>
              <a:buChar char="•"/>
            </a:pPr>
            <a:r>
              <a:rPr lang="en-IN" b="1" dirty="0"/>
              <a:t>Random Forest:</a:t>
            </a:r>
          </a:p>
          <a:p>
            <a:r>
              <a:rPr lang="en-IN" dirty="0"/>
              <a:t>        Accuracy: 0.7888</a:t>
            </a:r>
          </a:p>
          <a:p>
            <a:r>
              <a:rPr lang="en-IN" dirty="0"/>
              <a:t>        ROC AUC: 0.8284</a:t>
            </a:r>
          </a:p>
          <a:p>
            <a:pPr marL="285750" indent="-285750">
              <a:buFont typeface="Arial" panose="020B0604020202020204" pitchFamily="34" charset="0"/>
              <a:buChar char="•"/>
            </a:pPr>
            <a:r>
              <a:rPr lang="en-IN" dirty="0"/>
              <a:t>Logistic Regression performed slightly better and easier to interpret.</a:t>
            </a:r>
          </a:p>
        </p:txBody>
      </p:sp>
      <p:pic>
        <p:nvPicPr>
          <p:cNvPr id="7" name="Picture 6">
            <a:extLst>
              <a:ext uri="{FF2B5EF4-FFF2-40B4-BE49-F238E27FC236}">
                <a16:creationId xmlns:a16="http://schemas.microsoft.com/office/drawing/2014/main" id="{9B99446B-6434-FA50-FDAD-EB8BC9807C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29620"/>
            <a:ext cx="5613734" cy="4908832"/>
          </a:xfrm>
          <a:prstGeom prst="rect">
            <a:avLst/>
          </a:prstGeom>
        </p:spPr>
      </p:pic>
    </p:spTree>
    <p:extLst>
      <p:ext uri="{BB962C8B-B14F-4D97-AF65-F5344CB8AC3E}">
        <p14:creationId xmlns:p14="http://schemas.microsoft.com/office/powerpoint/2010/main" val="1647723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7DFD235-1351-865B-CF24-E96A8CD948EE}"/>
              </a:ext>
            </a:extLst>
          </p:cNvPr>
          <p:cNvSpPr txBox="1"/>
          <p:nvPr/>
        </p:nvSpPr>
        <p:spPr>
          <a:xfrm>
            <a:off x="3264310" y="757084"/>
            <a:ext cx="5663381" cy="646331"/>
          </a:xfrm>
          <a:prstGeom prst="rect">
            <a:avLst/>
          </a:prstGeom>
          <a:noFill/>
        </p:spPr>
        <p:txBody>
          <a:bodyPr wrap="square" rtlCol="0">
            <a:spAutoFit/>
          </a:bodyPr>
          <a:lstStyle/>
          <a:p>
            <a:pPr algn="ctr"/>
            <a:r>
              <a:rPr lang="en-IN" sz="3600" b="1" u="sng" dirty="0"/>
              <a:t>Feature Importance Analysis</a:t>
            </a:r>
          </a:p>
        </p:txBody>
      </p:sp>
      <p:sp>
        <p:nvSpPr>
          <p:cNvPr id="5" name="TextBox 4">
            <a:extLst>
              <a:ext uri="{FF2B5EF4-FFF2-40B4-BE49-F238E27FC236}">
                <a16:creationId xmlns:a16="http://schemas.microsoft.com/office/drawing/2014/main" id="{7B5988DB-E38D-78BA-7F8A-ACC4AF4A3EB0}"/>
              </a:ext>
            </a:extLst>
          </p:cNvPr>
          <p:cNvSpPr txBox="1"/>
          <p:nvPr/>
        </p:nvSpPr>
        <p:spPr>
          <a:xfrm>
            <a:off x="206478" y="1582994"/>
            <a:ext cx="4306529" cy="2585323"/>
          </a:xfrm>
          <a:prstGeom prst="rect">
            <a:avLst/>
          </a:prstGeom>
          <a:noFill/>
        </p:spPr>
        <p:txBody>
          <a:bodyPr wrap="square" rtlCol="0">
            <a:spAutoFit/>
          </a:bodyPr>
          <a:lstStyle/>
          <a:p>
            <a:endParaRPr lang="en-US" dirty="0"/>
          </a:p>
          <a:p>
            <a:r>
              <a:rPr lang="en-US" dirty="0"/>
              <a:t>The top predictors of churn identified by the model:</a:t>
            </a:r>
          </a:p>
          <a:p>
            <a:endParaRPr lang="en-US" dirty="0"/>
          </a:p>
          <a:p>
            <a:pPr marL="285750" indent="-285750">
              <a:buFont typeface="Arial" panose="020B0604020202020204" pitchFamily="34" charset="0"/>
              <a:buChar char="•"/>
            </a:pPr>
            <a:r>
              <a:rPr lang="en-US" dirty="0"/>
              <a:t>Contract Type</a:t>
            </a:r>
          </a:p>
          <a:p>
            <a:pPr marL="285750" indent="-285750">
              <a:buFont typeface="Arial" panose="020B0604020202020204" pitchFamily="34" charset="0"/>
              <a:buChar char="•"/>
            </a:pPr>
            <a:r>
              <a:rPr lang="en-US" dirty="0"/>
              <a:t>Tenure</a:t>
            </a:r>
          </a:p>
          <a:p>
            <a:pPr marL="285750" indent="-285750">
              <a:buFont typeface="Arial" panose="020B0604020202020204" pitchFamily="34" charset="0"/>
              <a:buChar char="•"/>
            </a:pPr>
            <a:r>
              <a:rPr lang="en-US" dirty="0"/>
              <a:t>Monthly Charges</a:t>
            </a:r>
          </a:p>
          <a:p>
            <a:pPr marL="285750" indent="-285750">
              <a:buFont typeface="Arial" panose="020B0604020202020204" pitchFamily="34" charset="0"/>
              <a:buChar char="•"/>
            </a:pPr>
            <a:r>
              <a:rPr lang="en-US" dirty="0"/>
              <a:t>Payment Method</a:t>
            </a:r>
          </a:p>
          <a:p>
            <a:pPr marL="285750" indent="-285750">
              <a:buFont typeface="Arial" panose="020B0604020202020204" pitchFamily="34" charset="0"/>
              <a:buChar char="•"/>
            </a:pPr>
            <a:r>
              <a:rPr lang="en-US" dirty="0"/>
              <a:t>Internet Service</a:t>
            </a:r>
            <a:endParaRPr lang="en-IN" dirty="0"/>
          </a:p>
        </p:txBody>
      </p:sp>
      <p:pic>
        <p:nvPicPr>
          <p:cNvPr id="7" name="Picture 6">
            <a:extLst>
              <a:ext uri="{FF2B5EF4-FFF2-40B4-BE49-F238E27FC236}">
                <a16:creationId xmlns:a16="http://schemas.microsoft.com/office/drawing/2014/main" id="{17DF435E-79E2-E0E8-821B-E3D95FD988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2143" y="1570827"/>
            <a:ext cx="6958579" cy="5267308"/>
          </a:xfrm>
          <a:prstGeom prst="rect">
            <a:avLst/>
          </a:prstGeom>
        </p:spPr>
      </p:pic>
    </p:spTree>
    <p:extLst>
      <p:ext uri="{BB962C8B-B14F-4D97-AF65-F5344CB8AC3E}">
        <p14:creationId xmlns:p14="http://schemas.microsoft.com/office/powerpoint/2010/main" val="715030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1362</TotalTime>
  <Words>800</Words>
  <Application>Microsoft Office PowerPoint</Application>
  <PresentationFormat>Widescreen</PresentationFormat>
  <Paragraphs>98</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afinu mansoor</dc:creator>
  <cp:lastModifiedBy>afinu mansoor</cp:lastModifiedBy>
  <cp:revision>5</cp:revision>
  <dcterms:created xsi:type="dcterms:W3CDTF">2025-10-25T13:41:28Z</dcterms:created>
  <dcterms:modified xsi:type="dcterms:W3CDTF">2025-10-29T08:48:21Z</dcterms:modified>
</cp:coreProperties>
</file>