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5" r:id="rId2"/>
    <p:sldId id="274" r:id="rId3"/>
    <p:sldId id="262" r:id="rId4"/>
    <p:sldId id="287" r:id="rId5"/>
    <p:sldId id="263" r:id="rId6"/>
    <p:sldId id="295" r:id="rId7"/>
    <p:sldId id="259" r:id="rId8"/>
    <p:sldId id="268" r:id="rId9"/>
    <p:sldId id="271" r:id="rId10"/>
    <p:sldId id="296" r:id="rId11"/>
    <p:sldId id="289" r:id="rId12"/>
    <p:sldId id="270" r:id="rId13"/>
    <p:sldId id="269" r:id="rId14"/>
    <p:sldId id="266" r:id="rId15"/>
    <p:sldId id="265" r:id="rId16"/>
    <p:sldId id="280" r:id="rId17"/>
    <p:sldId id="281" r:id="rId18"/>
    <p:sldId id="273" r:id="rId19"/>
    <p:sldId id="279" r:id="rId20"/>
    <p:sldId id="286" r:id="rId21"/>
    <p:sldId id="284" r:id="rId22"/>
    <p:sldId id="293" r:id="rId23"/>
    <p:sldId id="288" r:id="rId24"/>
    <p:sldId id="28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3B1DE-5605-2F41-B879-60A53E429CE6}" v="763" dt="2022-07-04T15:15:07.167"/>
    <p1510:client id="{3991E01D-2824-CCC0-4971-D074D547250C}" v="20" dt="2022-07-05T06:33:22.151"/>
    <p1510:client id="{3B477F22-B79A-A92F-AC21-BAE653FA1F26}" v="72" dt="2022-07-04T21:15:18.826"/>
    <p1510:client id="{9053E90C-E1D3-5460-3EA2-8ED41E395A0A}" v="47" dt="2022-07-04T13:20:57.842"/>
    <p1510:client id="{AE5AC161-E876-54EF-3E53-036B8D025531}" v="198" dt="2022-07-05T12:46:42.752"/>
    <p1510:client id="{C5E60B2B-06A8-EBFF-681A-F759B1E6A4D1}" v="431" dt="2022-07-04T12:51:25.834"/>
    <p1510:client id="{EE0E5096-43ED-556B-B1F5-54F9A75744C8}" v="19" dt="2022-07-05T12:31:35.620"/>
    <p1510:client id="{FA75CE82-E225-6549-AAB8-D6AC2264E871}" v="374" dt="2022-07-05T12:29:46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Finanzielle</a:t>
            </a:r>
            <a:r>
              <a:rPr lang="de-DE" baseline="0"/>
              <a:t> Entwicklung der ersten zwei Jahre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Fixkosten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Tabelle1!$B$2:$B$25</c:f>
              <c:numCache>
                <c:formatCode>General</c:formatCode>
                <c:ptCount val="24"/>
                <c:pt idx="0">
                  <c:v>-3125</c:v>
                </c:pt>
                <c:pt idx="1">
                  <c:v>-3125</c:v>
                </c:pt>
                <c:pt idx="2">
                  <c:v>-3125</c:v>
                </c:pt>
                <c:pt idx="3">
                  <c:v>-3125</c:v>
                </c:pt>
                <c:pt idx="4">
                  <c:v>-3125</c:v>
                </c:pt>
                <c:pt idx="5">
                  <c:v>-3125</c:v>
                </c:pt>
                <c:pt idx="6">
                  <c:v>-3125</c:v>
                </c:pt>
                <c:pt idx="7">
                  <c:v>-3125</c:v>
                </c:pt>
                <c:pt idx="8">
                  <c:v>-3125</c:v>
                </c:pt>
                <c:pt idx="9">
                  <c:v>-3125</c:v>
                </c:pt>
                <c:pt idx="10">
                  <c:v>-3125</c:v>
                </c:pt>
                <c:pt idx="11">
                  <c:v>-3125</c:v>
                </c:pt>
                <c:pt idx="12">
                  <c:v>-3125</c:v>
                </c:pt>
                <c:pt idx="13">
                  <c:v>-3125</c:v>
                </c:pt>
                <c:pt idx="14">
                  <c:v>-3125</c:v>
                </c:pt>
                <c:pt idx="15">
                  <c:v>-3125</c:v>
                </c:pt>
                <c:pt idx="16">
                  <c:v>-3125</c:v>
                </c:pt>
                <c:pt idx="17">
                  <c:v>-3125</c:v>
                </c:pt>
                <c:pt idx="18">
                  <c:v>-3125</c:v>
                </c:pt>
                <c:pt idx="19">
                  <c:v>-3125</c:v>
                </c:pt>
                <c:pt idx="20">
                  <c:v>-3125</c:v>
                </c:pt>
                <c:pt idx="21">
                  <c:v>-3125</c:v>
                </c:pt>
                <c:pt idx="22">
                  <c:v>-3125</c:v>
                </c:pt>
                <c:pt idx="23">
                  <c:v>-3125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6-8F40-87EF-B96C943060D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Entwicklung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Tabelle1!$C$2:$C$25</c:f>
              <c:numCache>
                <c:formatCode>General</c:formatCode>
                <c:ptCount val="24"/>
                <c:pt idx="0">
                  <c:v>-5000</c:v>
                </c:pt>
                <c:pt idx="1">
                  <c:v>-5000</c:v>
                </c:pt>
                <c:pt idx="2">
                  <c:v>-3000</c:v>
                </c:pt>
                <c:pt idx="3">
                  <c:v>-3000</c:v>
                </c:pt>
                <c:pt idx="4">
                  <c:v>-1000</c:v>
                </c:pt>
                <c:pt idx="5">
                  <c:v>-1000</c:v>
                </c:pt>
                <c:pt idx="6">
                  <c:v>-1000</c:v>
                </c:pt>
                <c:pt idx="7">
                  <c:v>-1000</c:v>
                </c:pt>
                <c:pt idx="8">
                  <c:v>-1000</c:v>
                </c:pt>
                <c:pt idx="9">
                  <c:v>-500</c:v>
                </c:pt>
                <c:pt idx="10">
                  <c:v>-500</c:v>
                </c:pt>
                <c:pt idx="11">
                  <c:v>-500</c:v>
                </c:pt>
                <c:pt idx="12">
                  <c:v>-500</c:v>
                </c:pt>
                <c:pt idx="13">
                  <c:v>-500</c:v>
                </c:pt>
                <c:pt idx="14">
                  <c:v>-500</c:v>
                </c:pt>
                <c:pt idx="15">
                  <c:v>-500</c:v>
                </c:pt>
                <c:pt idx="16">
                  <c:v>-500</c:v>
                </c:pt>
                <c:pt idx="17">
                  <c:v>-500</c:v>
                </c:pt>
                <c:pt idx="18">
                  <c:v>-500</c:v>
                </c:pt>
                <c:pt idx="19">
                  <c:v>-500</c:v>
                </c:pt>
                <c:pt idx="20">
                  <c:v>-500</c:v>
                </c:pt>
                <c:pt idx="21">
                  <c:v>-500</c:v>
                </c:pt>
                <c:pt idx="22">
                  <c:v>-500</c:v>
                </c:pt>
                <c:pt idx="23">
                  <c:v>-500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F6-8F40-87EF-B96C943060D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Erlöse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Tabelle1!$D$2:$D$25</c:f>
              <c:numCache>
                <c:formatCode>General</c:formatCode>
                <c:ptCount val="24"/>
                <c:pt idx="0">
                  <c:v>925</c:v>
                </c:pt>
                <c:pt idx="1">
                  <c:v>2590</c:v>
                </c:pt>
                <c:pt idx="2">
                  <c:v>3330</c:v>
                </c:pt>
                <c:pt idx="3">
                  <c:v>3515</c:v>
                </c:pt>
                <c:pt idx="4">
                  <c:v>4070</c:v>
                </c:pt>
                <c:pt idx="5">
                  <c:v>4995</c:v>
                </c:pt>
                <c:pt idx="6">
                  <c:v>5550</c:v>
                </c:pt>
                <c:pt idx="7">
                  <c:v>6105</c:v>
                </c:pt>
                <c:pt idx="8">
                  <c:v>6660</c:v>
                </c:pt>
                <c:pt idx="9">
                  <c:v>7955</c:v>
                </c:pt>
                <c:pt idx="10">
                  <c:v>9250</c:v>
                </c:pt>
                <c:pt idx="11">
                  <c:v>11470</c:v>
                </c:pt>
                <c:pt idx="12">
                  <c:v>12025</c:v>
                </c:pt>
                <c:pt idx="13">
                  <c:v>12580</c:v>
                </c:pt>
                <c:pt idx="14">
                  <c:v>12950</c:v>
                </c:pt>
                <c:pt idx="15">
                  <c:v>13875</c:v>
                </c:pt>
                <c:pt idx="16">
                  <c:v>14615</c:v>
                </c:pt>
                <c:pt idx="17">
                  <c:v>15170</c:v>
                </c:pt>
                <c:pt idx="18">
                  <c:v>15355</c:v>
                </c:pt>
                <c:pt idx="19">
                  <c:v>16095</c:v>
                </c:pt>
                <c:pt idx="20">
                  <c:v>16465</c:v>
                </c:pt>
                <c:pt idx="21">
                  <c:v>17205</c:v>
                </c:pt>
                <c:pt idx="22">
                  <c:v>18315</c:v>
                </c:pt>
                <c:pt idx="23">
                  <c:v>19980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F6-8F40-87EF-B96C943060D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Unternehmerlohn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Tabelle1!$E$2:$E$25</c:f>
              <c:numCache>
                <c:formatCode>General</c:formatCode>
                <c:ptCount val="24"/>
                <c:pt idx="6">
                  <c:v>-1000</c:v>
                </c:pt>
                <c:pt idx="7">
                  <c:v>-1500</c:v>
                </c:pt>
                <c:pt idx="8">
                  <c:v>-2000</c:v>
                </c:pt>
                <c:pt idx="9">
                  <c:v>-2500</c:v>
                </c:pt>
                <c:pt idx="10">
                  <c:v>-3000</c:v>
                </c:pt>
                <c:pt idx="11">
                  <c:v>-5000</c:v>
                </c:pt>
                <c:pt idx="12">
                  <c:v>-7500</c:v>
                </c:pt>
                <c:pt idx="13">
                  <c:v>-8000</c:v>
                </c:pt>
                <c:pt idx="14">
                  <c:v>-9000</c:v>
                </c:pt>
                <c:pt idx="15">
                  <c:v>-10000</c:v>
                </c:pt>
                <c:pt idx="16">
                  <c:v>-10000</c:v>
                </c:pt>
                <c:pt idx="17">
                  <c:v>-10000</c:v>
                </c:pt>
                <c:pt idx="18">
                  <c:v>-11000</c:v>
                </c:pt>
                <c:pt idx="19">
                  <c:v>-12000</c:v>
                </c:pt>
                <c:pt idx="20">
                  <c:v>-12000</c:v>
                </c:pt>
                <c:pt idx="21">
                  <c:v>-13000</c:v>
                </c:pt>
                <c:pt idx="22">
                  <c:v>-14000</c:v>
                </c:pt>
                <c:pt idx="23">
                  <c:v>-15000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F6-8F40-87EF-B96C94306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7065200"/>
        <c:axId val="275961520"/>
      </c:barChart>
      <c:catAx>
        <c:axId val="34706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5961520"/>
        <c:crosses val="autoZero"/>
        <c:auto val="1"/>
        <c:lblAlgn val="ctr"/>
        <c:lblOffset val="100"/>
        <c:noMultiLvlLbl val="0"/>
      </c:catAx>
      <c:valAx>
        <c:axId val="27596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706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73885150098425201"/>
          <c:y val="1.6406248990757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noFill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Gewinn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Tabelle1!$A$2:$A$25</c:f>
              <c:strCache>
                <c:ptCount val="24"/>
                <c:pt idx="0">
                  <c:v>Monat 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strCache>
            </c:strRef>
          </c:cat>
          <c:val>
            <c:numRef>
              <c:f>Tabelle1!$B$2:$B$25</c:f>
              <c:numCache>
                <c:formatCode>#,##0</c:formatCode>
                <c:ptCount val="24"/>
                <c:pt idx="0" formatCode="General">
                  <c:v>-7200</c:v>
                </c:pt>
                <c:pt idx="1">
                  <c:v>-12735</c:v>
                </c:pt>
                <c:pt idx="2">
                  <c:v>-15530</c:v>
                </c:pt>
                <c:pt idx="3">
                  <c:v>-18140</c:v>
                </c:pt>
                <c:pt idx="4">
                  <c:v>-18195</c:v>
                </c:pt>
                <c:pt idx="5" formatCode="General">
                  <c:v>-17325</c:v>
                </c:pt>
                <c:pt idx="6" formatCode="General">
                  <c:v>-16900</c:v>
                </c:pt>
                <c:pt idx="7" formatCode="General">
                  <c:v>-16420</c:v>
                </c:pt>
                <c:pt idx="8" formatCode="General">
                  <c:v>-15885</c:v>
                </c:pt>
                <c:pt idx="9" formatCode="General">
                  <c:v>-14055</c:v>
                </c:pt>
                <c:pt idx="10" formatCode="General">
                  <c:v>-11430</c:v>
                </c:pt>
                <c:pt idx="11" formatCode="General">
                  <c:v>-8585</c:v>
                </c:pt>
                <c:pt idx="12" formatCode="General">
                  <c:v>-7685</c:v>
                </c:pt>
                <c:pt idx="13" formatCode="General">
                  <c:v>-6360</c:v>
                </c:pt>
                <c:pt idx="14" formatCode="General">
                  <c:v>-6035</c:v>
                </c:pt>
                <c:pt idx="15" formatCode="General">
                  <c:v>-5785</c:v>
                </c:pt>
                <c:pt idx="16" formatCode="General">
                  <c:v>-4795</c:v>
                </c:pt>
                <c:pt idx="17" formatCode="General">
                  <c:v>-3250</c:v>
                </c:pt>
                <c:pt idx="18" formatCode="General">
                  <c:v>-2520</c:v>
                </c:pt>
                <c:pt idx="19" formatCode="General">
                  <c:v>-2050</c:v>
                </c:pt>
                <c:pt idx="20" formatCode="General">
                  <c:v>-1210</c:v>
                </c:pt>
                <c:pt idx="21" formatCode="General">
                  <c:v>-630</c:v>
                </c:pt>
                <c:pt idx="22" formatCode="General">
                  <c:v>60</c:v>
                </c:pt>
                <c:pt idx="23" formatCode="General">
                  <c:v>1415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13-9748-A118-0F7D0B4A4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9359104"/>
        <c:axId val="269362320"/>
      </c:lineChart>
      <c:catAx>
        <c:axId val="26935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9362320"/>
        <c:crosses val="autoZero"/>
        <c:auto val="1"/>
        <c:lblAlgn val="ctr"/>
        <c:lblOffset val="100"/>
        <c:noMultiLvlLbl val="0"/>
      </c:catAx>
      <c:valAx>
        <c:axId val="269362320"/>
        <c:scaling>
          <c:orientation val="minMax"/>
          <c:max val="25000"/>
          <c:min val="-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935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>
        <c:manualLayout>
          <c:xMode val="edge"/>
          <c:yMode val="edge"/>
          <c:x val="0.77003112696850395"/>
          <c:y val="0.93095571290872847"/>
          <c:w val="0.11509707185039371"/>
          <c:h val="4.795053838886943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noFill/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noFill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4BF1-9DD4-6241-8EB2-1007437C7F71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15C68-13DF-F249-A9AD-2CAA26C4DF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05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15C68-13DF-F249-A9AD-2CAA26C4DF4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88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9BF72-831B-9CE3-4B34-986377CB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C90A7B-DC01-13D2-0C1A-41D9E8A7C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EF5C3-887F-A317-1B28-AE1DDFBC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BFE61-0E57-2BF4-B20D-B007D2FB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AADD5-CC64-1391-5E7C-045A06D5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7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5B1F-F0B2-3831-0077-3BEBA5C8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89192E-F3D1-0977-3745-0A3CE79F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BCEE11-B140-1F64-2D7C-96EFFC3B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BFC38-2F2D-251F-93CB-69ED902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B851CD-1706-B4FC-78EF-32E8AF4D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22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84D4DC-ACCB-8311-5435-8B7581E0B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49793D-0484-6337-255D-F681294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1F558-1A3B-4872-B044-F56EF185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74129-A725-C98B-8976-A2F16FAE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0B3C2-8047-31F4-E543-E7DDB8DD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AE5DF-7F2A-354F-0E1A-CB86522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90BD4D-3544-D59E-0CC6-87499A98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330B6-1CF5-787A-D58A-A7B1A7F7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CFCFC-8B81-88E2-84F5-C63D787C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9AFB3-024D-B5CC-F61C-7AD81421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17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3A76A-C920-3BC9-2D96-819C2236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BEF3CD-AE87-94BD-9023-B8C433AD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87C379-8BBE-6988-68CA-3E6A34A9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26316-1182-8813-3B4C-6C47AEBF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9283B-016B-9F93-3171-A1566168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BB824-F0D5-EDED-748C-5B075441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55EF1-2197-1EC7-6F5F-185BB070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41F47-08DC-9CE8-F260-97D68778E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B5BD36-B995-E4FA-6395-54737CC6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789FE-B684-44BF-EA1E-549EBE20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EF8D0C-8990-C7A9-DB24-1DA21F97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51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4A952-9C9F-2665-B218-9328A00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D03D4F-22D9-5080-C8C9-09C31D37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29F573-3DCF-0F7E-E458-AF58C5EC2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B00B83-040D-5EE7-99E9-CD8AF62A0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AAF34B-2E36-53C8-EF5C-9B2738044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D325EB-2D5A-B820-FDDD-03B0CAC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F3023E-F24F-8AB2-79F6-25EF1183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2EBA1E-54BC-FDE2-7C2B-39F2F48F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8DFCE-FFCD-9D11-050C-A7080627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700343-F92B-BB4F-3104-BAE2126E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87CA9A-53F6-A8F6-9E40-8C197C56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4FD555-6BD3-B598-7ED3-34951107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0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E0700-4F98-E312-322B-AF1BEB6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6D9D22-3407-9AD3-19BB-FB2B690D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148F39-7EF9-8BE8-86A4-A9C4A171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9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CB289-61A1-378C-5609-65A59534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60CE7-EA88-567A-ADC1-F82B3C38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22A068-9A4B-37BE-4633-13EB0E96E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FBC1C4-7B56-FC34-D31C-004F22BA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48BFD4-81B1-533D-97FA-CCAB8D59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137187-D852-8A56-8489-4EB2E88C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89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0DCB6-D802-371E-0B98-EE18613F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F3002D-3F79-CE72-64F3-41F28A28C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E0FDA1-AF9F-D1C2-2346-59E1B9242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AFBED3-6050-A05D-C333-8BA1438F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8BB270-4F5F-5892-1A9A-AD431CC0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304DCB-5F69-0F72-2A7A-CB2DFBA0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72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34443C-3E57-2062-03F3-5C034322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A53E1B-D100-2F69-F1F2-C0BF1471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804D4-396C-A21C-7542-4B285C02E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D2E6-5236-C043-9492-AB5F30B803E4}" type="datetimeFigureOut">
              <a:rPr lang="de-DE" smtClean="0"/>
              <a:t>24.07.2022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BD35A1-88CC-D30E-D893-80420E6DA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A08B5-E18A-0F3F-22DA-B515669C9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1EC0-FCF0-3048-AC86-4E6D503A9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2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33AB4D6-9E85-DE8E-3F39-33354663D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0BFB3AEC-4BF1-67A8-D19C-2F86B4553F6D}"/>
              </a:ext>
            </a:extLst>
          </p:cNvPr>
          <p:cNvSpPr txBox="1">
            <a:spLocks/>
          </p:cNvSpPr>
          <p:nvPr/>
        </p:nvSpPr>
        <p:spPr>
          <a:xfrm>
            <a:off x="2019560" y="3429000"/>
            <a:ext cx="8149829" cy="542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err="1">
                <a:latin typeface="Calibri"/>
                <a:cs typeface="Calibri"/>
              </a:rPr>
              <a:t>Where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experiencing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your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watch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gets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customisable</a:t>
            </a:r>
            <a:endParaRPr lang="de-DE">
              <a:latin typeface="Calibri"/>
              <a:cs typeface="Calibri" panose="020F050202020403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52712A-8CA8-FB0E-F32A-B913C289B006}"/>
              </a:ext>
            </a:extLst>
          </p:cNvPr>
          <p:cNvSpPr txBox="1"/>
          <p:nvPr/>
        </p:nvSpPr>
        <p:spPr>
          <a:xfrm>
            <a:off x="71331" y="6414284"/>
            <a:ext cx="799980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Nicolai Mack, Finn Horchler, Daniel Bogdan, Max </a:t>
            </a:r>
            <a:r>
              <a:rPr lang="de-DE" sz="1500" err="1">
                <a:solidFill>
                  <a:srgbClr val="FFFFFF"/>
                </a:solidFill>
              </a:rPr>
              <a:t>Rebelo</a:t>
            </a:r>
            <a:r>
              <a:rPr lang="de-DE" sz="1500">
                <a:solidFill>
                  <a:srgbClr val="FFFFFF"/>
                </a:solidFill>
              </a:rPr>
              <a:t> de Andrade, Leon Gassert</a:t>
            </a:r>
            <a:endParaRPr lang="de-DE" sz="15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FFD2DE5D-0D9A-21C9-597E-4F1C3D50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97DE79B-A89B-507B-B3F0-BFAF0447ADEE}"/>
              </a:ext>
            </a:extLst>
          </p:cNvPr>
          <p:cNvSpPr/>
          <p:nvPr/>
        </p:nvSpPr>
        <p:spPr>
          <a:xfrm>
            <a:off x="2128463" y="2372474"/>
            <a:ext cx="7911100" cy="804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ED367F4-64A4-9C0A-217F-E95380AB5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299" y="2434307"/>
            <a:ext cx="7820346" cy="70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AE245-8A72-067D-94B6-FACE2FEA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2732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Wettbewerbs Analyse </a:t>
            </a:r>
            <a:endParaRPr lang="de-DE" dirty="0">
              <a:ea typeface="Calibri Ligh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574A1-4F92-1273-A2E8-FD850B1D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20950"/>
            <a:ext cx="3505494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1900" dirty="0">
                <a:ea typeface="Calibri"/>
                <a:cs typeface="Calibri"/>
              </a:rPr>
              <a:t>Porsche Design (I)</a:t>
            </a:r>
          </a:p>
          <a:p>
            <a:endParaRPr lang="de-DE" sz="1900" dirty="0">
              <a:ea typeface="+mn-lt"/>
              <a:cs typeface="+mn-lt"/>
            </a:endParaRPr>
          </a:p>
          <a:p>
            <a:r>
              <a:rPr lang="de-DE" sz="1900" dirty="0">
                <a:ea typeface="+mn-lt"/>
                <a:cs typeface="+mn-lt"/>
              </a:rPr>
              <a:t>Swatch X </a:t>
            </a:r>
            <a:r>
              <a:rPr lang="de-DE" sz="1900" dirty="0" err="1">
                <a:ea typeface="+mn-lt"/>
                <a:cs typeface="+mn-lt"/>
              </a:rPr>
              <a:t>You</a:t>
            </a:r>
            <a:r>
              <a:rPr lang="de-DE" sz="1900" dirty="0">
                <a:ea typeface="+mn-lt"/>
                <a:cs typeface="+mn-lt"/>
              </a:rPr>
              <a:t> (II)</a:t>
            </a:r>
            <a:endParaRPr lang="de-DE" sz="1900" dirty="0" err="1">
              <a:cs typeface="Calibri"/>
            </a:endParaRPr>
          </a:p>
          <a:p>
            <a:r>
              <a:rPr lang="de-DE" sz="1900" dirty="0">
                <a:cs typeface="Calibri"/>
              </a:rPr>
              <a:t>Paul Valentine (II)</a:t>
            </a:r>
          </a:p>
          <a:p>
            <a:r>
              <a:rPr lang="de-DE" sz="1900" dirty="0">
                <a:cs typeface="Calibri"/>
              </a:rPr>
              <a:t>Daniel Wellington (II)</a:t>
            </a:r>
          </a:p>
          <a:p>
            <a:endParaRPr lang="de-DE" sz="1900" dirty="0">
              <a:cs typeface="Calibri"/>
            </a:endParaRPr>
          </a:p>
          <a:p>
            <a:r>
              <a:rPr lang="de-DE" sz="1900" dirty="0">
                <a:cs typeface="Calibri"/>
              </a:rPr>
              <a:t>Apple Watch Studio (III)</a:t>
            </a:r>
          </a:p>
          <a:p>
            <a:endParaRPr lang="de-DE" sz="1900" dirty="0">
              <a:cs typeface="Calibri"/>
            </a:endParaRPr>
          </a:p>
          <a:p>
            <a:r>
              <a:rPr lang="de-DE" sz="1900" dirty="0" err="1">
                <a:cs typeface="Calibri"/>
              </a:rPr>
              <a:t>Purelei</a:t>
            </a:r>
            <a:r>
              <a:rPr lang="de-DE" sz="1900" dirty="0">
                <a:cs typeface="Calibri"/>
              </a:rPr>
              <a:t> (IV)</a:t>
            </a:r>
          </a:p>
          <a:p>
            <a:r>
              <a:rPr lang="de-DE" sz="1900" dirty="0">
                <a:cs typeface="Calibri"/>
              </a:rPr>
              <a:t>Pandora (IV)</a:t>
            </a:r>
          </a:p>
          <a:p>
            <a:endParaRPr lang="de-DE" sz="1900" dirty="0">
              <a:cs typeface="Calibri"/>
            </a:endParaRPr>
          </a:p>
          <a:p>
            <a:endParaRPr lang="de-DE" sz="1900" dirty="0">
              <a:cs typeface="Calibri"/>
            </a:endParaRPr>
          </a:p>
          <a:p>
            <a:endParaRPr lang="de-DE" sz="1900" dirty="0">
              <a:cs typeface="Calibri"/>
            </a:endParaRPr>
          </a:p>
          <a:p>
            <a:endParaRPr lang="de-DE" sz="1900" dirty="0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FEE6364-8584-FAF0-3735-4DD456FC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0597"/>
            <a:ext cx="6301924" cy="4983769"/>
          </a:xfrm>
          <a:prstGeom prst="rect">
            <a:avLst/>
          </a:prstGeom>
          <a:effectLst/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6A8B24F3-1B28-4FF2-A3EA-B90F7BD2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522" y="5252702"/>
            <a:ext cx="375068" cy="36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F25CA90-2E4C-51A1-C71B-A2B06E87DBF7}"/>
              </a:ext>
            </a:extLst>
          </p:cNvPr>
          <p:cNvSpPr txBox="1"/>
          <p:nvPr/>
        </p:nvSpPr>
        <p:spPr>
          <a:xfrm>
            <a:off x="6956560" y="3676766"/>
            <a:ext cx="1385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Porsche Design</a:t>
            </a:r>
          </a:p>
          <a:p>
            <a:pPr algn="ctr"/>
            <a:r>
              <a:rPr lang="de-DE" sz="1400" dirty="0"/>
              <a:t>Custom-</a:t>
            </a:r>
            <a:r>
              <a:rPr lang="de-DE" sz="1400" dirty="0" err="1"/>
              <a:t>built</a:t>
            </a:r>
            <a:endParaRPr lang="de-DE" sz="1400" dirty="0"/>
          </a:p>
          <a:p>
            <a:pPr algn="ctr"/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Timepieces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9F9194-0FDF-BABB-9DB4-E2A196CD6295}"/>
              </a:ext>
            </a:extLst>
          </p:cNvPr>
          <p:cNvSpPr txBox="1"/>
          <p:nvPr/>
        </p:nvSpPr>
        <p:spPr>
          <a:xfrm>
            <a:off x="8829314" y="2316115"/>
            <a:ext cx="1554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Swatch x </a:t>
            </a:r>
            <a:r>
              <a:rPr lang="de-DE" sz="1400" dirty="0" err="1"/>
              <a:t>you</a:t>
            </a:r>
            <a:endParaRPr lang="de-DE" sz="1400" dirty="0"/>
          </a:p>
          <a:p>
            <a:pPr algn="ctr"/>
            <a:r>
              <a:rPr lang="de-DE" sz="1400" dirty="0"/>
              <a:t>Paul Valentine</a:t>
            </a:r>
          </a:p>
          <a:p>
            <a:pPr algn="ctr"/>
            <a:r>
              <a:rPr lang="de-DE" sz="1400" dirty="0"/>
              <a:t>Daniel Wellington</a:t>
            </a:r>
            <a:endParaRPr lang="de-DE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251BD3-6767-8EB9-2F4C-0737EEF509E9}"/>
              </a:ext>
            </a:extLst>
          </p:cNvPr>
          <p:cNvSpPr txBox="1"/>
          <p:nvPr/>
        </p:nvSpPr>
        <p:spPr>
          <a:xfrm>
            <a:off x="7085478" y="2423837"/>
            <a:ext cx="121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Apple Watch </a:t>
            </a:r>
          </a:p>
          <a:p>
            <a:pPr algn="ctr"/>
            <a:r>
              <a:rPr lang="de-DE" sz="1400" dirty="0"/>
              <a:t>Studio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3B79FD-31EA-AF50-33C9-AB2E4CF51789}"/>
              </a:ext>
            </a:extLst>
          </p:cNvPr>
          <p:cNvSpPr txBox="1"/>
          <p:nvPr/>
        </p:nvSpPr>
        <p:spPr>
          <a:xfrm>
            <a:off x="9229959" y="3977077"/>
            <a:ext cx="86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Purelei</a:t>
            </a:r>
            <a:endParaRPr lang="de-DE" sz="1400" dirty="0"/>
          </a:p>
          <a:p>
            <a:pPr algn="ctr"/>
            <a:r>
              <a:rPr lang="de-DE" sz="1400" dirty="0"/>
              <a:t>Pandora </a:t>
            </a:r>
          </a:p>
        </p:txBody>
      </p:sp>
    </p:spTree>
    <p:extLst>
      <p:ext uri="{BB962C8B-B14F-4D97-AF65-F5344CB8AC3E}">
        <p14:creationId xmlns:p14="http://schemas.microsoft.com/office/powerpoint/2010/main" val="75031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A3623D-F3C2-4881-E171-701D0F1D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err="1">
                <a:solidFill>
                  <a:schemeClr val="bg1"/>
                </a:solidFill>
                <a:ea typeface="+mj-lt"/>
                <a:cs typeface="+mj-lt"/>
              </a:rPr>
              <a:t>Marktvolumen</a:t>
            </a:r>
            <a:r>
              <a:rPr lang="en-US" sz="3100" b="1">
                <a:solidFill>
                  <a:schemeClr val="bg1"/>
                </a:solidFill>
                <a:ea typeface="+mj-lt"/>
                <a:cs typeface="+mj-lt"/>
              </a:rPr>
              <a:t> für Uhren in Deutschland </a:t>
            </a:r>
            <a:endParaRPr lang="en-US" sz="31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BD0AA4-B55E-1E90-FCB2-89937AB27392}"/>
              </a:ext>
            </a:extLst>
          </p:cNvPr>
          <p:cNvSpPr txBox="1"/>
          <p:nvPr/>
        </p:nvSpPr>
        <p:spPr>
          <a:xfrm>
            <a:off x="4979247" y="5898935"/>
            <a:ext cx="63282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ea typeface="+mn-lt"/>
                <a:cs typeface="+mn-lt"/>
              </a:rPr>
              <a:t>Quelle: de.statista.com/</a:t>
            </a:r>
            <a:r>
              <a:rPr lang="de-DE" sz="1200" err="1">
                <a:ea typeface="+mn-lt"/>
                <a:cs typeface="+mn-lt"/>
              </a:rPr>
              <a:t>statistik</a:t>
            </a:r>
            <a:r>
              <a:rPr lang="de-DE" sz="1200">
                <a:ea typeface="+mn-lt"/>
                <a:cs typeface="+mn-lt"/>
              </a:rPr>
              <a:t>/daten/</a:t>
            </a:r>
            <a:r>
              <a:rPr lang="de-DE" sz="1200" err="1">
                <a:ea typeface="+mn-lt"/>
                <a:cs typeface="+mn-lt"/>
              </a:rPr>
              <a:t>studie</a:t>
            </a:r>
            <a:r>
              <a:rPr lang="de-DE" sz="1200">
                <a:ea typeface="+mn-lt"/>
                <a:cs typeface="+mn-lt"/>
              </a:rPr>
              <a:t>/288491/</a:t>
            </a:r>
            <a:r>
              <a:rPr lang="de-DE" sz="1200" err="1">
                <a:ea typeface="+mn-lt"/>
                <a:cs typeface="+mn-lt"/>
              </a:rPr>
              <a:t>umfrage</a:t>
            </a:r>
            <a:r>
              <a:rPr lang="de-DE" sz="1200">
                <a:ea typeface="+mn-lt"/>
                <a:cs typeface="+mn-lt"/>
              </a:rPr>
              <a:t>/marktvolumen-</a:t>
            </a:r>
            <a:r>
              <a:rPr lang="de-DE" sz="1200" err="1">
                <a:ea typeface="+mn-lt"/>
                <a:cs typeface="+mn-lt"/>
              </a:rPr>
              <a:t>fuer</a:t>
            </a:r>
            <a:r>
              <a:rPr lang="de-DE" sz="1200">
                <a:ea typeface="+mn-lt"/>
                <a:cs typeface="+mn-lt"/>
              </a:rPr>
              <a:t>-uhren-in-deutschland/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B9B2AEE6-AC99-A887-31C2-A931CE015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639" y="1397000"/>
            <a:ext cx="6832473" cy="4351338"/>
          </a:xfrm>
        </p:spPr>
      </p:pic>
      <p:pic>
        <p:nvPicPr>
          <p:cNvPr id="4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51B28175-AE4B-66C8-0B47-916083AE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6A969-3E8E-4750-8528-9E78C20F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>
                <a:cs typeface="Calibri Light"/>
              </a:rPr>
              <a:t>Marketing und Vertrieb </a:t>
            </a:r>
            <a:endParaRPr lang="de-DE" sz="4800"/>
          </a:p>
        </p:txBody>
      </p:sp>
      <p:sp>
        <p:nvSpPr>
          <p:cNvPr id="21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93E66-76F5-5B3A-8455-6E1DCFC7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1263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200">
                <a:solidFill>
                  <a:schemeClr val="bg1"/>
                </a:solidFill>
                <a:cs typeface="Calibri"/>
              </a:rPr>
              <a:t>Direktvertrieb über eigene Website mit Onlineshop in Zusammenarbeit mit </a:t>
            </a:r>
            <a:r>
              <a:rPr lang="de-DE" sz="2200" err="1">
                <a:solidFill>
                  <a:schemeClr val="bg1"/>
                </a:solidFill>
                <a:cs typeface="Calibri"/>
              </a:rPr>
              <a:t>Shopify</a:t>
            </a:r>
            <a:endParaRPr lang="de-DE">
              <a:solidFill>
                <a:schemeClr val="bg1"/>
              </a:solidFill>
            </a:endParaRPr>
          </a:p>
          <a:p>
            <a:r>
              <a:rPr lang="de-DE" sz="2200" err="1">
                <a:solidFill>
                  <a:schemeClr val="bg1"/>
                </a:solidFill>
                <a:cs typeface="Calibri"/>
              </a:rPr>
              <a:t>iD</a:t>
            </a:r>
            <a:r>
              <a:rPr lang="de-DE" sz="2200">
                <a:solidFill>
                  <a:schemeClr val="bg1"/>
                </a:solidFill>
                <a:cs typeface="Calibri"/>
              </a:rPr>
              <a:t>-Konfigurator </a:t>
            </a:r>
          </a:p>
          <a:p>
            <a:r>
              <a:rPr lang="de-DE" sz="2200" err="1">
                <a:solidFill>
                  <a:schemeClr val="bg1"/>
                </a:solidFill>
                <a:cs typeface="Calibri"/>
              </a:rPr>
              <a:t>Social</a:t>
            </a:r>
            <a:r>
              <a:rPr lang="de-DE" sz="2200">
                <a:solidFill>
                  <a:schemeClr val="bg1"/>
                </a:solidFill>
                <a:cs typeface="Calibri"/>
              </a:rPr>
              <a:t>-Media-Werbung über Mode-, Uhren-Sport- und Lifestyle-Influencer auf den Plattformen Instagram, </a:t>
            </a:r>
            <a:r>
              <a:rPr lang="de-DE" sz="2200" err="1">
                <a:solidFill>
                  <a:schemeClr val="bg1"/>
                </a:solidFill>
                <a:cs typeface="Calibri"/>
              </a:rPr>
              <a:t>TikTok</a:t>
            </a:r>
            <a:r>
              <a:rPr lang="de-DE" sz="2200">
                <a:solidFill>
                  <a:schemeClr val="bg1"/>
                </a:solidFill>
                <a:cs typeface="Calibri"/>
              </a:rPr>
              <a:t>, Pinterest und </a:t>
            </a:r>
            <a:r>
              <a:rPr lang="de-DE" sz="2200" err="1">
                <a:solidFill>
                  <a:schemeClr val="bg1"/>
                </a:solidFill>
                <a:cs typeface="Calibri"/>
              </a:rPr>
              <a:t>Youtube</a:t>
            </a:r>
            <a:r>
              <a:rPr lang="de-DE" sz="2200">
                <a:solidFill>
                  <a:schemeClr val="bg1"/>
                </a:solidFill>
                <a:cs typeface="Calibri"/>
              </a:rPr>
              <a:t> (</a:t>
            </a:r>
            <a:r>
              <a:rPr lang="de-DE" sz="2200" err="1">
                <a:solidFill>
                  <a:schemeClr val="bg1"/>
                </a:solidFill>
                <a:cs typeface="Calibri"/>
              </a:rPr>
              <a:t>watchvice</a:t>
            </a:r>
            <a:r>
              <a:rPr lang="de-DE" sz="2200">
                <a:solidFill>
                  <a:schemeClr val="bg1"/>
                </a:solidFill>
                <a:cs typeface="Calibri"/>
              </a:rPr>
              <a:t>...)  </a:t>
            </a:r>
          </a:p>
          <a:p>
            <a:r>
              <a:rPr lang="de-DE" sz="2200">
                <a:solidFill>
                  <a:schemeClr val="bg1"/>
                </a:solidFill>
                <a:cs typeface="Calibri"/>
              </a:rPr>
              <a:t>Direkte Anbindung zu unserem Shop </a:t>
            </a:r>
          </a:p>
          <a:p>
            <a:pPr marL="0" indent="0">
              <a:buNone/>
            </a:pPr>
            <a:r>
              <a:rPr lang="de-DE" sz="2200">
                <a:solidFill>
                  <a:schemeClr val="bg1"/>
                </a:solidFill>
                <a:cs typeface="Calibri"/>
              </a:rPr>
              <a:t>     -&gt; "Kauf über Instagram" </a:t>
            </a:r>
          </a:p>
          <a:p>
            <a:pPr>
              <a:buFont typeface="Arial"/>
              <a:buChar char="•"/>
            </a:pPr>
            <a:r>
              <a:rPr lang="de-DE" sz="2200">
                <a:solidFill>
                  <a:schemeClr val="bg1"/>
                </a:solidFill>
                <a:ea typeface="+mn-lt"/>
                <a:cs typeface="+mn-lt"/>
              </a:rPr>
              <a:t>Ausstellung auf Schmuck-Messen</a:t>
            </a:r>
          </a:p>
          <a:p>
            <a:pPr marL="0" indent="0">
              <a:buNone/>
            </a:pPr>
            <a:endParaRPr lang="de-DE" sz="22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200">
              <a:solidFill>
                <a:schemeClr val="bg1"/>
              </a:solidFill>
              <a:cs typeface="Calibri"/>
            </a:endParaRPr>
          </a:p>
          <a:p>
            <a:endParaRPr lang="de-DE" sz="22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F563D731-3321-8754-9C25-2A8AC179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709FF2-756C-AB0B-67F3-F6306984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Customer Relationships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062DB-D619-BBFA-1FA8-C05E0696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069" y="1761676"/>
            <a:ext cx="6024654" cy="4136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400">
                <a:ea typeface="+mn-lt"/>
                <a:cs typeface="+mn-lt"/>
              </a:rPr>
              <a:t>-&gt; Über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Social</a:t>
            </a:r>
            <a:r>
              <a:rPr lang="de-DE" sz="2400">
                <a:cs typeface="Calibri"/>
              </a:rPr>
              <a:t> Media (Instagram, </a:t>
            </a:r>
            <a:r>
              <a:rPr lang="de-DE" sz="2400" err="1">
                <a:cs typeface="Calibri"/>
              </a:rPr>
              <a:t>TikTok</a:t>
            </a:r>
            <a:r>
              <a:rPr lang="de-DE" sz="2400">
                <a:cs typeface="Calibri"/>
              </a:rPr>
              <a:t>, Pinterest, </a:t>
            </a:r>
            <a:r>
              <a:rPr lang="de-DE" sz="2400" err="1">
                <a:cs typeface="Calibri"/>
              </a:rPr>
              <a:t>Youtube</a:t>
            </a:r>
            <a:r>
              <a:rPr lang="de-DE" sz="2400">
                <a:cs typeface="Calibri"/>
              </a:rPr>
              <a:t>)</a:t>
            </a:r>
            <a:endParaRPr lang="de-DE"/>
          </a:p>
          <a:p>
            <a:pPr>
              <a:buNone/>
            </a:pPr>
            <a:r>
              <a:rPr lang="de-DE" sz="2400">
                <a:cs typeface="Calibri"/>
              </a:rPr>
              <a:t>-&gt; Über</a:t>
            </a:r>
            <a:r>
              <a:rPr lang="de-DE" sz="2400">
                <a:ea typeface="+mn-lt"/>
                <a:cs typeface="+mn-lt"/>
              </a:rPr>
              <a:t> E-Mail </a:t>
            </a:r>
          </a:p>
          <a:p>
            <a:pPr marL="0" indent="0">
              <a:buNone/>
            </a:pPr>
            <a:endParaRPr lang="de-DE" sz="2400">
              <a:cs typeface="Calibri"/>
            </a:endParaRPr>
          </a:p>
          <a:p>
            <a:pPr marL="0" indent="0">
              <a:buNone/>
            </a:pPr>
            <a:r>
              <a:rPr lang="de-DE" sz="2400" err="1">
                <a:cs typeface="Calibri"/>
              </a:rPr>
              <a:t>iD</a:t>
            </a:r>
            <a:r>
              <a:rPr lang="de-DE" sz="2400">
                <a:cs typeface="Calibri"/>
              </a:rPr>
              <a:t>-Membership (Bonusprogramm)</a:t>
            </a:r>
            <a:endParaRPr lang="de-DE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de-DE" sz="2400">
                <a:cs typeface="Calibri"/>
              </a:rPr>
              <a:t>-&gt; </a:t>
            </a:r>
            <a:r>
              <a:rPr lang="de-DE" sz="2400" err="1">
                <a:cs typeface="Calibri"/>
              </a:rPr>
              <a:t>Inner</a:t>
            </a:r>
            <a:r>
              <a:rPr lang="de-DE" sz="2400">
                <a:cs typeface="Calibri"/>
              </a:rPr>
              <a:t> Circle durch Abonnement-Modell</a:t>
            </a:r>
            <a:endParaRPr lang="de-DE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de-DE" sz="2400">
                <a:cs typeface="Calibri"/>
              </a:rPr>
              <a:t>-&gt; Quartalsweise eine gratis Uhrenkomponente</a:t>
            </a:r>
          </a:p>
          <a:p>
            <a:pPr marL="0" indent="0">
              <a:buNone/>
            </a:pPr>
            <a:r>
              <a:rPr lang="de-DE" sz="2400">
                <a:cs typeface="Calibri"/>
              </a:rPr>
              <a:t>-&gt; Early Access für neue Sondereditionen</a:t>
            </a:r>
            <a:endParaRPr lang="de-DE"/>
          </a:p>
          <a:p>
            <a:pPr marL="0" indent="0">
              <a:buNone/>
            </a:pPr>
            <a:r>
              <a:rPr lang="de-DE" sz="2400">
                <a:cs typeface="Calibri"/>
              </a:rPr>
              <a:t>-&gt; Rabatt-Codes</a:t>
            </a:r>
            <a:endParaRPr lang="de-DE"/>
          </a:p>
          <a:p>
            <a:pPr marL="0" indent="0">
              <a:buNone/>
            </a:pPr>
            <a:endParaRPr lang="de-DE" sz="2400">
              <a:cs typeface="Calibri"/>
            </a:endParaRPr>
          </a:p>
        </p:txBody>
      </p:sp>
      <p:pic>
        <p:nvPicPr>
          <p:cNvPr id="25" name="Grafik 2">
            <a:extLst>
              <a:ext uri="{FF2B5EF4-FFF2-40B4-BE49-F238E27FC236}">
                <a16:creationId xmlns:a16="http://schemas.microsoft.com/office/drawing/2014/main" id="{39C74B98-C1BA-FBD2-6768-A59D68582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2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E67AEA-1280-0CFC-9066-837050C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de-DE" sz="4000">
                <a:cs typeface="Calibri Light"/>
              </a:rPr>
              <a:t>Key Activities</a:t>
            </a:r>
            <a:endParaRPr lang="de-DE" sz="4000"/>
          </a:p>
        </p:txBody>
      </p:sp>
      <p:pic>
        <p:nvPicPr>
          <p:cNvPr id="14" name="Picture 4" descr="Nahaufnahme eines Uhrwerks">
            <a:extLst>
              <a:ext uri="{FF2B5EF4-FFF2-40B4-BE49-F238E27FC236}">
                <a16:creationId xmlns:a16="http://schemas.microsoft.com/office/drawing/2014/main" id="{2C40FC98-5553-D4D7-8F40-A83DA387F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4" r="21318" b="-5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962F0-DA19-689E-6C1B-9A1921FE4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cs typeface="Calibri"/>
              </a:rPr>
              <a:t>Design der Uhrenmodule: Uhrgehäuse, Armbänder und Lünetten</a:t>
            </a:r>
          </a:p>
          <a:p>
            <a:r>
              <a:rPr lang="de-DE" sz="2000">
                <a:ea typeface="+mn-lt"/>
                <a:cs typeface="+mn-lt"/>
              </a:rPr>
              <a:t>Technische Entwicklung von Ver-schlussmechanismen für die austauschbaren Teile</a:t>
            </a:r>
            <a:endParaRPr lang="de-DE" sz="2000">
              <a:cs typeface="Calibri"/>
            </a:endParaRPr>
          </a:p>
          <a:p>
            <a:r>
              <a:rPr lang="de-DE" sz="2000">
                <a:cs typeface="Calibri"/>
              </a:rPr>
              <a:t>Marketingmaßnahmen </a:t>
            </a:r>
          </a:p>
          <a:p>
            <a:r>
              <a:rPr lang="de-DE" sz="2000">
                <a:cs typeface="Calibri"/>
              </a:rPr>
              <a:t>IT: Aufbau eines Onlineshops mit eigenem Konfigurator zum Erstellen der individuellen Uhr</a:t>
            </a:r>
          </a:p>
          <a:p>
            <a:endParaRPr lang="de-DE" sz="2000">
              <a:cs typeface="Calibri"/>
            </a:endParaRP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506D245E-AF22-7487-FC56-A7E5616B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0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00D587-10D8-9C87-9550-208DAFD7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18" y="622342"/>
            <a:ext cx="7757694" cy="757407"/>
          </a:xfrm>
        </p:spPr>
        <p:txBody>
          <a:bodyPr anchor="b">
            <a:normAutofit/>
          </a:bodyPr>
          <a:lstStyle/>
          <a:p>
            <a:r>
              <a:rPr lang="de-DE">
                <a:cs typeface="Calibri Light"/>
              </a:rPr>
              <a:t>Key Resources</a:t>
            </a:r>
            <a:endParaRPr lang="de-DE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D3489C6B-33F9-6484-0097-1F19DD1B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BD92BDA-D4C8-1352-6F20-58B77FF66C9E}"/>
              </a:ext>
            </a:extLst>
          </p:cNvPr>
          <p:cNvSpPr>
            <a:spLocks noGrp="1"/>
          </p:cNvSpPr>
          <p:nvPr/>
        </p:nvSpPr>
        <p:spPr>
          <a:xfrm>
            <a:off x="629582" y="741327"/>
            <a:ext cx="4959662" cy="4816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de-DE" sz="2100">
              <a:cs typeface="Calibri"/>
            </a:endParaRPr>
          </a:p>
          <a:p>
            <a:pPr marL="457200" indent="-457200"/>
            <a:r>
              <a:rPr lang="de-DE" sz="2100">
                <a:cs typeface="Calibri"/>
              </a:rPr>
              <a:t>IT-Infrastruktur</a:t>
            </a:r>
            <a:endParaRPr lang="en-US" sz="2100">
              <a:ea typeface="+mn-lt"/>
              <a:cs typeface="+mn-lt"/>
            </a:endParaRPr>
          </a:p>
          <a:p>
            <a:pPr marL="457200" indent="-457200"/>
            <a:r>
              <a:rPr lang="de-DE" sz="2100">
                <a:cs typeface="Calibri"/>
              </a:rPr>
              <a:t>Logistik-Infrastruktur</a:t>
            </a:r>
          </a:p>
          <a:p>
            <a:pPr marL="457200" indent="-457200"/>
            <a:r>
              <a:rPr lang="de-DE" sz="2100">
                <a:cs typeface="Calibri"/>
              </a:rPr>
              <a:t>Vertriebs-Infrastruktur</a:t>
            </a:r>
          </a:p>
          <a:p>
            <a:pPr marL="457200" indent="-457200"/>
            <a:r>
              <a:rPr lang="de-DE" sz="2100">
                <a:cs typeface="Calibri"/>
              </a:rPr>
              <a:t>Uhrkomponenten</a:t>
            </a:r>
          </a:p>
          <a:p>
            <a:pPr marL="457200" indent="-457200"/>
            <a:r>
              <a:rPr lang="de-DE" sz="2100">
                <a:ea typeface="+mn-lt"/>
                <a:cs typeface="+mn-lt"/>
              </a:rPr>
              <a:t>Kapital</a:t>
            </a:r>
            <a:endParaRPr lang="de-DE" sz="2100">
              <a:cs typeface="Calibri"/>
            </a:endParaRPr>
          </a:p>
          <a:p>
            <a:endParaRPr lang="de-DE" sz="2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41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EE1D0826-FC7D-3FCF-5E3B-BDAC5592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" y="9599"/>
            <a:ext cx="12191453" cy="6892863"/>
          </a:xfrm>
          <a:prstGeom prst="rect">
            <a:avLst/>
          </a:prstGeom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4A823F91-3C28-EDED-3ED8-11A5056E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F08D83C-98EF-F016-DEB6-9FCF5CE9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Cost</a:t>
            </a:r>
            <a:r>
              <a:rPr lang="de-DE">
                <a:cs typeface="Calibri Light"/>
              </a:rPr>
              <a:t> </a:t>
            </a:r>
            <a:r>
              <a:rPr lang="de-DE" err="1">
                <a:cs typeface="Calibri Light"/>
              </a:rPr>
              <a:t>Structure</a:t>
            </a:r>
            <a:r>
              <a:rPr lang="de-DE">
                <a:cs typeface="Calibri Light"/>
              </a:rPr>
              <a:t>: Variable Kosten</a:t>
            </a:r>
            <a:endParaRPr lang="de-DE">
              <a:ea typeface="+mj-lt"/>
              <a:cs typeface="+mj-lt"/>
            </a:endParaRPr>
          </a:p>
          <a:p>
            <a:endParaRPr lang="de-DE">
              <a:cs typeface="Calibri Light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D6F478E-7C4E-D8CA-90CB-3E356C06599D}"/>
              </a:ext>
            </a:extLst>
          </p:cNvPr>
          <p:cNvSpPr txBox="1">
            <a:spLocks/>
          </p:cNvSpPr>
          <p:nvPr/>
        </p:nvSpPr>
        <p:spPr>
          <a:xfrm>
            <a:off x="891117" y="2069042"/>
            <a:ext cx="1858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cs typeface="Calibri"/>
              </a:rPr>
              <a:t>Uhrwerk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D373C94-A28B-F8FE-1531-E0FD29A46540}"/>
              </a:ext>
            </a:extLst>
          </p:cNvPr>
          <p:cNvSpPr txBox="1">
            <a:spLocks/>
          </p:cNvSpPr>
          <p:nvPr/>
        </p:nvSpPr>
        <p:spPr>
          <a:xfrm>
            <a:off x="895351" y="2570692"/>
            <a:ext cx="1869016" cy="61542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Ziffernblatt / Zeiger</a:t>
            </a:r>
            <a:endParaRPr lang="de-DE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C3CE9C2C-3EDC-CDE5-F0DD-76FE01C6B1CC}"/>
              </a:ext>
            </a:extLst>
          </p:cNvPr>
          <p:cNvSpPr txBox="1">
            <a:spLocks/>
          </p:cNvSpPr>
          <p:nvPr/>
        </p:nvSpPr>
        <p:spPr>
          <a:xfrm>
            <a:off x="895350" y="3258609"/>
            <a:ext cx="1858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Lünette</a:t>
            </a:r>
            <a:endParaRPr lang="de-DE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1837111-11F3-F423-3EA1-505189C24E92}"/>
              </a:ext>
            </a:extLst>
          </p:cNvPr>
          <p:cNvSpPr txBox="1">
            <a:spLocks/>
          </p:cNvSpPr>
          <p:nvPr/>
        </p:nvSpPr>
        <p:spPr>
          <a:xfrm>
            <a:off x="905933" y="3756025"/>
            <a:ext cx="1858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Verschluss</a:t>
            </a:r>
            <a:endParaRPr lang="de-DE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7792B03-761A-474D-9006-0B662DA0596A}"/>
              </a:ext>
            </a:extLst>
          </p:cNvPr>
          <p:cNvSpPr txBox="1">
            <a:spLocks/>
          </p:cNvSpPr>
          <p:nvPr/>
        </p:nvSpPr>
        <p:spPr>
          <a:xfrm>
            <a:off x="3382434" y="2073275"/>
            <a:ext cx="6811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>
                <a:cs typeface="Calibri"/>
              </a:rPr>
              <a:t>12 €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E27BF370-6C40-AD05-3A59-A354AD50F2AE}"/>
              </a:ext>
            </a:extLst>
          </p:cNvPr>
          <p:cNvSpPr txBox="1">
            <a:spLocks/>
          </p:cNvSpPr>
          <p:nvPr/>
        </p:nvSpPr>
        <p:spPr>
          <a:xfrm>
            <a:off x="3382434" y="2528358"/>
            <a:ext cx="6811432" cy="61542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>
                <a:cs typeface="Calibri"/>
              </a:rPr>
              <a:t>11 €</a:t>
            </a:r>
            <a:endParaRPr lang="de-DE" sz="240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7C4F536-92BF-0620-CC34-644F86AC347F}"/>
              </a:ext>
            </a:extLst>
          </p:cNvPr>
          <p:cNvSpPr txBox="1">
            <a:spLocks/>
          </p:cNvSpPr>
          <p:nvPr/>
        </p:nvSpPr>
        <p:spPr>
          <a:xfrm>
            <a:off x="3382433" y="3258608"/>
            <a:ext cx="6811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5 €</a:t>
            </a:r>
            <a:endParaRPr lang="de-DE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4024FE8F-9EF5-DEBD-2C5C-09AE76987AAB}"/>
              </a:ext>
            </a:extLst>
          </p:cNvPr>
          <p:cNvSpPr txBox="1">
            <a:spLocks/>
          </p:cNvSpPr>
          <p:nvPr/>
        </p:nvSpPr>
        <p:spPr>
          <a:xfrm>
            <a:off x="3382432" y="3756024"/>
            <a:ext cx="6811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4 €</a:t>
            </a:r>
            <a:endParaRPr lang="de-DE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5C6BAC17-4993-226D-3A14-35524A521EBC}"/>
              </a:ext>
            </a:extLst>
          </p:cNvPr>
          <p:cNvSpPr txBox="1">
            <a:spLocks/>
          </p:cNvSpPr>
          <p:nvPr/>
        </p:nvSpPr>
        <p:spPr>
          <a:xfrm>
            <a:off x="905932" y="4253441"/>
            <a:ext cx="1858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Band</a:t>
            </a:r>
            <a:endParaRPr lang="de-DE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A1AE1E4D-7E80-1DC6-9FF6-3CF5F47CA33C}"/>
              </a:ext>
            </a:extLst>
          </p:cNvPr>
          <p:cNvSpPr txBox="1">
            <a:spLocks/>
          </p:cNvSpPr>
          <p:nvPr/>
        </p:nvSpPr>
        <p:spPr>
          <a:xfrm>
            <a:off x="3382431" y="4253440"/>
            <a:ext cx="6811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Edelstahl / Leder: 10 €; Kautschuk: 8€</a:t>
            </a:r>
            <a:endParaRPr lang="de-DE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70DC3F8B-B5CB-750C-D3B7-2EC85CD79E79}"/>
              </a:ext>
            </a:extLst>
          </p:cNvPr>
          <p:cNvSpPr txBox="1">
            <a:spLocks/>
          </p:cNvSpPr>
          <p:nvPr/>
        </p:nvSpPr>
        <p:spPr>
          <a:xfrm>
            <a:off x="905931" y="4750857"/>
            <a:ext cx="1858433" cy="393172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Insgesamt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300475C9-521F-0303-1F70-D093A26F0F50}"/>
              </a:ext>
            </a:extLst>
          </p:cNvPr>
          <p:cNvSpPr txBox="1">
            <a:spLocks/>
          </p:cNvSpPr>
          <p:nvPr/>
        </p:nvSpPr>
        <p:spPr>
          <a:xfrm>
            <a:off x="3382431" y="4750857"/>
            <a:ext cx="6811433" cy="393172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41 €</a:t>
            </a:r>
            <a:endParaRPr lang="de-DE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B0E7F1C3-94D9-B437-AEB2-7E2E1ADD8097}"/>
              </a:ext>
            </a:extLst>
          </p:cNvPr>
          <p:cNvSpPr txBox="1">
            <a:spLocks/>
          </p:cNvSpPr>
          <p:nvPr/>
        </p:nvSpPr>
        <p:spPr>
          <a:xfrm>
            <a:off x="895350" y="1522942"/>
            <a:ext cx="1858433" cy="393172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cs typeface="Calibri"/>
              </a:rPr>
              <a:t>Komponenten</a:t>
            </a:r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4E044AC6-886C-2C83-88AB-D765E3187272}"/>
              </a:ext>
            </a:extLst>
          </p:cNvPr>
          <p:cNvSpPr txBox="1">
            <a:spLocks/>
          </p:cNvSpPr>
          <p:nvPr/>
        </p:nvSpPr>
        <p:spPr>
          <a:xfrm>
            <a:off x="3382433" y="1501774"/>
            <a:ext cx="6811433" cy="393172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Kalkulierter Durchschnittspreis</a:t>
            </a:r>
            <a:endParaRPr lang="de-DE"/>
          </a:p>
        </p:txBody>
      </p:sp>
      <p:sp>
        <p:nvSpPr>
          <p:cNvPr id="39" name="Inhaltsplatzhalter 2">
            <a:extLst>
              <a:ext uri="{FF2B5EF4-FFF2-40B4-BE49-F238E27FC236}">
                <a16:creationId xmlns:a16="http://schemas.microsoft.com/office/drawing/2014/main" id="{5B2DE65E-C512-DC11-FB73-253F924E3ECA}"/>
              </a:ext>
            </a:extLst>
          </p:cNvPr>
          <p:cNvSpPr txBox="1">
            <a:spLocks/>
          </p:cNvSpPr>
          <p:nvPr/>
        </p:nvSpPr>
        <p:spPr>
          <a:xfrm>
            <a:off x="895349" y="5428191"/>
            <a:ext cx="1858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Logistik</a:t>
            </a:r>
            <a:endParaRPr lang="de-DE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60815537-7CDF-1670-A494-A9C58F3E17BD}"/>
              </a:ext>
            </a:extLst>
          </p:cNvPr>
          <p:cNvSpPr txBox="1">
            <a:spLocks/>
          </p:cNvSpPr>
          <p:nvPr/>
        </p:nvSpPr>
        <p:spPr>
          <a:xfrm>
            <a:off x="3382431" y="5428190"/>
            <a:ext cx="6811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14 €</a:t>
            </a:r>
            <a:endParaRPr lang="de-DE"/>
          </a:p>
        </p:txBody>
      </p: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5AB95DA-CEF1-16BD-723A-5AB36A5CF5F9}"/>
              </a:ext>
            </a:extLst>
          </p:cNvPr>
          <p:cNvSpPr txBox="1">
            <a:spLocks/>
          </p:cNvSpPr>
          <p:nvPr/>
        </p:nvSpPr>
        <p:spPr>
          <a:xfrm>
            <a:off x="905932" y="5883274"/>
            <a:ext cx="1858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Verpackung</a:t>
            </a:r>
            <a:endParaRPr lang="de-DE"/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F6E02228-FB82-DF00-65DE-A6EE1CC740EC}"/>
              </a:ext>
            </a:extLst>
          </p:cNvPr>
          <p:cNvSpPr txBox="1">
            <a:spLocks/>
          </p:cNvSpPr>
          <p:nvPr/>
        </p:nvSpPr>
        <p:spPr>
          <a:xfrm>
            <a:off x="3382430" y="5883273"/>
            <a:ext cx="6811433" cy="3931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8 €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64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EE1D0826-FC7D-3FCF-5E3B-BDAC5592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" y="-38026"/>
            <a:ext cx="12191453" cy="6892863"/>
          </a:xfrm>
          <a:prstGeom prst="rect">
            <a:avLst/>
          </a:prstGeom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4A823F91-3C28-EDED-3ED8-11A5056E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F08D83C-98EF-F016-DEB6-9FCF5CE9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388938"/>
            <a:ext cx="10515600" cy="1325563"/>
          </a:xfrm>
        </p:spPr>
        <p:txBody>
          <a:bodyPr/>
          <a:lstStyle/>
          <a:p>
            <a:r>
              <a:rPr lang="de-DE" err="1">
                <a:cs typeface="Calibri Light"/>
              </a:rPr>
              <a:t>Cost</a:t>
            </a:r>
            <a:r>
              <a:rPr lang="de-DE">
                <a:cs typeface="Calibri Light"/>
              </a:rPr>
              <a:t> </a:t>
            </a:r>
            <a:r>
              <a:rPr lang="de-DE" err="1">
                <a:cs typeface="Calibri Light"/>
              </a:rPr>
              <a:t>Structure</a:t>
            </a:r>
            <a:r>
              <a:rPr lang="de-DE">
                <a:cs typeface="Calibri Light"/>
              </a:rPr>
              <a:t>: Fixe Kosten</a:t>
            </a:r>
            <a:endParaRPr lang="de-DE">
              <a:ea typeface="+mj-lt"/>
              <a:cs typeface="+mj-lt"/>
            </a:endParaRPr>
          </a:p>
          <a:p>
            <a:endParaRPr lang="de-DE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8654F-B9DA-D9E9-12A0-A27561D5B2E0}"/>
              </a:ext>
            </a:extLst>
          </p:cNvPr>
          <p:cNvSpPr txBox="1">
            <a:spLocks/>
          </p:cNvSpPr>
          <p:nvPr/>
        </p:nvSpPr>
        <p:spPr>
          <a:xfrm>
            <a:off x="842434" y="1967442"/>
            <a:ext cx="1858433" cy="1091672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Marketing</a:t>
            </a:r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A226E00-2C09-DCCC-1555-DEE2C1006548}"/>
              </a:ext>
            </a:extLst>
          </p:cNvPr>
          <p:cNvSpPr txBox="1">
            <a:spLocks/>
          </p:cNvSpPr>
          <p:nvPr/>
        </p:nvSpPr>
        <p:spPr>
          <a:xfrm>
            <a:off x="3350684" y="1967441"/>
            <a:ext cx="6811432" cy="10916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-&gt; pro 1000 Follower 4-13 €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bei 50 000 Abos 200-650 €</a:t>
            </a:r>
          </a:p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5 mal im Monat = 2125 €</a:t>
            </a:r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BD5FD56-AE04-1A54-F18F-30636C479FCF}"/>
              </a:ext>
            </a:extLst>
          </p:cNvPr>
          <p:cNvSpPr txBox="1">
            <a:spLocks/>
          </p:cNvSpPr>
          <p:nvPr/>
        </p:nvSpPr>
        <p:spPr>
          <a:xfrm>
            <a:off x="842433" y="3279775"/>
            <a:ext cx="1858433" cy="1091672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Weitere (IT, Lagerung)</a:t>
            </a:r>
            <a:endParaRPr lang="de-DE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61409A42-E33B-FC64-C3C1-2196B90B5C55}"/>
              </a:ext>
            </a:extLst>
          </p:cNvPr>
          <p:cNvSpPr txBox="1">
            <a:spLocks/>
          </p:cNvSpPr>
          <p:nvPr/>
        </p:nvSpPr>
        <p:spPr>
          <a:xfrm>
            <a:off x="3350683" y="3279774"/>
            <a:ext cx="6811432" cy="10916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IT: 300€ / Monat</a:t>
            </a:r>
          </a:p>
          <a:p>
            <a:pPr>
              <a:buFont typeface="Arial"/>
              <a:buChar char="•"/>
            </a:pPr>
            <a:r>
              <a:rPr lang="de-DE">
                <a:cs typeface="Calibri" panose="020F0502020204030204"/>
              </a:rPr>
              <a:t>Lagerung: 200€ / Monat</a:t>
            </a:r>
          </a:p>
          <a:p>
            <a:pPr>
              <a:buFont typeface="Arial"/>
              <a:buChar char="•"/>
            </a:pPr>
            <a:r>
              <a:rPr lang="de-DE">
                <a:cs typeface="Calibri" panose="020F0502020204030204"/>
              </a:rPr>
              <a:t>Entwicklung: 500€ / Monat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D0070EB7-2ADF-E4E9-3379-3E3F70300CEE}"/>
              </a:ext>
            </a:extLst>
          </p:cNvPr>
          <p:cNvSpPr txBox="1">
            <a:spLocks/>
          </p:cNvSpPr>
          <p:nvPr/>
        </p:nvSpPr>
        <p:spPr>
          <a:xfrm>
            <a:off x="842433" y="4623858"/>
            <a:ext cx="1858433" cy="1091672"/>
          </a:xfrm>
          <a:prstGeom prst="rect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cs typeface="Calibri"/>
              </a:rPr>
              <a:t>Insgesamt</a:t>
            </a:r>
            <a:endParaRPr lang="de-DE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6B4B0F46-CA00-7841-2D01-AA604BB2E019}"/>
              </a:ext>
            </a:extLst>
          </p:cNvPr>
          <p:cNvSpPr txBox="1">
            <a:spLocks/>
          </p:cNvSpPr>
          <p:nvPr/>
        </p:nvSpPr>
        <p:spPr>
          <a:xfrm>
            <a:off x="3350682" y="4623857"/>
            <a:ext cx="6811432" cy="10916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de-DE">
                <a:cs typeface="Calibri" panose="020F0502020204030204"/>
              </a:rPr>
              <a:t>Ca. 3125 € / Monat fixe Kosten</a:t>
            </a:r>
          </a:p>
          <a:p>
            <a:pPr>
              <a:buFont typeface="Arial"/>
              <a:buChar char="•"/>
            </a:pPr>
            <a:r>
              <a:rPr lang="de-DE">
                <a:cs typeface="Calibri" panose="020F0502020204030204"/>
              </a:rPr>
              <a:t>Ca. 63 € / Uhr variable Kosten</a:t>
            </a:r>
          </a:p>
        </p:txBody>
      </p:sp>
    </p:spTree>
    <p:extLst>
      <p:ext uri="{BB962C8B-B14F-4D97-AF65-F5344CB8AC3E}">
        <p14:creationId xmlns:p14="http://schemas.microsoft.com/office/powerpoint/2010/main" val="216470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EE1D0826-FC7D-3FCF-5E3B-BDAC5592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" y="2692"/>
            <a:ext cx="12182335" cy="68928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70986C-814A-D4BF-804F-F4968E4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98"/>
            <a:ext cx="10515600" cy="1325563"/>
          </a:xfrm>
        </p:spPr>
        <p:txBody>
          <a:bodyPr/>
          <a:lstStyle/>
          <a:p>
            <a:r>
              <a:rPr lang="de-DE">
                <a:cs typeface="Calibri Light"/>
              </a:rPr>
              <a:t>Revenue Streams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E5379-4563-FD86-5B98-3BB6E2CC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79"/>
            <a:ext cx="10515600" cy="1550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Verkauf von Uhren und Zubehör (Bänder, Ziffernblätter)</a:t>
            </a:r>
          </a:p>
          <a:p>
            <a:endParaRPr lang="de-DE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</a:rPr>
              <a:t>Preis: Competition-</a:t>
            </a:r>
            <a:r>
              <a:rPr lang="de-DE" err="1">
                <a:cs typeface="Calibri"/>
              </a:rPr>
              <a:t>based</a:t>
            </a: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pic>
        <p:nvPicPr>
          <p:cNvPr id="5" name="Grafik 5" descr="Ein Bild, das Text, Uhr enthält.&#10;&#10;Beschreibung automatisch generiert.">
            <a:extLst>
              <a:ext uri="{FF2B5EF4-FFF2-40B4-BE49-F238E27FC236}">
                <a16:creationId xmlns:a16="http://schemas.microsoft.com/office/drawing/2014/main" id="{28D6242A-1A62-7E51-40D3-0E0E9677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0" y="3029968"/>
            <a:ext cx="2049849" cy="2819213"/>
          </a:xfrm>
          <a:prstGeom prst="rect">
            <a:avLst/>
          </a:prstGeom>
        </p:spPr>
      </p:pic>
      <p:pic>
        <p:nvPicPr>
          <p:cNvPr id="6" name="Grafik 6" descr="Ein Bild, das Text, Uhr enthält.&#10;&#10;Beschreibung automatisch generiert.">
            <a:extLst>
              <a:ext uri="{FF2B5EF4-FFF2-40B4-BE49-F238E27FC236}">
                <a16:creationId xmlns:a16="http://schemas.microsoft.com/office/drawing/2014/main" id="{820725DE-81DC-6FFA-8C2F-D3A062702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589" y="3030811"/>
            <a:ext cx="4576118" cy="281464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5778E1C-42ED-6BA8-BFAD-DE4D7CBC1BF3}"/>
              </a:ext>
            </a:extLst>
          </p:cNvPr>
          <p:cNvSpPr txBox="1"/>
          <p:nvPr/>
        </p:nvSpPr>
        <p:spPr>
          <a:xfrm>
            <a:off x="1044832" y="5932615"/>
            <a:ext cx="4480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Daniel Wellington                Tommy Hilfiger</a:t>
            </a:r>
          </a:p>
        </p:txBody>
      </p:sp>
      <p:pic>
        <p:nvPicPr>
          <p:cNvPr id="11" name="Grafik 2">
            <a:extLst>
              <a:ext uri="{FF2B5EF4-FFF2-40B4-BE49-F238E27FC236}">
                <a16:creationId xmlns:a16="http://schemas.microsoft.com/office/drawing/2014/main" id="{29D15076-54CD-EF2B-3EF0-0ACDCB875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EE1D0826-FC7D-3FCF-5E3B-BDAC5592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" y="-38026"/>
            <a:ext cx="12191453" cy="68928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70986C-814A-D4BF-804F-F4968E4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Revenue Streams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E5379-4563-FD86-5B98-3BB6E2CC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906"/>
            <a:ext cx="419274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500">
                <a:cs typeface="Calibri"/>
              </a:rPr>
              <a:t>Verkauf von Uhren (2/3 Umsatz)</a:t>
            </a:r>
          </a:p>
          <a:p>
            <a:pPr marL="0" indent="0">
              <a:buNone/>
            </a:pPr>
            <a:r>
              <a:rPr lang="de-DE" sz="1500">
                <a:cs typeface="Calibri"/>
              </a:rPr>
              <a:t>Preis: Competition-</a:t>
            </a:r>
            <a:r>
              <a:rPr lang="de-DE" sz="1500" err="1">
                <a:cs typeface="Calibri"/>
              </a:rPr>
              <a:t>based</a:t>
            </a:r>
            <a:endParaRPr lang="de-DE" sz="1500">
              <a:cs typeface="Calibri"/>
            </a:endParaRPr>
          </a:p>
          <a:p>
            <a:pPr marL="0" indent="0">
              <a:buNone/>
            </a:pPr>
            <a:r>
              <a:rPr lang="de-DE" sz="1500">
                <a:cs typeface="Calibri"/>
              </a:rPr>
              <a:t>199,- mit Kautschukarmband</a:t>
            </a:r>
          </a:p>
          <a:p>
            <a:pPr marL="0" indent="0">
              <a:buNone/>
            </a:pPr>
            <a:r>
              <a:rPr lang="de-DE" sz="1500">
                <a:cs typeface="Calibri"/>
              </a:rPr>
              <a:t>245,- mit Lederarmband </a:t>
            </a:r>
          </a:p>
          <a:p>
            <a:pPr marL="0" indent="0">
              <a:buNone/>
            </a:pPr>
            <a:r>
              <a:rPr lang="de-DE" sz="1500">
                <a:cs typeface="Calibri"/>
              </a:rPr>
              <a:t>299,- mit Stahlarmband</a:t>
            </a:r>
          </a:p>
          <a:p>
            <a:pPr marL="0" indent="0">
              <a:buNone/>
            </a:pPr>
            <a:endParaRPr lang="de-DE" sz="1500">
              <a:cs typeface="Calibri"/>
            </a:endParaRPr>
          </a:p>
          <a:p>
            <a:pPr marL="0" indent="0">
              <a:buNone/>
            </a:pPr>
            <a:r>
              <a:rPr lang="de-DE" sz="1500">
                <a:cs typeface="Calibri"/>
              </a:rPr>
              <a:t>Geplanter Absatz:</a:t>
            </a:r>
          </a:p>
          <a:p>
            <a:pPr marL="0" indent="0">
              <a:buNone/>
            </a:pPr>
            <a:r>
              <a:rPr lang="de-DE" sz="1500">
                <a:cs typeface="Calibri"/>
              </a:rPr>
              <a:t>1. Jahr:      365 Uhren</a:t>
            </a:r>
          </a:p>
          <a:p>
            <a:pPr marL="0" indent="0">
              <a:buNone/>
            </a:pPr>
            <a:r>
              <a:rPr lang="de-DE" sz="1500">
                <a:cs typeface="Calibri"/>
              </a:rPr>
              <a:t>2. Jahr:   1.000 Uhren</a:t>
            </a:r>
          </a:p>
          <a:p>
            <a:pPr marL="0" indent="0">
              <a:buNone/>
            </a:pPr>
            <a:r>
              <a:rPr lang="de-DE" sz="1500">
                <a:cs typeface="Calibri"/>
              </a:rPr>
              <a:t>3. Jahr:   3.650 Uhren</a:t>
            </a:r>
          </a:p>
          <a:p>
            <a:pPr marL="0" indent="0">
              <a:buNone/>
            </a:pPr>
            <a:r>
              <a:rPr lang="de-DE" sz="1500">
                <a:cs typeface="Calibri"/>
              </a:rPr>
              <a:t>4. Jahr: 10.000 Uhren</a:t>
            </a:r>
          </a:p>
          <a:p>
            <a:pPr marL="0" indent="0">
              <a:buNone/>
            </a:pPr>
            <a:endParaRPr lang="de-DE" sz="1500">
              <a:cs typeface="Calibri"/>
            </a:endParaRPr>
          </a:p>
          <a:p>
            <a:pPr marL="0" indent="0">
              <a:buNone/>
            </a:pPr>
            <a:r>
              <a:rPr lang="de-DE" sz="1500">
                <a:cs typeface="Calibri"/>
              </a:rPr>
              <a:t>Set: Pro Uhr ein Zubehör gratis</a:t>
            </a:r>
          </a:p>
          <a:p>
            <a:pPr marL="0" indent="0">
              <a:buNone/>
            </a:pPr>
            <a:r>
              <a:rPr lang="de-DE" sz="1500">
                <a:cs typeface="Calibri"/>
              </a:rPr>
              <a:t>-&gt; Kunden für Wechselbarkeit begeistern</a:t>
            </a:r>
          </a:p>
          <a:p>
            <a:endParaRPr lang="de-DE" sz="1500">
              <a:cs typeface="Calibri"/>
            </a:endParaRPr>
          </a:p>
          <a:p>
            <a:endParaRPr lang="de-DE" sz="1500">
              <a:cs typeface="Calibri"/>
            </a:endParaRPr>
          </a:p>
          <a:p>
            <a:endParaRPr lang="de-DE" sz="1500">
              <a:cs typeface="Calibri"/>
            </a:endParaRPr>
          </a:p>
          <a:p>
            <a:endParaRPr lang="de-DE" sz="1500">
              <a:cs typeface="Calibri"/>
            </a:endParaRPr>
          </a:p>
          <a:p>
            <a:endParaRPr lang="de-DE" sz="1500">
              <a:cs typeface="Calibri"/>
            </a:endParaRPr>
          </a:p>
          <a:p>
            <a:endParaRPr lang="de-DE" sz="1500">
              <a:cs typeface="Calibri"/>
            </a:endParaRPr>
          </a:p>
          <a:p>
            <a:endParaRPr lang="de-DE" sz="1500">
              <a:cs typeface="Calibri"/>
            </a:endParaRP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4A823F91-3C28-EDED-3ED8-11A5056E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CEE24AE-A1D0-ED4F-9E60-42D0AFD81C1B}"/>
              </a:ext>
            </a:extLst>
          </p:cNvPr>
          <p:cNvSpPr txBox="1"/>
          <p:nvPr/>
        </p:nvSpPr>
        <p:spPr>
          <a:xfrm>
            <a:off x="5992462" y="1792736"/>
            <a:ext cx="4430068" cy="26520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1500">
                <a:cs typeface="Calibri"/>
              </a:rPr>
              <a:t>Verkauf von Zubehör (1/3 Umsatz)</a:t>
            </a:r>
            <a:endParaRPr lang="en-US" sz="15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5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500">
                <a:cs typeface="Calibri"/>
              </a:rPr>
              <a:t>Bänder Kautschuk	30,-</a:t>
            </a:r>
            <a:endParaRPr lang="en-US" sz="15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500">
                <a:cs typeface="Calibri"/>
              </a:rPr>
              <a:t>Bänder Leder		35,-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500">
                <a:cs typeface="Calibri"/>
              </a:rPr>
              <a:t>Bänder Edelstahl	40,-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500">
              <a:solidFill>
                <a:schemeClr val="bg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500">
                <a:cs typeface="Calibri"/>
              </a:rPr>
              <a:t>Zifferblätter		35,-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500">
                <a:cs typeface="Calibri"/>
              </a:rPr>
              <a:t>Lünetten		35,-</a:t>
            </a:r>
          </a:p>
        </p:txBody>
      </p:sp>
    </p:spTree>
    <p:extLst>
      <p:ext uri="{BB962C8B-B14F-4D97-AF65-F5344CB8AC3E}">
        <p14:creationId xmlns:p14="http://schemas.microsoft.com/office/powerpoint/2010/main" val="31920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8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8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3B6FC2-490B-F495-7321-BBDA4AA7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17" y="2031614"/>
            <a:ext cx="2138861" cy="13112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err="1">
                <a:solidFill>
                  <a:srgbClr val="FFFFFF"/>
                </a:solidFill>
              </a:rPr>
              <a:t>Ausgangs</a:t>
            </a:r>
            <a:r>
              <a:rPr lang="en-US" sz="3600">
                <a:solidFill>
                  <a:srgbClr val="FFFFFF"/>
                </a:solidFill>
              </a:rPr>
              <a:t>-</a:t>
            </a:r>
            <a:br>
              <a:rPr lang="en-US" sz="3600">
                <a:solidFill>
                  <a:srgbClr val="FFFFFF"/>
                </a:solidFill>
                <a:cs typeface="Calibri Light"/>
              </a:rPr>
            </a:br>
            <a:r>
              <a:rPr lang="en-US" sz="3600">
                <a:solidFill>
                  <a:srgbClr val="FFFFFF"/>
                </a:solidFill>
              </a:rPr>
              <a:t>situation </a:t>
            </a:r>
            <a:endParaRPr lang="en-US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29BB0-AD1C-1917-BD23-733B815F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210083"/>
            <a:ext cx="6277689" cy="43638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2000"/>
          </a:p>
          <a:p>
            <a:r>
              <a:rPr lang="de" sz="2000">
                <a:ea typeface="+mn-lt"/>
                <a:cs typeface="+mn-lt"/>
              </a:rPr>
              <a:t>Menschen haben ein ausgeprägtes Bedürfnis nach Einzigartigkeit.</a:t>
            </a:r>
            <a:r>
              <a:rPr lang="de" sz="2000" b="1">
                <a:ea typeface="+mn-lt"/>
                <a:cs typeface="+mn-lt"/>
              </a:rPr>
              <a:t> </a:t>
            </a:r>
            <a:endParaRPr lang="en-US" sz="2000">
              <a:ea typeface="+mn-lt"/>
              <a:cs typeface="+mn-lt"/>
            </a:endParaRPr>
          </a:p>
          <a:p>
            <a:r>
              <a:rPr lang="de" sz="2000" b="1">
                <a:ea typeface="+mn-lt"/>
                <a:cs typeface="+mn-lt"/>
              </a:rPr>
              <a:t>Sie wünschen sich einmalige und möglichst individualisierte Produkte. </a:t>
            </a:r>
            <a:endParaRPr lang="en-US" sz="2000" b="1">
              <a:cs typeface="Calibri"/>
            </a:endParaRPr>
          </a:p>
          <a:p>
            <a:r>
              <a:rPr lang="en-US" sz="2000">
                <a:cs typeface="Calibri"/>
              </a:rPr>
              <a:t>Statista </a:t>
            </a:r>
            <a:r>
              <a:rPr lang="en-US" sz="2000" err="1">
                <a:cs typeface="Calibri"/>
              </a:rPr>
              <a:t>Umfrage</a:t>
            </a:r>
            <a:r>
              <a:rPr lang="en-US" sz="2000">
                <a:cs typeface="Calibri"/>
              </a:rPr>
              <a:t>: </a:t>
            </a:r>
            <a:r>
              <a:rPr lang="en-US" sz="2000" err="1">
                <a:cs typeface="Calibri"/>
              </a:rPr>
              <a:t>Über</a:t>
            </a:r>
            <a:r>
              <a:rPr lang="en-US" sz="2000">
                <a:cs typeface="Calibri"/>
              </a:rPr>
              <a:t> 50% der </a:t>
            </a:r>
            <a:r>
              <a:rPr lang="en-US" sz="2000" err="1">
                <a:cs typeface="Calibri"/>
              </a:rPr>
              <a:t>Befragten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würden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sich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eher</a:t>
            </a:r>
            <a:r>
              <a:rPr lang="en-US" sz="2000">
                <a:cs typeface="Calibri"/>
              </a:rPr>
              <a:t> für </a:t>
            </a:r>
            <a:r>
              <a:rPr lang="en-US" sz="2000" err="1">
                <a:cs typeface="Calibri"/>
              </a:rPr>
              <a:t>individualisierbare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Produkte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entscheiden</a:t>
            </a:r>
            <a:r>
              <a:rPr lang="en-US" sz="2000">
                <a:cs typeface="Calibri"/>
              </a:rPr>
              <a:t>. </a:t>
            </a:r>
            <a:r>
              <a:rPr lang="en-US" sz="2000" err="1">
                <a:cs typeface="Calibri"/>
              </a:rPr>
              <a:t>Über</a:t>
            </a:r>
            <a:r>
              <a:rPr lang="en-US" sz="2000">
                <a:cs typeface="Calibri"/>
              </a:rPr>
              <a:t> 40% </a:t>
            </a:r>
            <a:r>
              <a:rPr lang="en-US" sz="2000" err="1">
                <a:cs typeface="Calibri"/>
              </a:rPr>
              <a:t>sind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bereit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dafür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mehr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zu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bezahlen</a:t>
            </a:r>
            <a:r>
              <a:rPr lang="en-US" sz="2000">
                <a:cs typeface="Calibri"/>
              </a:rPr>
              <a:t>.</a:t>
            </a:r>
            <a:r>
              <a:rPr lang="en-US" sz="2000" b="1">
                <a:cs typeface="Calibri"/>
              </a:rPr>
              <a:t> </a:t>
            </a:r>
            <a:endParaRPr lang="de" sz="2000" b="1">
              <a:cs typeface="Calibri" panose="020F0502020204030204"/>
            </a:endParaRPr>
          </a:p>
          <a:p>
            <a:r>
              <a:rPr lang="en-US" sz="2000" err="1"/>
              <a:t>Gerade</a:t>
            </a:r>
            <a:r>
              <a:rPr lang="en-US" sz="2000"/>
              <a:t> </a:t>
            </a:r>
            <a:r>
              <a:rPr lang="en-US" sz="2000" err="1"/>
              <a:t>bei</a:t>
            </a:r>
            <a:r>
              <a:rPr lang="en-US" sz="2000"/>
              <a:t> Lifestyle- und </a:t>
            </a:r>
            <a:r>
              <a:rPr lang="en-US" sz="2000" err="1"/>
              <a:t>Luxusprodukten</a:t>
            </a:r>
            <a:r>
              <a:rPr lang="en-US" sz="2000"/>
              <a:t> </a:t>
            </a:r>
            <a:r>
              <a:rPr lang="en-US" sz="2000" err="1"/>
              <a:t>wie</a:t>
            </a:r>
            <a:r>
              <a:rPr lang="en-US" sz="2000"/>
              <a:t> </a:t>
            </a:r>
            <a:r>
              <a:rPr lang="en-US" sz="2000" err="1"/>
              <a:t>Uhren</a:t>
            </a:r>
            <a:r>
              <a:rPr lang="en-US" sz="2000"/>
              <a:t> </a:t>
            </a:r>
            <a:r>
              <a:rPr lang="en-US" sz="2000" err="1"/>
              <a:t>ist</a:t>
            </a:r>
            <a:r>
              <a:rPr lang="en-US" sz="2000"/>
              <a:t> das der Fall. </a:t>
            </a:r>
            <a:endParaRPr lang="en-US" sz="2000">
              <a:cs typeface="Calibri"/>
            </a:endParaRPr>
          </a:p>
          <a:p>
            <a:r>
              <a:rPr lang="en-US" sz="2000"/>
              <a:t>Problem: </a:t>
            </a:r>
            <a:r>
              <a:rPr lang="en-US" sz="2000" err="1"/>
              <a:t>Einzigartige</a:t>
            </a:r>
            <a:r>
              <a:rPr lang="en-US" sz="2000"/>
              <a:t> </a:t>
            </a:r>
            <a:r>
              <a:rPr lang="en-US" sz="2000" err="1"/>
              <a:t>Uhren</a:t>
            </a:r>
            <a:r>
              <a:rPr lang="en-US" sz="2000"/>
              <a:t> </a:t>
            </a:r>
            <a:r>
              <a:rPr lang="en-US" sz="2000" err="1"/>
              <a:t>sind</a:t>
            </a:r>
            <a:r>
              <a:rPr lang="en-US" sz="2000"/>
              <a:t> </a:t>
            </a:r>
            <a:r>
              <a:rPr lang="en-US" sz="2000" err="1"/>
              <a:t>extrem</a:t>
            </a:r>
            <a:r>
              <a:rPr lang="en-US" sz="2000"/>
              <a:t> </a:t>
            </a:r>
            <a:r>
              <a:rPr lang="en-US" sz="2000" err="1"/>
              <a:t>teuer</a:t>
            </a:r>
            <a:r>
              <a:rPr lang="en-US" sz="2000"/>
              <a:t> und </a:t>
            </a:r>
            <a:r>
              <a:rPr lang="en-US" sz="2000" err="1"/>
              <a:t>nicht</a:t>
            </a:r>
            <a:r>
              <a:rPr lang="en-US" sz="2000"/>
              <a:t> an </a:t>
            </a:r>
            <a:r>
              <a:rPr lang="en-US" sz="2000" err="1"/>
              <a:t>wechselnde</a:t>
            </a:r>
            <a:r>
              <a:rPr lang="en-US" sz="2000"/>
              <a:t> </a:t>
            </a:r>
            <a:r>
              <a:rPr lang="en-US" sz="2000" err="1"/>
              <a:t>Situationen</a:t>
            </a:r>
            <a:r>
              <a:rPr lang="en-US" sz="2000"/>
              <a:t> </a:t>
            </a:r>
            <a:r>
              <a:rPr lang="en-US" sz="2000" err="1"/>
              <a:t>anpassbar</a:t>
            </a:r>
            <a:r>
              <a:rPr lang="en-US" sz="2000"/>
              <a:t>.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/>
              <a:t>    -&gt; </a:t>
            </a:r>
            <a:r>
              <a:rPr lang="en-US" sz="2000" err="1"/>
              <a:t>Mehrere</a:t>
            </a:r>
            <a:r>
              <a:rPr lang="en-US" sz="2000"/>
              <a:t> </a:t>
            </a:r>
            <a:r>
              <a:rPr lang="en-US" sz="2000" err="1"/>
              <a:t>Uhren</a:t>
            </a:r>
            <a:r>
              <a:rPr lang="en-US" sz="2000"/>
              <a:t> </a:t>
            </a:r>
            <a:r>
              <a:rPr lang="en-US" sz="2000" err="1"/>
              <a:t>aber</a:t>
            </a:r>
            <a:r>
              <a:rPr lang="en-US" sz="2000"/>
              <a:t> </a:t>
            </a:r>
            <a:r>
              <a:rPr lang="en-US" sz="2000" err="1"/>
              <a:t>meist</a:t>
            </a:r>
            <a:r>
              <a:rPr lang="en-US" sz="2000"/>
              <a:t> </a:t>
            </a:r>
            <a:r>
              <a:rPr lang="en-US" sz="2000" err="1"/>
              <a:t>nicht</a:t>
            </a:r>
            <a:r>
              <a:rPr lang="en-US" sz="2000"/>
              <a:t> </a:t>
            </a:r>
            <a:r>
              <a:rPr lang="en-US" sz="2000" err="1"/>
              <a:t>leistbar</a:t>
            </a:r>
            <a:r>
              <a:rPr lang="en-US" sz="2000"/>
              <a:t>. </a:t>
            </a:r>
            <a:endParaRPr lang="en-US" sz="2000">
              <a:cs typeface="Calibri"/>
            </a:endParaRPr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00EE8EE4-F3E3-6C22-2B95-1C64B17C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1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4">
            <a:extLst>
              <a:ext uri="{FF2B5EF4-FFF2-40B4-BE49-F238E27FC236}">
                <a16:creationId xmlns:a16="http://schemas.microsoft.com/office/drawing/2014/main" id="{F8FDC188-2661-FB4F-B3DE-50D32748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" y="-38026"/>
            <a:ext cx="12191453" cy="68928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112E4F-0C17-E692-2AE4-24D956F7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99" y="-210738"/>
            <a:ext cx="10515600" cy="1325563"/>
          </a:xfrm>
        </p:spPr>
        <p:txBody>
          <a:bodyPr/>
          <a:lstStyle/>
          <a:p>
            <a:r>
              <a:rPr lang="de-DE">
                <a:cs typeface="Calibri Light"/>
              </a:rPr>
              <a:t>Betrieblicher Break-even Point </a:t>
            </a:r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98D634D-505D-6948-BF44-A6845E59C3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225329"/>
              </p:ext>
            </p:extLst>
          </p:nvPr>
        </p:nvGraphicFramePr>
        <p:xfrm>
          <a:off x="1555831" y="111482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B592ED1-732F-6F44-A4BD-439F8868B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754652"/>
              </p:ext>
            </p:extLst>
          </p:nvPr>
        </p:nvGraphicFramePr>
        <p:xfrm>
          <a:off x="1555831" y="111482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927FEFB-410A-AF46-8417-14AA2474A56F}"/>
              </a:ext>
            </a:extLst>
          </p:cNvPr>
          <p:cNvSpPr txBox="1"/>
          <p:nvPr/>
        </p:nvSpPr>
        <p:spPr>
          <a:xfrm>
            <a:off x="1105786" y="765544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(ohne Zusatzverkäufe)</a:t>
            </a:r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533BBC3E-0572-14AA-1E84-43308B4BC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F196D471-CFBB-0DBD-D35F-BF9BD3C1DD84}"/>
              </a:ext>
            </a:extLst>
          </p:cNvPr>
          <p:cNvSpPr/>
          <p:nvPr/>
        </p:nvSpPr>
        <p:spPr>
          <a:xfrm rot="20220000">
            <a:off x="9516730" y="3236651"/>
            <a:ext cx="974360" cy="4871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3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00D587-10D8-9C87-9550-208DAFD7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5" y="185020"/>
            <a:ext cx="7757694" cy="757407"/>
          </a:xfrm>
        </p:spPr>
        <p:txBody>
          <a:bodyPr anchor="b">
            <a:normAutofit/>
          </a:bodyPr>
          <a:lstStyle/>
          <a:p>
            <a:r>
              <a:rPr lang="de-DE">
                <a:cs typeface="Calibri Light"/>
              </a:rPr>
              <a:t>Key Partners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F9BAE3-6611-9CAB-0C72-FAC20B73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43" y="1060641"/>
            <a:ext cx="7322290" cy="39074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1800" u="sng">
                <a:cs typeface="Calibri"/>
              </a:rPr>
              <a:t>Produktion:</a:t>
            </a:r>
            <a:endParaRPr lang="de-DE" sz="1800">
              <a:cs typeface="Calibri"/>
            </a:endParaRPr>
          </a:p>
          <a:p>
            <a:r>
              <a:rPr lang="de-DE" sz="1800">
                <a:cs typeface="Calibri"/>
              </a:rPr>
              <a:t>Miyota (Uhrenwerk)</a:t>
            </a:r>
          </a:p>
          <a:p>
            <a:r>
              <a:rPr lang="de-DE" sz="1800">
                <a:cs typeface="Calibri"/>
              </a:rPr>
              <a:t>Karton Knapp (Karton/</a:t>
            </a:r>
            <a:r>
              <a:rPr lang="de-DE" sz="1800" err="1">
                <a:cs typeface="Calibri"/>
              </a:rPr>
              <a:t>Packaging</a:t>
            </a:r>
            <a:r>
              <a:rPr lang="de-DE" sz="1800">
                <a:cs typeface="Calibri"/>
              </a:rPr>
              <a:t>)</a:t>
            </a:r>
          </a:p>
          <a:p>
            <a:r>
              <a:rPr lang="de-DE" sz="1800">
                <a:ea typeface="+mn-lt"/>
                <a:cs typeface="+mn-lt"/>
              </a:rPr>
              <a:t>Fertigungspartner für Armbänder (Leder, Metall, Kautschuk)</a:t>
            </a:r>
            <a:endParaRPr lang="de-DE" sz="1800">
              <a:cs typeface="Calibri"/>
            </a:endParaRPr>
          </a:p>
          <a:p>
            <a:pPr marL="0" indent="0">
              <a:buNone/>
            </a:pPr>
            <a:endParaRPr lang="de-DE" sz="1800">
              <a:cs typeface="Calibri"/>
            </a:endParaRPr>
          </a:p>
          <a:p>
            <a:pPr marL="0" indent="0">
              <a:buNone/>
            </a:pPr>
            <a:r>
              <a:rPr lang="de-DE" sz="1800" u="sng">
                <a:cs typeface="Calibri"/>
              </a:rPr>
              <a:t>Werbepartner: </a:t>
            </a:r>
            <a:endParaRPr lang="de-DE" sz="1800">
              <a:cs typeface="Calibri"/>
            </a:endParaRPr>
          </a:p>
          <a:p>
            <a:r>
              <a:rPr lang="de-DE" sz="1800" err="1">
                <a:cs typeface="Calibri"/>
              </a:rPr>
              <a:t>Influencermarketing</a:t>
            </a:r>
            <a:r>
              <a:rPr lang="de-DE" sz="1800">
                <a:cs typeface="Calibri"/>
              </a:rPr>
              <a:t> z.B. </a:t>
            </a:r>
            <a:r>
              <a:rPr lang="de-DE" sz="1800" err="1">
                <a:cs typeface="Calibri"/>
              </a:rPr>
              <a:t>Watchvice</a:t>
            </a:r>
            <a:endParaRPr lang="de-DE" sz="1800">
              <a:cs typeface="Calibri"/>
            </a:endParaRPr>
          </a:p>
          <a:p>
            <a:endParaRPr lang="de-DE" sz="1800">
              <a:cs typeface="Calibri"/>
            </a:endParaRPr>
          </a:p>
          <a:p>
            <a:pPr marL="0" indent="0">
              <a:buNone/>
            </a:pPr>
            <a:r>
              <a:rPr lang="de-DE" sz="1800">
                <a:cs typeface="Calibri"/>
              </a:rPr>
              <a:t>I</a:t>
            </a:r>
            <a:r>
              <a:rPr lang="de-DE" sz="1800" u="sng">
                <a:cs typeface="Calibri"/>
              </a:rPr>
              <a:t>T-Partner: </a:t>
            </a:r>
            <a:endParaRPr lang="de-DE" sz="1800">
              <a:cs typeface="Calibri"/>
            </a:endParaRPr>
          </a:p>
          <a:p>
            <a:r>
              <a:rPr lang="de-DE" sz="1800">
                <a:cs typeface="Calibri"/>
              </a:rPr>
              <a:t>Herr Gäng (Website und back end </a:t>
            </a:r>
            <a:r>
              <a:rPr lang="de-DE" sz="1800" err="1">
                <a:cs typeface="Calibri"/>
              </a:rPr>
              <a:t>managing</a:t>
            </a:r>
            <a:r>
              <a:rPr lang="de-DE" sz="1800">
                <a:cs typeface="Calibri"/>
              </a:rPr>
              <a:t>) </a:t>
            </a:r>
          </a:p>
          <a:p>
            <a:pPr marL="0" indent="0">
              <a:buNone/>
            </a:pPr>
            <a:endParaRPr lang="de-DE" sz="1800">
              <a:cs typeface="Calibri"/>
            </a:endParaRPr>
          </a:p>
          <a:p>
            <a:pPr marL="0" indent="0">
              <a:buNone/>
            </a:pPr>
            <a:r>
              <a:rPr lang="de-DE" sz="1800" u="sng">
                <a:cs typeface="Calibri"/>
              </a:rPr>
              <a:t>Logistikpartner: </a:t>
            </a:r>
            <a:endParaRPr lang="de-DE" sz="1800">
              <a:cs typeface="Calibri"/>
            </a:endParaRPr>
          </a:p>
          <a:p>
            <a:r>
              <a:rPr lang="de-DE" sz="1800">
                <a:cs typeface="Calibri"/>
              </a:rPr>
              <a:t>LD </a:t>
            </a:r>
            <a:r>
              <a:rPr lang="de-DE" sz="1800" err="1">
                <a:cs typeface="Calibri"/>
              </a:rPr>
              <a:t>Logistics</a:t>
            </a:r>
            <a:r>
              <a:rPr lang="de-DE" sz="1800">
                <a:cs typeface="Calibri"/>
              </a:rPr>
              <a:t> (Lagerfläche und Speditionsaufträge)</a:t>
            </a:r>
          </a:p>
          <a:p>
            <a:r>
              <a:rPr lang="de-DE" sz="1800">
                <a:cs typeface="Calibri"/>
              </a:rPr>
              <a:t>Mögliche </a:t>
            </a:r>
            <a:r>
              <a:rPr lang="de-DE" sz="1800" u="sng">
                <a:cs typeface="Calibri"/>
              </a:rPr>
              <a:t>Kollaborationspartner</a:t>
            </a:r>
            <a:r>
              <a:rPr lang="de-DE" sz="1800">
                <a:cs typeface="Calibri"/>
              </a:rPr>
              <a:t> wie z.B. </a:t>
            </a:r>
            <a:r>
              <a:rPr lang="de-DE" sz="1800" err="1">
                <a:cs typeface="Calibri"/>
              </a:rPr>
              <a:t>Purelei</a:t>
            </a:r>
            <a:r>
              <a:rPr lang="de-DE" sz="1800">
                <a:cs typeface="Calibri"/>
              </a:rPr>
              <a:t>, Paul Valentine, Swarovski (besetzte Lünette)</a:t>
            </a:r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D3489C6B-33F9-6484-0097-1F19DD1B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00D587-10D8-9C87-9550-208DAFD7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65" y="1002596"/>
            <a:ext cx="7757694" cy="757407"/>
          </a:xfrm>
        </p:spPr>
        <p:txBody>
          <a:bodyPr anchor="b">
            <a:normAutofit/>
          </a:bodyPr>
          <a:lstStyle/>
          <a:p>
            <a:r>
              <a:rPr lang="de-DE">
                <a:cs typeface="Calibri Light"/>
              </a:rPr>
              <a:t>Unser Team 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F9BAE3-6611-9CAB-0C72-FAC20B73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45" y="2502826"/>
            <a:ext cx="2948061" cy="12724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1800" u="sng" dirty="0">
                <a:cs typeface="Calibri"/>
              </a:rPr>
              <a:t>Produktdesign und technische Entwicklung:</a:t>
            </a:r>
            <a:endParaRPr lang="de-DE" sz="1800" dirty="0">
              <a:cs typeface="Calibri"/>
            </a:endParaRPr>
          </a:p>
          <a:p>
            <a:r>
              <a:rPr lang="de-DE" sz="1800" dirty="0">
                <a:cs typeface="Calibri"/>
              </a:rPr>
              <a:t>Max </a:t>
            </a:r>
          </a:p>
          <a:p>
            <a:pPr marL="0" indent="0">
              <a:buNone/>
            </a:pPr>
            <a:endParaRPr lang="de-DE" sz="1800" dirty="0">
              <a:cs typeface="Calibri"/>
            </a:endParaRPr>
          </a:p>
          <a:p>
            <a:pPr marL="0" indent="0">
              <a:buNone/>
            </a:pPr>
            <a:endParaRPr lang="de-DE" sz="1800" dirty="0">
              <a:cs typeface="Calibri"/>
            </a:endParaRPr>
          </a:p>
          <a:p>
            <a:pPr marL="0" indent="0">
              <a:buNone/>
            </a:pPr>
            <a:endParaRPr lang="de-DE" sz="1800" dirty="0">
              <a:cs typeface="Calibri"/>
            </a:endParaRPr>
          </a:p>
          <a:p>
            <a:pPr marL="0" indent="0">
              <a:buNone/>
            </a:pPr>
            <a:endParaRPr lang="de-DE" sz="1800" dirty="0">
              <a:cs typeface="Calibri"/>
            </a:endParaRPr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D3489C6B-33F9-6484-0097-1F19DD1B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  <p:pic>
        <p:nvPicPr>
          <p:cNvPr id="6" name="Grafik 6" descr="Taschenrechner mit einfarbiger Füllung">
            <a:extLst>
              <a:ext uri="{FF2B5EF4-FFF2-40B4-BE49-F238E27FC236}">
                <a16:creationId xmlns:a16="http://schemas.microsoft.com/office/drawing/2014/main" id="{C231EFE3-57D2-1EBF-74BA-DFDB4D9C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131" y="4689397"/>
            <a:ext cx="716629" cy="71662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598CFA-C86E-F1DE-44C3-17C76E3C6838}"/>
              </a:ext>
            </a:extLst>
          </p:cNvPr>
          <p:cNvSpPr txBox="1">
            <a:spLocks/>
          </p:cNvSpPr>
          <p:nvPr/>
        </p:nvSpPr>
        <p:spPr>
          <a:xfrm>
            <a:off x="5064845" y="4664043"/>
            <a:ext cx="1819603" cy="969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u="sng">
                <a:cs typeface="Calibri"/>
              </a:rPr>
              <a:t>Finanzen: </a:t>
            </a:r>
            <a:endParaRPr lang="de-DE" sz="1800">
              <a:cs typeface="Calibri"/>
            </a:endParaRPr>
          </a:p>
          <a:p>
            <a:r>
              <a:rPr lang="de-DE" sz="1800">
                <a:cs typeface="Calibri"/>
              </a:rPr>
              <a:t>Daniel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99751F0-C1C6-3851-C9F5-06081C130DAD}"/>
              </a:ext>
            </a:extLst>
          </p:cNvPr>
          <p:cNvSpPr txBox="1">
            <a:spLocks/>
          </p:cNvSpPr>
          <p:nvPr/>
        </p:nvSpPr>
        <p:spPr>
          <a:xfrm>
            <a:off x="605133" y="3907861"/>
            <a:ext cx="2430368" cy="14644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u="sng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u="sng">
                <a:ea typeface="+mn-lt"/>
                <a:cs typeface="+mn-lt"/>
              </a:rPr>
              <a:t>Marketing und Vertrieb: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de-DE" sz="1800">
                <a:ea typeface="+mn-lt"/>
                <a:cs typeface="+mn-lt"/>
              </a:rPr>
              <a:t>Finn und Leon</a:t>
            </a:r>
            <a:endParaRPr lang="en-US" sz="18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2B54A8B-13EA-5CDE-4A4F-01A86CE135C8}"/>
              </a:ext>
            </a:extLst>
          </p:cNvPr>
          <p:cNvSpPr txBox="1">
            <a:spLocks/>
          </p:cNvSpPr>
          <p:nvPr/>
        </p:nvSpPr>
        <p:spPr>
          <a:xfrm>
            <a:off x="5033951" y="2572523"/>
            <a:ext cx="3180733" cy="958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u="sng">
                <a:ea typeface="+mn-lt"/>
                <a:cs typeface="+mn-lt"/>
              </a:rPr>
              <a:t>Business Development: </a:t>
            </a:r>
            <a:endParaRPr lang="de-DE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de-DE" sz="1800">
                <a:ea typeface="+mn-lt"/>
                <a:cs typeface="+mn-lt"/>
              </a:rPr>
              <a:t>Nico </a:t>
            </a:r>
            <a:endParaRPr lang="en-US" sz="18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800">
              <a:cs typeface="Calibri"/>
            </a:endParaRPr>
          </a:p>
        </p:txBody>
      </p:sp>
      <p:pic>
        <p:nvPicPr>
          <p:cNvPr id="13" name="Grafik 13" descr="Marketing Silhouette">
            <a:extLst>
              <a:ext uri="{FF2B5EF4-FFF2-40B4-BE49-F238E27FC236}">
                <a16:creationId xmlns:a16="http://schemas.microsoft.com/office/drawing/2014/main" id="{406B609D-9246-EFF0-0603-550FCBFB1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9947" y="4590512"/>
            <a:ext cx="914400" cy="914400"/>
          </a:xfrm>
          <a:prstGeom prst="rect">
            <a:avLst/>
          </a:prstGeom>
        </p:spPr>
      </p:pic>
      <p:pic>
        <p:nvPicPr>
          <p:cNvPr id="14" name="Grafik 14" descr="Liniendiagramm mit einfarbiger Füllung">
            <a:extLst>
              <a:ext uri="{FF2B5EF4-FFF2-40B4-BE49-F238E27FC236}">
                <a16:creationId xmlns:a16="http://schemas.microsoft.com/office/drawing/2014/main" id="{2D159F91-FEED-A927-69ED-460D12644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5101" y="2574610"/>
            <a:ext cx="745714" cy="751531"/>
          </a:xfrm>
          <a:prstGeom prst="rect">
            <a:avLst/>
          </a:prstGeom>
        </p:spPr>
      </p:pic>
      <p:pic>
        <p:nvPicPr>
          <p:cNvPr id="15" name="Grafik 15" descr="Blaupause mit einfarbiger Füllung">
            <a:extLst>
              <a:ext uri="{FF2B5EF4-FFF2-40B4-BE49-F238E27FC236}">
                <a16:creationId xmlns:a16="http://schemas.microsoft.com/office/drawing/2014/main" id="{CC606750-8EBB-AE2F-38FE-C481E8499E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7705" y="25467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7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3E845-C06A-5B74-F0C8-23CF6DC0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59" y="1371599"/>
            <a:ext cx="3382449" cy="2453205"/>
          </a:xfrm>
        </p:spPr>
        <p:txBody>
          <a:bodyPr anchor="b">
            <a:normAutofit/>
          </a:bodyPr>
          <a:lstStyle/>
          <a:p>
            <a:pPr algn="r"/>
            <a:r>
              <a:rPr lang="de-DE">
                <a:cs typeface="Calibri Light"/>
              </a:rPr>
              <a:t>Visionen und Chancen</a:t>
            </a:r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340208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C90B7-3AC4-8D7F-6B01-E977FD81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003" y="1605004"/>
            <a:ext cx="5701842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200" b="1" dirty="0" err="1">
                <a:ea typeface="+mn-lt"/>
                <a:cs typeface="+mn-lt"/>
              </a:rPr>
              <a:t>iD</a:t>
            </a:r>
            <a:r>
              <a:rPr lang="de-DE" sz="2200" b="1" dirty="0">
                <a:ea typeface="+mn-lt"/>
                <a:cs typeface="+mn-lt"/>
              </a:rPr>
              <a:t> kennt keine Grenzen</a:t>
            </a:r>
          </a:p>
          <a:p>
            <a:pPr marL="0" indent="0">
              <a:buNone/>
            </a:pPr>
            <a:endParaRPr lang="de-DE" sz="22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200" dirty="0">
                <a:ea typeface="+mn-lt"/>
                <a:cs typeface="+mn-lt"/>
              </a:rPr>
              <a:t>Produkterweiterung nach Ansoff:</a:t>
            </a:r>
            <a:endParaRPr lang="de-DE" dirty="0"/>
          </a:p>
          <a:p>
            <a:r>
              <a:rPr lang="de-DE" sz="2200" dirty="0">
                <a:ea typeface="+mn-lt"/>
                <a:cs typeface="+mn-lt"/>
              </a:rPr>
              <a:t>Potential der Einzelkomponenten ausschöpfen</a:t>
            </a:r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Mechanische Uhrwerke anbieten</a:t>
            </a:r>
            <a:endParaRPr lang="de-DE" dirty="0"/>
          </a:p>
          <a:p>
            <a:r>
              <a:rPr lang="de-DE" sz="2200" dirty="0">
                <a:cs typeface="Calibri"/>
              </a:rPr>
              <a:t>Chronographen, GMT Uhrwerke, Datum, Mondphasen, Ewiger Kalender</a:t>
            </a:r>
          </a:p>
          <a:p>
            <a:r>
              <a:rPr lang="de-DE" sz="2200" dirty="0">
                <a:cs typeface="Calibri"/>
              </a:rPr>
              <a:t>Wasserdichtigkeit gewährleisten</a:t>
            </a:r>
          </a:p>
          <a:p>
            <a:endParaRPr lang="de-DE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87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33AB4D6-9E85-DE8E-3F39-33354663D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0BFB3AEC-4BF1-67A8-D19C-2F86B4553F6D}"/>
              </a:ext>
            </a:extLst>
          </p:cNvPr>
          <p:cNvSpPr txBox="1">
            <a:spLocks/>
          </p:cNvSpPr>
          <p:nvPr/>
        </p:nvSpPr>
        <p:spPr>
          <a:xfrm>
            <a:off x="2035233" y="3429397"/>
            <a:ext cx="8149829" cy="542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err="1">
                <a:latin typeface="Calibri"/>
                <a:cs typeface="Calibri"/>
              </a:rPr>
              <a:t>Where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the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experience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of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your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watch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gets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customisable</a:t>
            </a:r>
            <a:endParaRPr lang="de-DE">
              <a:latin typeface="Calibri"/>
              <a:cs typeface="Calibri" panose="020F050202020403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52712A-8CA8-FB0E-F32A-B913C289B006}"/>
              </a:ext>
            </a:extLst>
          </p:cNvPr>
          <p:cNvSpPr txBox="1"/>
          <p:nvPr/>
        </p:nvSpPr>
        <p:spPr>
          <a:xfrm>
            <a:off x="71331" y="6414284"/>
            <a:ext cx="799980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Nicolai Mack, Finn Horchler, Daniel Bogdan, Max </a:t>
            </a:r>
            <a:r>
              <a:rPr lang="de-DE" sz="1500" err="1">
                <a:solidFill>
                  <a:srgbClr val="FFFFFF"/>
                </a:solidFill>
              </a:rPr>
              <a:t>Rebelo</a:t>
            </a:r>
            <a:r>
              <a:rPr lang="de-DE" sz="1500">
                <a:solidFill>
                  <a:srgbClr val="FFFFFF"/>
                </a:solidFill>
              </a:rPr>
              <a:t> de Andrade, Leon Gassert</a:t>
            </a:r>
            <a:endParaRPr lang="de-DE" sz="15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FFD2DE5D-0D9A-21C9-597E-4F1C3D50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97DE79B-A89B-507B-B3F0-BFAF0447ADEE}"/>
              </a:ext>
            </a:extLst>
          </p:cNvPr>
          <p:cNvSpPr/>
          <p:nvPr/>
        </p:nvSpPr>
        <p:spPr>
          <a:xfrm>
            <a:off x="2128463" y="2372474"/>
            <a:ext cx="7911100" cy="804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ED367F4-64A4-9C0A-217F-E95380AB5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299" y="2434307"/>
            <a:ext cx="7820346" cy="705115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F0BBFD00-31B3-3A52-604A-670521670D1F}"/>
              </a:ext>
            </a:extLst>
          </p:cNvPr>
          <p:cNvSpPr txBox="1">
            <a:spLocks/>
          </p:cNvSpPr>
          <p:nvPr/>
        </p:nvSpPr>
        <p:spPr>
          <a:xfrm>
            <a:off x="3881882" y="4747450"/>
            <a:ext cx="4346694" cy="432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>
                <a:latin typeface="Calibri"/>
                <a:cs typeface="Calibri"/>
              </a:rPr>
              <a:t>Einmalig: 10% für 150.000,-</a:t>
            </a:r>
            <a:r>
              <a:rPr lang="de-DE">
                <a:latin typeface="Calibri"/>
                <a:cs typeface="Calibri"/>
              </a:rPr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86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ie wechselt man sein Uhrenarmband? Eine Anleitung mit Bildern | vild">
            <a:extLst>
              <a:ext uri="{FF2B5EF4-FFF2-40B4-BE49-F238E27FC236}">
                <a16:creationId xmlns:a16="http://schemas.microsoft.com/office/drawing/2014/main" id="{211B5AC7-AC24-BDA9-14D9-097BFCAB2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3"/>
          <a:stretch/>
        </p:blipFill>
        <p:spPr bwMode="auto"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Freeform: Shape 4102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05" name="Freeform: Shape 4104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3B6FC2-490B-F495-7321-BBDA4AA7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de-DE" sz="4100"/>
              <a:t>Idee des individuellen Gestaltens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29BB0-AD1C-1917-BD23-733B815F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/>
              <a:t>Bereits im Uhrensektor angekommen</a:t>
            </a:r>
          </a:p>
          <a:p>
            <a:r>
              <a:rPr lang="de-DE" sz="1800">
                <a:cs typeface="Calibri"/>
              </a:rPr>
              <a:t>In Form wechselbarer Armbänder</a:t>
            </a:r>
          </a:p>
          <a:p>
            <a:r>
              <a:rPr lang="de-DE" sz="1800">
                <a:cs typeface="Calibri"/>
              </a:rPr>
              <a:t>Sehr aufwändig in der Umsetzung</a:t>
            </a:r>
          </a:p>
          <a:p>
            <a:pPr marL="0" indent="0">
              <a:buNone/>
            </a:pPr>
            <a:r>
              <a:rPr lang="de-DE" sz="1800"/>
              <a:t>-&gt; Cartier</a:t>
            </a:r>
            <a:endParaRPr lang="de-DE" sz="1800">
              <a:cs typeface="Calibri"/>
            </a:endParaRPr>
          </a:p>
          <a:p>
            <a:pPr marL="0" indent="0">
              <a:buNone/>
            </a:pPr>
            <a:r>
              <a:rPr lang="de-DE" sz="1800"/>
              <a:t>-&gt; Vacheron Constantin</a:t>
            </a:r>
            <a:endParaRPr lang="de-DE" sz="1800">
              <a:cs typeface="Calibri" panose="020F0502020204030204"/>
            </a:endParaRPr>
          </a:p>
          <a:p>
            <a:pPr marL="0" indent="0">
              <a:buNone/>
            </a:pPr>
            <a:r>
              <a:rPr lang="de-DE" sz="1800"/>
              <a:t>-&gt; Daniel Wellington</a:t>
            </a:r>
            <a:endParaRPr lang="de-DE" sz="1800">
              <a:cs typeface="Calibri"/>
            </a:endParaRPr>
          </a:p>
          <a:p>
            <a:endParaRPr lang="de-DE" sz="1800"/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321A8E36-D1A8-77C3-2A37-17999B61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AE245-8A72-067D-94B6-FACE2FEA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Idee ausbaubar</a:t>
            </a:r>
            <a:endParaRPr lang="de-DE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Jaguar Saphire Uhrenlünette Registerring Edelstahl rot/blau J860 | Minott  Center">
            <a:extLst>
              <a:ext uri="{FF2B5EF4-FFF2-40B4-BE49-F238E27FC236}">
                <a16:creationId xmlns:a16="http://schemas.microsoft.com/office/drawing/2014/main" id="{C86177BE-38F4-159A-B342-A35C41E6E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7" r="-3" b="9050"/>
          <a:stretch/>
        </p:blipFill>
        <p:spPr bwMode="auto"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hrenarmbänder aus Edelstahl">
            <a:extLst>
              <a:ext uri="{FF2B5EF4-FFF2-40B4-BE49-F238E27FC236}">
                <a16:creationId xmlns:a16="http://schemas.microsoft.com/office/drawing/2014/main" id="{17388424-3CCC-4D03-47E0-FBA3813BC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r="17200" b="1"/>
          <a:stretch/>
        </p:blipFill>
        <p:spPr bwMode="auto"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iffer Stock Illustrationen, Vektoren, &amp; Kliparts - 59,114 Stock  Illustrationen">
            <a:extLst>
              <a:ext uri="{FF2B5EF4-FFF2-40B4-BE49-F238E27FC236}">
                <a16:creationId xmlns:a16="http://schemas.microsoft.com/office/drawing/2014/main" id="{C627F2BF-DF07-88CE-E753-72358A684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" r="4" b="4674"/>
          <a:stretch/>
        </p:blipFill>
        <p:spPr bwMode="auto">
          <a:xfrm>
            <a:off x="13898" y="4007241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574A1-4F92-1273-A2E8-FD850B1D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885120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cs typeface="Calibri"/>
              </a:rPr>
              <a:t>Uhren sollten individualisierbarer sein</a:t>
            </a:r>
          </a:p>
          <a:p>
            <a:r>
              <a:rPr lang="de-DE" sz="1800">
                <a:cs typeface="Calibri"/>
              </a:rPr>
              <a:t>Viele unterschiedliche Gegebenheiten, um Uhren zu tragen (Anzug, </a:t>
            </a:r>
            <a:r>
              <a:rPr lang="de-DE" sz="1800" err="1">
                <a:cs typeface="Calibri"/>
              </a:rPr>
              <a:t>Casual</a:t>
            </a:r>
            <a:r>
              <a:rPr lang="de-DE" sz="1800">
                <a:cs typeface="Calibri"/>
              </a:rPr>
              <a:t>, Streetwear, …)</a:t>
            </a:r>
          </a:p>
          <a:p>
            <a:r>
              <a:rPr lang="de-DE" sz="1800">
                <a:cs typeface="Calibri"/>
              </a:rPr>
              <a:t>Farben sollten an das Outfit anpassbar sein</a:t>
            </a:r>
          </a:p>
          <a:p>
            <a:r>
              <a:rPr lang="de-DE" sz="1800">
                <a:cs typeface="Calibri"/>
              </a:rPr>
              <a:t>Man sollte seinen vollkommen eigenen Look kreieren können</a:t>
            </a: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6A8B24F3-1B28-4FF2-A3EA-B90F7BD2C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9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5" descr="Ein Bild, das Himmel, Uhr enthält.&#10;&#10;Beschreibung automatisch generiert.">
            <a:extLst>
              <a:ext uri="{FF2B5EF4-FFF2-40B4-BE49-F238E27FC236}">
                <a16:creationId xmlns:a16="http://schemas.microsoft.com/office/drawing/2014/main" id="{D78DC37E-95D8-4BEF-4A22-973C3691E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31" b="33787"/>
          <a:stretch/>
        </p:blipFill>
        <p:spPr>
          <a:xfrm>
            <a:off x="-126104" y="10"/>
            <a:ext cx="1219198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37034E-F341-2AA4-7E32-331BA8BD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individual  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2">
            <a:extLst>
              <a:ext uri="{FF2B5EF4-FFF2-40B4-BE49-F238E27FC236}">
                <a16:creationId xmlns:a16="http://schemas.microsoft.com/office/drawing/2014/main" id="{344F7E36-BD46-7E39-DC3E-EC59EA41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348" y="5206804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4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583BB264-FB51-FF6F-3F10-9CACE79B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D4DA44D0-9F3B-CB53-F8D4-F5F84E66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69" y="590460"/>
            <a:ext cx="4772439" cy="5461732"/>
          </a:xfrm>
          <a:prstGeom prst="rect">
            <a:avLst/>
          </a:prstGeom>
        </p:spPr>
      </p:pic>
      <p:pic>
        <p:nvPicPr>
          <p:cNvPr id="11" name="Grafik 11" descr="Ein Bild, das Text, Uhr enthält.&#10;&#10;Beschreibung automatisch generiert.">
            <a:extLst>
              <a:ext uri="{FF2B5EF4-FFF2-40B4-BE49-F238E27FC236}">
                <a16:creationId xmlns:a16="http://schemas.microsoft.com/office/drawing/2014/main" id="{A308556B-AE11-D064-EDC9-04950C1A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17" y="670385"/>
            <a:ext cx="4772439" cy="54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7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29BB0-AD1C-1917-BD23-733B815F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173" y="1249815"/>
            <a:ext cx="5871338" cy="43638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cs typeface="Calibri"/>
              </a:rPr>
              <a:t>Modulares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Uhrsystem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mit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eigenem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Schnellwechselverschluss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zum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Austausch</a:t>
            </a:r>
            <a:r>
              <a:rPr lang="en-US" sz="1800" dirty="0">
                <a:cs typeface="Calibri"/>
              </a:rPr>
              <a:t> von </a:t>
            </a:r>
            <a:r>
              <a:rPr lang="en-US" sz="1800" dirty="0" err="1">
                <a:cs typeface="Calibri"/>
              </a:rPr>
              <a:t>Ziffernblatt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Lünette</a:t>
            </a:r>
            <a:r>
              <a:rPr lang="en-US" sz="1800" dirty="0">
                <a:cs typeface="Calibri"/>
              </a:rPr>
              <a:t> und Armband</a:t>
            </a:r>
            <a:endParaRPr lang="de-DE" dirty="0"/>
          </a:p>
          <a:p>
            <a:pPr marL="0"/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Zu </a:t>
            </a:r>
            <a:r>
              <a:rPr lang="en-US" sz="1800" dirty="0" err="1">
                <a:cs typeface="Calibri"/>
              </a:rPr>
              <a:t>Beginn</a:t>
            </a:r>
            <a:r>
              <a:rPr lang="en-US" sz="1800" dirty="0">
                <a:cs typeface="Calibri"/>
              </a:rPr>
              <a:t>:</a:t>
            </a:r>
          </a:p>
          <a:p>
            <a:r>
              <a:rPr lang="en-US" sz="1800" dirty="0">
                <a:cs typeface="Calibri"/>
              </a:rPr>
              <a:t>1 </a:t>
            </a:r>
            <a:r>
              <a:rPr lang="en-US" sz="1800" dirty="0" err="1">
                <a:cs typeface="Calibri"/>
              </a:rPr>
              <a:t>Uhrgehäuse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mit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Quarzwerk</a:t>
            </a:r>
            <a:r>
              <a:rPr lang="en-US" sz="1800" dirty="0">
                <a:cs typeface="Calibri"/>
              </a:rPr>
              <a:t> </a:t>
            </a:r>
          </a:p>
          <a:p>
            <a:r>
              <a:rPr lang="en-US" sz="1800" dirty="0">
                <a:cs typeface="Calibri"/>
              </a:rPr>
              <a:t>6 Ziffernblätter </a:t>
            </a:r>
            <a:r>
              <a:rPr lang="en-US" sz="1800" dirty="0" err="1">
                <a:cs typeface="Calibri"/>
              </a:rPr>
              <a:t>mit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unterschiedlichen</a:t>
            </a:r>
            <a:r>
              <a:rPr lang="en-US" sz="1800" dirty="0">
                <a:cs typeface="Calibri"/>
              </a:rPr>
              <a:t> Farben  </a:t>
            </a:r>
          </a:p>
          <a:p>
            <a:r>
              <a:rPr lang="en-US" sz="1800" dirty="0">
                <a:cs typeface="Calibri"/>
              </a:rPr>
              <a:t>6 </a:t>
            </a:r>
            <a:r>
              <a:rPr lang="en-US" sz="1800" dirty="0" err="1">
                <a:cs typeface="Calibri"/>
              </a:rPr>
              <a:t>Kautschukarmbänder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mit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unterschiedlichen</a:t>
            </a:r>
            <a:r>
              <a:rPr lang="en-US" sz="1800" dirty="0">
                <a:cs typeface="Calibri"/>
              </a:rPr>
              <a:t> Farben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 (Schwarz, Weiß, </a:t>
            </a:r>
            <a:r>
              <a:rPr lang="en-US" sz="1800" dirty="0" err="1">
                <a:ea typeface="+mn-lt"/>
                <a:cs typeface="+mn-lt"/>
              </a:rPr>
              <a:t>Dunkelblau</a:t>
            </a:r>
            <a:r>
              <a:rPr lang="en-US" sz="1800" dirty="0">
                <a:ea typeface="+mn-lt"/>
                <a:cs typeface="+mn-lt"/>
              </a:rPr>
              <a:t>, Violett, </a:t>
            </a:r>
            <a:r>
              <a:rPr lang="en-US" sz="1800" dirty="0" err="1">
                <a:ea typeface="+mn-lt"/>
                <a:cs typeface="+mn-lt"/>
              </a:rPr>
              <a:t>Türkis</a:t>
            </a:r>
            <a:r>
              <a:rPr lang="en-US" sz="1800" dirty="0">
                <a:ea typeface="+mn-lt"/>
                <a:cs typeface="+mn-lt"/>
              </a:rPr>
              <a:t>, </a:t>
            </a:r>
            <a:r>
              <a:rPr lang="en-US" sz="1800" dirty="0" err="1">
                <a:ea typeface="+mn-lt"/>
                <a:cs typeface="+mn-lt"/>
              </a:rPr>
              <a:t>Olivgrün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r>
              <a:rPr lang="en-US" sz="1800" dirty="0">
                <a:cs typeface="Calibri"/>
              </a:rPr>
              <a:t>1 </a:t>
            </a:r>
            <a:r>
              <a:rPr lang="en-US" sz="1800" dirty="0" err="1">
                <a:cs typeface="Calibri"/>
              </a:rPr>
              <a:t>Lederarmband</a:t>
            </a:r>
            <a:r>
              <a:rPr lang="en-US" sz="1800" dirty="0">
                <a:cs typeface="Calibri"/>
              </a:rPr>
              <a:t> (vegan)</a:t>
            </a:r>
          </a:p>
          <a:p>
            <a:r>
              <a:rPr lang="en-US" sz="1800" dirty="0">
                <a:cs typeface="Calibri"/>
              </a:rPr>
              <a:t>1 </a:t>
            </a:r>
            <a:r>
              <a:rPr lang="en-US" sz="1800" dirty="0" err="1">
                <a:cs typeface="Calibri"/>
              </a:rPr>
              <a:t>Stahlarmband</a:t>
            </a:r>
            <a:endParaRPr lang="en-US" dirty="0" err="1"/>
          </a:p>
          <a:p>
            <a:r>
              <a:rPr lang="en-US" sz="1800" dirty="0">
                <a:cs typeface="Calibri"/>
              </a:rPr>
              <a:t>3 </a:t>
            </a:r>
            <a:r>
              <a:rPr lang="en-US" sz="1800" dirty="0" err="1">
                <a:cs typeface="Calibri"/>
              </a:rPr>
              <a:t>Lünetten</a:t>
            </a:r>
            <a:r>
              <a:rPr lang="en-US" sz="1800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    (</a:t>
            </a:r>
            <a:r>
              <a:rPr lang="en-US" sz="1800" dirty="0" err="1">
                <a:cs typeface="Calibri"/>
              </a:rPr>
              <a:t>glatt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geriffelt</a:t>
            </a:r>
            <a:r>
              <a:rPr lang="en-US" sz="1800" dirty="0">
                <a:cs typeface="Calibri"/>
              </a:rPr>
              <a:t>, Kristalle)</a:t>
            </a:r>
            <a:endParaRPr lang="en-US" dirty="0">
              <a:cs typeface="Calibri" panose="020F0502020204030204"/>
            </a:endParaRPr>
          </a:p>
          <a:p>
            <a:pPr marL="0"/>
            <a:endParaRPr lang="en-US" sz="1800">
              <a:cs typeface="Calibri"/>
            </a:endParaRPr>
          </a:p>
          <a:p>
            <a:pPr marL="0"/>
            <a:r>
              <a:rPr lang="en-US" sz="1800" dirty="0">
                <a:cs typeface="Calibri"/>
              </a:rPr>
              <a:t>-&gt; 100+ </a:t>
            </a:r>
            <a:r>
              <a:rPr lang="en-US" sz="1800" dirty="0" err="1">
                <a:cs typeface="Calibri"/>
              </a:rPr>
              <a:t>Kombinationsmöglichkeiten</a:t>
            </a:r>
            <a:r>
              <a:rPr lang="en-US" sz="1800" dirty="0">
                <a:cs typeface="Calibri"/>
              </a:rPr>
              <a:t> </a:t>
            </a:r>
          </a:p>
        </p:txBody>
      </p:sp>
      <p:pic>
        <p:nvPicPr>
          <p:cNvPr id="15" name="Grafik 2">
            <a:extLst>
              <a:ext uri="{FF2B5EF4-FFF2-40B4-BE49-F238E27FC236}">
                <a16:creationId xmlns:a16="http://schemas.microsoft.com/office/drawing/2014/main" id="{9E8A1948-4DAD-8E19-DD94-4F903A7E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54" y="2800938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3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AE245-8A72-067D-94B6-FACE2FEA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97760"/>
            <a:ext cx="6422849" cy="1676603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Value Proposition</a:t>
            </a:r>
            <a:endParaRPr lang="de-DE" err="1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5" descr="Ein Bild, das Strichzeichnung, Kiemenfußkrebse enthält.&#10;&#10;Beschreibung automatisch generiert.">
            <a:extLst>
              <a:ext uri="{FF2B5EF4-FFF2-40B4-BE49-F238E27FC236}">
                <a16:creationId xmlns:a16="http://schemas.microsoft.com/office/drawing/2014/main" id="{5E861F63-3D79-7BFB-675B-96C4D4A8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58" y="877824"/>
            <a:ext cx="2691491" cy="5102352"/>
          </a:xfrm>
          <a:prstGeom prst="rect">
            <a:avLst/>
          </a:prstGeom>
          <a:effectLst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574A1-4F92-1273-A2E8-FD850B1D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558265"/>
            <a:ext cx="6422848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cs typeface="Calibri"/>
              </a:rPr>
              <a:t>Günstige Design-Uhren </a:t>
            </a:r>
          </a:p>
          <a:p>
            <a:r>
              <a:rPr lang="de-DE" sz="2000" dirty="0">
                <a:cs typeface="Calibri"/>
              </a:rPr>
              <a:t>Einfach und schnell hoch individualisierbar</a:t>
            </a:r>
          </a:p>
          <a:p>
            <a:pPr marL="0" indent="0">
              <a:buNone/>
            </a:pPr>
            <a:endParaRPr lang="de-DE" sz="2000" dirty="0"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-&gt; Betrifft: Lünette Ziffernblatt und Armband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-&gt; Erschaffung eines modischen, individuellen Lifestyleprodukts, dass zu jedem Style 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kombinierbar ist</a:t>
            </a:r>
            <a:endParaRPr lang="de-DE" dirty="0"/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-&gt; Aufbauerlebnis wie bei LEGO</a:t>
            </a:r>
          </a:p>
          <a:p>
            <a:endParaRPr lang="de-DE" sz="2000" dirty="0">
              <a:cs typeface="Calibri"/>
            </a:endParaRPr>
          </a:p>
          <a:p>
            <a:endParaRPr lang="de-DE" sz="2000" dirty="0">
              <a:cs typeface="Calibri"/>
            </a:endParaRP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6A8B24F3-1B28-4FF2-A3EA-B90F7BD2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516" y="6080107"/>
            <a:ext cx="617935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2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3E845-C06A-5B74-F0C8-23CF6DC0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58" y="1604271"/>
            <a:ext cx="3382449" cy="2453205"/>
          </a:xfrm>
        </p:spPr>
        <p:txBody>
          <a:bodyPr anchor="b">
            <a:normAutofit/>
          </a:bodyPr>
          <a:lstStyle/>
          <a:p>
            <a:pPr algn="r"/>
            <a:r>
              <a:rPr lang="de-DE">
                <a:cs typeface="Calibri Light"/>
              </a:rPr>
              <a:t>Customer Segments</a:t>
            </a:r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340208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C90B7-3AC4-8D7F-6B01-E977FD81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034" y="1367025"/>
            <a:ext cx="5701842" cy="411480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endParaRPr lang="de-DE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200" dirty="0">
                <a:ea typeface="+mn-lt"/>
                <a:cs typeface="+mn-lt"/>
              </a:rPr>
              <a:t>Unser Angebot richtet sich an:</a:t>
            </a:r>
            <a:endParaRPr lang="de-DE" dirty="0"/>
          </a:p>
          <a:p>
            <a:pPr marL="0" indent="0">
              <a:buNone/>
            </a:pPr>
            <a:endParaRPr lang="de-DE" sz="2200" dirty="0">
              <a:ea typeface="+mn-lt"/>
              <a:cs typeface="+mn-lt"/>
            </a:endParaRPr>
          </a:p>
          <a:p>
            <a:r>
              <a:rPr lang="de-DE" sz="2200" dirty="0">
                <a:ea typeface="+mn-lt"/>
                <a:cs typeface="+mn-lt"/>
              </a:rPr>
              <a:t>Männlich, weiblich, divers</a:t>
            </a:r>
          </a:p>
          <a:p>
            <a:r>
              <a:rPr lang="de-DE" sz="2200" dirty="0">
                <a:ea typeface="+mn-lt"/>
                <a:cs typeface="+mn-lt"/>
              </a:rPr>
              <a:t>15-30 Jahre 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cs typeface="Calibri"/>
              </a:rPr>
              <a:t>14.284.647 Menschen</a:t>
            </a:r>
          </a:p>
          <a:p>
            <a:r>
              <a:rPr lang="en-US" sz="2200" dirty="0" err="1">
                <a:ea typeface="+mn-lt"/>
                <a:cs typeface="+mn-lt"/>
              </a:rPr>
              <a:t>Modebewusst</a:t>
            </a:r>
            <a:r>
              <a:rPr lang="en-US" sz="2200" dirty="0">
                <a:ea typeface="+mn-lt"/>
                <a:cs typeface="+mn-lt"/>
              </a:rPr>
              <a:t> und </a:t>
            </a:r>
            <a:r>
              <a:rPr lang="en-US" sz="2200" dirty="0" err="1">
                <a:ea typeface="+mn-lt"/>
                <a:cs typeface="+mn-lt"/>
              </a:rPr>
              <a:t>individualitätsstrebend</a:t>
            </a:r>
            <a:endParaRPr lang="de-DE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Lust auf </a:t>
            </a:r>
            <a:r>
              <a:rPr lang="en-US" sz="2200" dirty="0" err="1">
                <a:ea typeface="+mn-lt"/>
                <a:cs typeface="+mn-lt"/>
              </a:rPr>
              <a:t>originelle</a:t>
            </a:r>
            <a:r>
              <a:rPr lang="en-US" sz="2200" dirty="0">
                <a:ea typeface="+mn-lt"/>
                <a:cs typeface="+mn-lt"/>
              </a:rPr>
              <a:t> und </a:t>
            </a:r>
            <a:r>
              <a:rPr lang="en-US" sz="2200" dirty="0" err="1">
                <a:ea typeface="+mn-lt"/>
                <a:cs typeface="+mn-lt"/>
              </a:rPr>
              <a:t>einfach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wechselbare</a:t>
            </a:r>
            <a:r>
              <a:rPr lang="en-US" sz="2200" dirty="0">
                <a:ea typeface="+mn-lt"/>
                <a:cs typeface="+mn-lt"/>
              </a:rPr>
              <a:t> Designs </a:t>
            </a:r>
          </a:p>
          <a:p>
            <a:r>
              <a:rPr lang="en-US" sz="2200" dirty="0">
                <a:ea typeface="+mn-lt"/>
                <a:cs typeface="+mn-lt"/>
              </a:rPr>
              <a:t>Für </a:t>
            </a:r>
            <a:r>
              <a:rPr lang="en-US" sz="2200" dirty="0" err="1">
                <a:ea typeface="+mn-lt"/>
                <a:cs typeface="+mn-lt"/>
              </a:rPr>
              <a:t>einen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erschwinglichen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Preis</a:t>
            </a:r>
            <a:r>
              <a:rPr lang="en-US" sz="2200" dirty="0">
                <a:ea typeface="+mn-lt"/>
                <a:cs typeface="+mn-lt"/>
              </a:rPr>
              <a:t> </a:t>
            </a:r>
            <a:endParaRPr lang="en-US" sz="2200" dirty="0">
              <a:cs typeface="Calibri" panose="020F0502020204030204"/>
            </a:endParaRPr>
          </a:p>
          <a:p>
            <a:r>
              <a:rPr lang="de-DE" sz="2200" dirty="0">
                <a:ea typeface="+mn-lt"/>
                <a:cs typeface="+mn-lt"/>
              </a:rPr>
              <a:t>Luxusuhrensegment (noch) nicht leistbar </a:t>
            </a:r>
            <a:endParaRPr lang="en-US" sz="2200" dirty="0">
              <a:ea typeface="+mn-lt"/>
              <a:cs typeface="+mn-lt"/>
            </a:endParaRPr>
          </a:p>
          <a:p>
            <a:endParaRPr lang="de-DE" sz="2200" dirty="0">
              <a:ea typeface="+mn-lt"/>
              <a:cs typeface="+mn-lt"/>
            </a:endParaRPr>
          </a:p>
          <a:p>
            <a:endParaRPr lang="de-DE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847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Breitbild</PresentationFormat>
  <Paragraphs>227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PowerPoint-Präsentation</vt:lpstr>
      <vt:lpstr>Ausgangs- situation </vt:lpstr>
      <vt:lpstr>Idee des individuellen Gestaltens</vt:lpstr>
      <vt:lpstr>Idee ausbaubar</vt:lpstr>
      <vt:lpstr>individual  </vt:lpstr>
      <vt:lpstr>PowerPoint-Präsentation</vt:lpstr>
      <vt:lpstr>PowerPoint-Präsentation</vt:lpstr>
      <vt:lpstr>Value Proposition</vt:lpstr>
      <vt:lpstr>Customer Segments</vt:lpstr>
      <vt:lpstr>Wettbewerbs Analyse </vt:lpstr>
      <vt:lpstr>Marktvolumen für Uhren in Deutschland </vt:lpstr>
      <vt:lpstr>Marketing und Vertrieb </vt:lpstr>
      <vt:lpstr>Customer Relationships</vt:lpstr>
      <vt:lpstr>Key Activities</vt:lpstr>
      <vt:lpstr>Key Resources</vt:lpstr>
      <vt:lpstr>Cost Structure: Variable Kosten </vt:lpstr>
      <vt:lpstr>Cost Structure: Fixe Kosten </vt:lpstr>
      <vt:lpstr>Revenue Streams</vt:lpstr>
      <vt:lpstr>Revenue Streams</vt:lpstr>
      <vt:lpstr>Betrieblicher Break-even Point </vt:lpstr>
      <vt:lpstr>Key Partners</vt:lpstr>
      <vt:lpstr>Unser Team </vt:lpstr>
      <vt:lpstr>Visionen und Chancen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__</dc:title>
  <dc:creator>Finn Horchler</dc:creator>
  <cp:lastModifiedBy>Nicolai Mack</cp:lastModifiedBy>
  <cp:revision>167</cp:revision>
  <dcterms:created xsi:type="dcterms:W3CDTF">2022-06-21T16:37:55Z</dcterms:created>
  <dcterms:modified xsi:type="dcterms:W3CDTF">2022-07-24T13:35:32Z</dcterms:modified>
</cp:coreProperties>
</file>