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15119350"/>
  <p:notesSz cx="9144000" cy="6858000"/>
  <p:defaultTextStyle>
    <a:defPPr>
      <a:defRPr lang="en-US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4E4E4"/>
    <a:srgbClr val="EEEEEE"/>
    <a:srgbClr val="CC66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>
        <p:scale>
          <a:sx n="40" d="100"/>
          <a:sy n="40" d="100"/>
        </p:scale>
        <p:origin x="924" y="30"/>
      </p:cViewPr>
      <p:guideLst>
        <p:guide orient="horz" pos="4762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23AE-F900-4B86-B88B-E533CD2E5EFB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0F95-69C4-4F19-B828-B36D006664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469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23AE-F900-4B86-B88B-E533CD2E5EFB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0F95-69C4-4F19-B828-B36D006664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898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23AE-F900-4B86-B88B-E533CD2E5EFB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0F95-69C4-4F19-B828-B36D006664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1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23AE-F900-4B86-B88B-E533CD2E5EFB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0F95-69C4-4F19-B828-B36D006664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356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23AE-F900-4B86-B88B-E533CD2E5EFB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0F95-69C4-4F19-B828-B36D006664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17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23AE-F900-4B86-B88B-E533CD2E5EFB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0F95-69C4-4F19-B828-B36D006664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35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23AE-F900-4B86-B88B-E533CD2E5EFB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0F95-69C4-4F19-B828-B36D006664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71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23AE-F900-4B86-B88B-E533CD2E5EFB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0F95-69C4-4F19-B828-B36D006664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789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23AE-F900-4B86-B88B-E533CD2E5EFB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0F95-69C4-4F19-B828-B36D006664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90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23AE-F900-4B86-B88B-E533CD2E5EFB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0F95-69C4-4F19-B828-B36D006664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747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23AE-F900-4B86-B88B-E533CD2E5EFB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0F95-69C4-4F19-B828-B36D006664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549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23AE-F900-4B86-B88B-E533CD2E5EFB}" type="datetimeFigureOut">
              <a:rPr lang="en-MY" smtClean="0"/>
              <a:t>2/12/2019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0F95-69C4-4F19-B828-B36D006664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341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66FF"/>
            </a:gs>
            <a:gs pos="10000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1680" y="185674"/>
            <a:ext cx="20830761" cy="2492903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2" y="279985"/>
            <a:ext cx="1595556" cy="19783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bliqueTopLeft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6888" y="915201"/>
            <a:ext cx="8128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OF COMPUTER SYSTEM &amp; SOFTWARE ENGINEERING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58339" y="439413"/>
            <a:ext cx="14433608" cy="89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384810">
              <a:lnSpc>
                <a:spcPct val="101200"/>
              </a:lnSpc>
              <a:spcBef>
                <a:spcPts val="90"/>
              </a:spcBef>
            </a:pPr>
            <a:r>
              <a:rPr lang="en-US" sz="2000" b="1" spc="20" dirty="0">
                <a:latin typeface="Arial"/>
                <a:cs typeface="Arial"/>
              </a:rPr>
              <a:t>ENHANCEMENT OF GENERIC CODE CLONE DETECTION FOR JAVA APPLICATION USING STRING WEIGHTAGE</a:t>
            </a:r>
            <a:endParaRPr lang="en-US" sz="2000" b="1" dirty="0">
              <a:solidFill>
                <a:prstClr val="black"/>
              </a:solidFill>
              <a:latin typeface="Arial"/>
              <a:cs typeface="Arial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latin typeface="Gill Sans MT" panose="020B05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40443" y="1379663"/>
            <a:ext cx="10295933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	:     KIROSHINII A/P NAGALINGAM [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CA16103 </a:t>
            </a: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	:</a:t>
            </a: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DR AL-FAHIM BIN MUBARAK ALI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1680" y="3068382"/>
            <a:ext cx="6615370" cy="6568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278" y="3776541"/>
            <a:ext cx="6602771" cy="408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15000"/>
              </a:lnSpc>
              <a:spcAft>
                <a:spcPts val="2400"/>
              </a:spcAft>
            </a:pPr>
            <a:r>
              <a:rPr lang="en-MY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Generic Code Clone Detection (GCCD) model that consists of five processes has been proposed to detect Type-1, Type-2, Type-3 and Type-4 code clone. overcome drawback of the existing models through the automated calculation of code clone detection result and better visualization of the code clone detection results.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MY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9915" y="7190821"/>
            <a:ext cx="6615370" cy="6568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80" y="7605564"/>
            <a:ext cx="6615370" cy="331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 </a:t>
            </a:r>
            <a:endParaRPr lang="en-US" sz="1400" dirty="0"/>
          </a:p>
          <a:p>
            <a:pPr marL="215265" marR="205104" algn="just">
              <a:lnSpc>
                <a:spcPct val="100499"/>
              </a:lnSpc>
              <a:spcBef>
                <a:spcPts val="385"/>
              </a:spcBef>
            </a:pP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work presents </a:t>
            </a:r>
            <a:r>
              <a:rPr lang="en-US" sz="2400" spc="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of GCCD</a:t>
            </a:r>
            <a:r>
              <a:rPr lang="en-US" sz="2400" spc="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developed that consist of five processes that can support the detection of different code clone types in Java applications using string weightage. 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The mostly used terminology for code clones is classified into four types which is Type-1, Type-2, Type-3 and Type-4.</a:t>
            </a:r>
            <a:endParaRPr lang="en-US" sz="2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4342" y="10872680"/>
            <a:ext cx="6615370" cy="6568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971" y="11622072"/>
            <a:ext cx="661537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To enhance the pre-processing and transformation process that improves the representation of the source units.</a:t>
            </a:r>
          </a:p>
          <a:p>
            <a:pPr algn="just"/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To propose string weightage concept for better detection result.</a:t>
            </a:r>
          </a:p>
          <a:p>
            <a:pPr algn="just"/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To evaluate the improvement of code clone detection result.</a:t>
            </a:r>
          </a:p>
          <a:p>
            <a:r>
              <a:rPr lang="en-US" sz="1400" b="1" dirty="0"/>
              <a:t> 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7369375" y="3068382"/>
            <a:ext cx="6615370" cy="6568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421946" y="7190821"/>
            <a:ext cx="6615370" cy="6568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5954" y="4015282"/>
            <a:ext cx="6482211" cy="241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3530" marR="5080" indent="-303530" algn="just">
              <a:lnSpc>
                <a:spcPct val="100499"/>
              </a:lnSpc>
              <a:spcBef>
                <a:spcPts val="785"/>
              </a:spcBef>
              <a:buChar char="•"/>
              <a:tabLst>
                <a:tab pos="304165" algn="l"/>
              </a:tabLst>
            </a:pPr>
            <a:r>
              <a:rPr lang="en-US" sz="2400" spc="5" dirty="0">
                <a:latin typeface="Arial" panose="020B0604020202020204" pitchFamily="34" charset="0"/>
                <a:cs typeface="Arial" panose="020B0604020202020204" pitchFamily="34" charset="0"/>
              </a:rPr>
              <a:t>Challenge faced in detecting code clone using model is the lack of detecting all code clone type.</a:t>
            </a:r>
          </a:p>
          <a:p>
            <a:pPr marL="303530" marR="5080" indent="-303530" algn="just">
              <a:lnSpc>
                <a:spcPct val="100499"/>
              </a:lnSpc>
              <a:spcBef>
                <a:spcPts val="785"/>
              </a:spcBef>
              <a:buChar char="•"/>
              <a:tabLst>
                <a:tab pos="304165" algn="l"/>
              </a:tabLst>
            </a:pPr>
            <a:r>
              <a:rPr lang="en-US" sz="2400" spc="5" dirty="0">
                <a:latin typeface="Arial" panose="020B0604020202020204" pitchFamily="34" charset="0"/>
                <a:cs typeface="Arial" panose="020B0604020202020204" pitchFamily="34" charset="0"/>
              </a:rPr>
              <a:t>Use of different code clone detection approaches that produce different representation of the source code.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4528709" y="7190821"/>
            <a:ext cx="6615370" cy="6568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4528709" y="3068382"/>
            <a:ext cx="6615370" cy="6568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4477071" y="11554384"/>
            <a:ext cx="6615370" cy="6568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477071" y="12267222"/>
            <a:ext cx="66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360" marR="574675" algn="just">
              <a:lnSpc>
                <a:spcPct val="100499"/>
              </a:lnSpc>
              <a:spcBef>
                <a:spcPts val="385"/>
              </a:spcBef>
            </a:pPr>
            <a:r>
              <a:rPr lang="en-US" sz="2400" spc="5" dirty="0">
                <a:latin typeface="Arial"/>
                <a:cs typeface="Arial"/>
              </a:rPr>
              <a:t>The GCCD consist of five processes that can support detection of Type-1, Type-2, Type-3 and Type-4 code clone types with improved code clone categories. The string concept is applied because String is the most contained and used attributes in any application.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563442" y="3826888"/>
            <a:ext cx="6545905" cy="331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6230" marR="7620" indent="-303530" algn="just">
              <a:lnSpc>
                <a:spcPct val="100499"/>
              </a:lnSpc>
              <a:spcBef>
                <a:spcPts val="100"/>
              </a:spcBef>
              <a:buChar char="•"/>
              <a:tabLst>
                <a:tab pos="316230" algn="l"/>
                <a:tab pos="316865" algn="l"/>
                <a:tab pos="1984375" algn="l"/>
                <a:tab pos="3921125" algn="l"/>
                <a:tab pos="5069205" algn="l"/>
                <a:tab pos="6089015" algn="l"/>
              </a:tabLst>
            </a:pPr>
            <a:r>
              <a:rPr lang="en-US" sz="2400" dirty="0">
                <a:latin typeface="Arial"/>
                <a:cs typeface="Arial"/>
              </a:rPr>
              <a:t>Code clone type refers to the type of code clone detected and granularity level of the code clone type is based on clone pair.</a:t>
            </a:r>
          </a:p>
          <a:p>
            <a:pPr marL="316230" marR="7620" indent="-303530" algn="just">
              <a:lnSpc>
                <a:spcPct val="100499"/>
              </a:lnSpc>
              <a:spcBef>
                <a:spcPts val="100"/>
              </a:spcBef>
              <a:buChar char="•"/>
              <a:tabLst>
                <a:tab pos="316230" algn="l"/>
                <a:tab pos="316865" algn="l"/>
                <a:tab pos="1984375" algn="l"/>
                <a:tab pos="3921125" algn="l"/>
                <a:tab pos="5069205" algn="l"/>
                <a:tab pos="6089015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316230" marR="7620" indent="-303530" algn="just">
              <a:lnSpc>
                <a:spcPct val="100499"/>
              </a:lnSpc>
              <a:spcBef>
                <a:spcPts val="100"/>
              </a:spcBef>
              <a:buChar char="•"/>
              <a:tabLst>
                <a:tab pos="316230" algn="l"/>
                <a:tab pos="316865" algn="l"/>
                <a:tab pos="1984375" algn="l"/>
                <a:tab pos="3921125" algn="l"/>
                <a:tab pos="5069205" algn="l"/>
                <a:tab pos="6089015" algn="l"/>
              </a:tabLst>
            </a:pPr>
            <a:r>
              <a:rPr lang="en-US" sz="2400" dirty="0">
                <a:latin typeface="Arial"/>
                <a:cs typeface="Arial"/>
              </a:rPr>
              <a:t>Programming language that focuses on the code clone detection in application that contain Java source codes only.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en-MY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MY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300380" y="4244575"/>
            <a:ext cx="2968752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MY" sz="1400" dirty="0"/>
              <a:t>: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6C87898-9683-4C61-98CD-57C04908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442" y="7996394"/>
            <a:ext cx="6558503" cy="34673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9E4DB45-85FC-438C-BDE7-B4100F50E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375" y="8568410"/>
            <a:ext cx="6568033" cy="6376468"/>
          </a:xfrm>
          <a:prstGeom prst="rect">
            <a:avLst/>
          </a:prstGeom>
        </p:spPr>
      </p:pic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441B96E-6832-4AFB-BF10-A00BB78D50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667" y="326962"/>
            <a:ext cx="2059217" cy="2276901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0BDD205-4B44-4A04-961A-7C23B72B6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380" y="351072"/>
            <a:ext cx="2357256" cy="2252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F1FE0E-160D-4821-B6FA-0AF8FB6367F7}"/>
              </a:ext>
            </a:extLst>
          </p:cNvPr>
          <p:cNvSpPr txBox="1"/>
          <p:nvPr/>
        </p:nvSpPr>
        <p:spPr>
          <a:xfrm>
            <a:off x="7322038" y="7978001"/>
            <a:ext cx="66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GENERIC CODE CLONE DETECTION MODEL (GCCD)</a:t>
            </a:r>
          </a:p>
        </p:txBody>
      </p:sp>
    </p:spTree>
    <p:extLst>
      <p:ext uri="{BB962C8B-B14F-4D97-AF65-F5344CB8AC3E}">
        <p14:creationId xmlns:p14="http://schemas.microsoft.com/office/powerpoint/2010/main" val="94167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4934</TotalTime>
  <Words>249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Aliah Tarmidzi</dc:creator>
  <cp:lastModifiedBy>KESHENDRAN A/L VIJAYAKUMARAN</cp:lastModifiedBy>
  <cp:revision>53</cp:revision>
  <dcterms:created xsi:type="dcterms:W3CDTF">2016-11-29T05:31:16Z</dcterms:created>
  <dcterms:modified xsi:type="dcterms:W3CDTF">2019-12-02T11:59:07Z</dcterms:modified>
</cp:coreProperties>
</file>