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32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p:cViewPr varScale="1">
        <p:scale>
          <a:sx n="75" d="100"/>
          <a:sy n="75" d="100"/>
        </p:scale>
        <p:origin x="540" y="6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1/12/2022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1/12/2022</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jp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7A04DE03-AE52-4E36-8FEB-8AE60C732558}"/>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0" y="0"/>
            <a:ext cx="12192000" cy="6857999"/>
          </a:xfrm>
          <a:prstGeom prst="rect">
            <a:avLst/>
          </a:prstGeom>
        </p:spPr>
      </p:pic>
      <p:sp>
        <p:nvSpPr>
          <p:cNvPr id="45" name="Arrow: Chevron 44">
            <a:extLst>
              <a:ext uri="{FF2B5EF4-FFF2-40B4-BE49-F238E27FC236}">
                <a16:creationId xmlns:a16="http://schemas.microsoft.com/office/drawing/2014/main" id="{165B8CF1-42E3-4948-BF93-5BA192827BC4}"/>
              </a:ext>
            </a:extLst>
          </p:cNvPr>
          <p:cNvSpPr/>
          <p:nvPr/>
        </p:nvSpPr>
        <p:spPr>
          <a:xfrm rot="2234779">
            <a:off x="183016" y="2971453"/>
            <a:ext cx="153960" cy="148785"/>
          </a:xfrm>
          <a:prstGeom prst="chevr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n>
                <a:solidFill>
                  <a:srgbClr val="FFC000"/>
                </a:solidFill>
              </a:ln>
              <a:solidFill>
                <a:srgbClr val="FFC000"/>
              </a:solidFill>
            </a:endParaRPr>
          </a:p>
        </p:txBody>
      </p:sp>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313227" y="151376"/>
            <a:ext cx="5349520" cy="4397940"/>
          </a:xfrm>
          <a:prstGeom prst="hexagon">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263187" y="1178948"/>
            <a:ext cx="3583515" cy="1549030"/>
          </a:xfrm>
        </p:spPr>
        <p:txBody>
          <a:bodyPr/>
          <a:lstStyle/>
          <a:p>
            <a:r>
              <a:rPr lang="en-US" sz="3600" dirty="0"/>
              <a:t>ROTU ARMY UMP</a:t>
            </a:r>
            <a:br>
              <a:rPr lang="en-US" sz="3600" dirty="0"/>
            </a:br>
            <a:r>
              <a:rPr lang="en-US" sz="3600" dirty="0"/>
              <a:t>Official Portal</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317044" y="381403"/>
            <a:ext cx="3475803" cy="580322"/>
          </a:xfrm>
        </p:spPr>
        <p:txBody>
          <a:bodyPr/>
          <a:lstStyle/>
          <a:p>
            <a:r>
              <a:rPr lang="en-US" sz="2000"/>
              <a:t>BCC3024 </a:t>
            </a:r>
          </a:p>
          <a:p>
            <a:r>
              <a:rPr lang="en-US" sz="2000"/>
              <a:t>UNDERGRADUATE PROJECT II</a:t>
            </a:r>
            <a:endParaRPr lang="en-US" sz="2000"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5381105" y="2959708"/>
            <a:ext cx="2080864" cy="589636"/>
          </a:xfrm>
        </p:spPr>
        <p:txBody>
          <a:bodyPr/>
          <a:lstStyle/>
          <a:p>
            <a:r>
              <a:rPr lang="en-US" sz="1200"/>
              <a:t>Ahmad Afiq Ahnaf Bin Harudin</a:t>
            </a:r>
          </a:p>
          <a:p>
            <a:r>
              <a:rPr lang="en-US" sz="1200"/>
              <a:t>CD19013</a:t>
            </a:r>
            <a:endParaRPr lang="en-US" sz="1200"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8001674" y="3870788"/>
            <a:ext cx="651613" cy="561736"/>
          </a:xfrm>
          <a:prstGeom prst="hexagon">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Hexagon 11">
            <a:extLst>
              <a:ext uri="{FF2B5EF4-FFF2-40B4-BE49-F238E27FC236}">
                <a16:creationId xmlns:a16="http://schemas.microsoft.com/office/drawing/2014/main" id="{C1469D7A-3CCC-45F0-AD27-35A52B1A50B7}"/>
              </a:ext>
              <a:ext uri="{C183D7F6-B498-43B3-948B-1728B52AA6E4}">
                <adec:decorative xmlns:adec="http://schemas.microsoft.com/office/drawing/2017/decorative" val="1"/>
              </a:ext>
            </a:extLst>
          </p:cNvPr>
          <p:cNvSpPr/>
          <p:nvPr/>
        </p:nvSpPr>
        <p:spPr>
          <a:xfrm>
            <a:off x="4632467" y="2978165"/>
            <a:ext cx="720000" cy="612000"/>
          </a:xfrm>
          <a:prstGeom prst="hexagon">
            <a:avLst/>
          </a:prstGeom>
          <a:blipFill dpi="0" rotWithShape="1">
            <a:blip r:embed="rId5">
              <a:extLst>
                <a:ext uri="{28A0092B-C50C-407E-A947-70E740481C1C}">
                  <a14:useLocalDpi xmlns:a14="http://schemas.microsoft.com/office/drawing/2010/main" val="0"/>
                </a:ext>
              </a:extLst>
            </a:blip>
            <a:srcRect/>
            <a:stretch>
              <a:fillRect l="-10193" t="-1825" r="-9806" b="18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FD104A62-B282-4298-9B03-9BB0B8910983}"/>
              </a:ext>
              <a:ext uri="{C183D7F6-B498-43B3-948B-1728B52AA6E4}">
                <adec:decorative xmlns:adec="http://schemas.microsoft.com/office/drawing/2017/decorative" val="1"/>
              </a:ext>
            </a:extLst>
          </p:cNvPr>
          <p:cNvSpPr/>
          <p:nvPr/>
        </p:nvSpPr>
        <p:spPr>
          <a:xfrm>
            <a:off x="6775930" y="3655771"/>
            <a:ext cx="785546" cy="677196"/>
          </a:xfrm>
          <a:prstGeom prst="hexagon">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0">
            <a:extLst>
              <a:ext uri="{FF2B5EF4-FFF2-40B4-BE49-F238E27FC236}">
                <a16:creationId xmlns:a16="http://schemas.microsoft.com/office/drawing/2014/main" id="{816046E9-5D25-43A7-AF67-0E79D8972ACE}"/>
              </a:ext>
            </a:extLst>
          </p:cNvPr>
          <p:cNvSpPr txBox="1">
            <a:spLocks/>
          </p:cNvSpPr>
          <p:nvPr/>
        </p:nvSpPr>
        <p:spPr>
          <a:xfrm>
            <a:off x="3799672" y="3655771"/>
            <a:ext cx="2976258" cy="677196"/>
          </a:xfrm>
          <a:prstGeom prst="rect">
            <a:avLst/>
          </a:prstGeom>
        </p:spPr>
        <p:txBody>
          <a:bodyPr anchor="b"/>
          <a:lstStyle>
            <a:lvl1pPr marL="266700" indent="-266700" algn="r" defTabSz="914400" rtl="0" eaLnBrk="1" latinLnBrk="0" hangingPunct="1">
              <a:lnSpc>
                <a:spcPct val="90000"/>
              </a:lnSpc>
              <a:spcBef>
                <a:spcPts val="1000"/>
              </a:spcBef>
              <a:buFont typeface="Arial" panose="020B0604020202020204" pitchFamily="34" charset="0"/>
              <a:buNone/>
              <a:defRPr lang="en-US" sz="1600" kern="1200" dirty="0" smtClean="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sz="1200" dirty="0"/>
              <a:t>Dr. Salwana Binti Mohamad @ Asmara</a:t>
            </a:r>
          </a:p>
          <a:p>
            <a:r>
              <a:rPr lang="sv-SE" sz="1200" dirty="0"/>
              <a:t>SUPERVISOR</a:t>
            </a:r>
            <a:endParaRPr lang="en-MY" sz="1200" dirty="0"/>
          </a:p>
        </p:txBody>
      </p:sp>
      <p:sp>
        <p:nvSpPr>
          <p:cNvPr id="17" name="Text Placeholder 7">
            <a:extLst>
              <a:ext uri="{FF2B5EF4-FFF2-40B4-BE49-F238E27FC236}">
                <a16:creationId xmlns:a16="http://schemas.microsoft.com/office/drawing/2014/main" id="{5F319BC1-5056-453B-9AF7-D6E46F6AD0EF}"/>
              </a:ext>
            </a:extLst>
          </p:cNvPr>
          <p:cNvSpPr txBox="1">
            <a:spLocks/>
          </p:cNvSpPr>
          <p:nvPr/>
        </p:nvSpPr>
        <p:spPr>
          <a:xfrm>
            <a:off x="10256643" y="159603"/>
            <a:ext cx="1874155" cy="33859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sz="2000" dirty="0"/>
              <a:t>INTRODUCTION</a:t>
            </a:r>
          </a:p>
        </p:txBody>
      </p:sp>
      <p:sp>
        <p:nvSpPr>
          <p:cNvPr id="19" name="Text Placeholder 10">
            <a:extLst>
              <a:ext uri="{FF2B5EF4-FFF2-40B4-BE49-F238E27FC236}">
                <a16:creationId xmlns:a16="http://schemas.microsoft.com/office/drawing/2014/main" id="{F3E4BB87-E841-4D3C-A359-6656B7D76811}"/>
              </a:ext>
            </a:extLst>
          </p:cNvPr>
          <p:cNvSpPr txBox="1">
            <a:spLocks/>
          </p:cNvSpPr>
          <p:nvPr/>
        </p:nvSpPr>
        <p:spPr>
          <a:xfrm>
            <a:off x="8841992" y="490839"/>
            <a:ext cx="3288805" cy="1599530"/>
          </a:xfrm>
          <a:prstGeom prst="rect">
            <a:avLst/>
          </a:prstGeom>
        </p:spPr>
        <p:txBody>
          <a:bodyPr numCol="1" anchor="b"/>
          <a:lstStyle>
            <a:lvl1pPr marL="266700" indent="-266700" algn="r" defTabSz="914400" rtl="0" eaLnBrk="1" latinLnBrk="0" hangingPunct="1">
              <a:lnSpc>
                <a:spcPct val="90000"/>
              </a:lnSpc>
              <a:spcBef>
                <a:spcPts val="1000"/>
              </a:spcBef>
              <a:buFont typeface="Arial" panose="020B0604020202020204" pitchFamily="34" charset="0"/>
              <a:buNone/>
              <a:defRPr lang="en-US" sz="1600" kern="1200" dirty="0" smtClean="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MY" sz="1200" dirty="0"/>
              <a:t>	ROTU ARMY UMP Portal is an authority entrance for ROTU ARMY UMP association in University Malaysia Pahang. ROTU is represent Pasukan Latihan Pegawai Simpanan which is a unit that train volunteer college understudies as volunteer reserve officers for Malaysian equipped power in Malaysia. ROTU ARMY UMP Official Portal is a portal that shared all the information about the organization. </a:t>
            </a:r>
          </a:p>
        </p:txBody>
      </p:sp>
      <p:sp>
        <p:nvSpPr>
          <p:cNvPr id="20" name="Text Placeholder 7">
            <a:extLst>
              <a:ext uri="{FF2B5EF4-FFF2-40B4-BE49-F238E27FC236}">
                <a16:creationId xmlns:a16="http://schemas.microsoft.com/office/drawing/2014/main" id="{B99DCB54-4E00-4D6F-8E67-26BC96E1D3B8}"/>
              </a:ext>
            </a:extLst>
          </p:cNvPr>
          <p:cNvSpPr txBox="1">
            <a:spLocks/>
          </p:cNvSpPr>
          <p:nvPr/>
        </p:nvSpPr>
        <p:spPr>
          <a:xfrm>
            <a:off x="9576289" y="2421605"/>
            <a:ext cx="2547253" cy="33859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sz="2000" dirty="0"/>
              <a:t>PROBLEM STATEMENT</a:t>
            </a:r>
          </a:p>
        </p:txBody>
      </p:sp>
      <p:sp>
        <p:nvSpPr>
          <p:cNvPr id="22" name="Text Placeholder 10">
            <a:extLst>
              <a:ext uri="{FF2B5EF4-FFF2-40B4-BE49-F238E27FC236}">
                <a16:creationId xmlns:a16="http://schemas.microsoft.com/office/drawing/2014/main" id="{42ED86AD-59D5-499A-ADC1-48F9BCCBF9CF}"/>
              </a:ext>
            </a:extLst>
          </p:cNvPr>
          <p:cNvSpPr txBox="1">
            <a:spLocks/>
          </p:cNvSpPr>
          <p:nvPr/>
        </p:nvSpPr>
        <p:spPr>
          <a:xfrm>
            <a:off x="8841993" y="2569350"/>
            <a:ext cx="3288805" cy="1599530"/>
          </a:xfrm>
          <a:prstGeom prst="rect">
            <a:avLst/>
          </a:prstGeom>
        </p:spPr>
        <p:txBody>
          <a:bodyPr numCol="1" anchor="b"/>
          <a:lstStyle>
            <a:lvl1pPr marL="266700" indent="-266700" algn="r" defTabSz="914400" rtl="0" eaLnBrk="1" latinLnBrk="0" hangingPunct="1">
              <a:lnSpc>
                <a:spcPct val="90000"/>
              </a:lnSpc>
              <a:spcBef>
                <a:spcPts val="1000"/>
              </a:spcBef>
              <a:buFont typeface="Arial" panose="020B0604020202020204" pitchFamily="34" charset="0"/>
              <a:buNone/>
              <a:defRPr lang="en-US" sz="1600" kern="1200" dirty="0" smtClean="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200" dirty="0"/>
              <a:t>	They are having issue in finding and get the   information about the organization because they need to attend the ROTU ARMY UMP kiosk during the orientation event only.</a:t>
            </a:r>
          </a:p>
          <a:p>
            <a:pPr algn="just"/>
            <a:r>
              <a:rPr lang="en-US" sz="1200" dirty="0"/>
              <a:t>	The information about the ROTU ARMY UMP in official UMP Portal or in internet is too concise.</a:t>
            </a:r>
          </a:p>
        </p:txBody>
      </p:sp>
      <p:sp>
        <p:nvSpPr>
          <p:cNvPr id="23" name="Hexagon 22">
            <a:extLst>
              <a:ext uri="{FF2B5EF4-FFF2-40B4-BE49-F238E27FC236}">
                <a16:creationId xmlns:a16="http://schemas.microsoft.com/office/drawing/2014/main" id="{C6B383A9-A57F-40A9-8900-819AC6A0ED29}"/>
              </a:ext>
              <a:ext uri="{C183D7F6-B498-43B3-948B-1728B52AA6E4}">
                <adec:decorative xmlns:adec="http://schemas.microsoft.com/office/drawing/2017/decorative" val="1"/>
              </a:ext>
            </a:extLst>
          </p:cNvPr>
          <p:cNvSpPr/>
          <p:nvPr/>
        </p:nvSpPr>
        <p:spPr>
          <a:xfrm>
            <a:off x="8954545" y="2884083"/>
            <a:ext cx="196388" cy="169300"/>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Hexagon 23">
            <a:extLst>
              <a:ext uri="{FF2B5EF4-FFF2-40B4-BE49-F238E27FC236}">
                <a16:creationId xmlns:a16="http://schemas.microsoft.com/office/drawing/2014/main" id="{109D2ABD-09D6-46E9-B53E-0E62FADBB9E9}"/>
              </a:ext>
              <a:ext uri="{C183D7F6-B498-43B3-948B-1728B52AA6E4}">
                <adec:decorative xmlns:adec="http://schemas.microsoft.com/office/drawing/2017/decorative" val="1"/>
              </a:ext>
            </a:extLst>
          </p:cNvPr>
          <p:cNvSpPr/>
          <p:nvPr/>
        </p:nvSpPr>
        <p:spPr>
          <a:xfrm>
            <a:off x="8952804" y="3652620"/>
            <a:ext cx="196388" cy="169300"/>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7">
            <a:extLst>
              <a:ext uri="{FF2B5EF4-FFF2-40B4-BE49-F238E27FC236}">
                <a16:creationId xmlns:a16="http://schemas.microsoft.com/office/drawing/2014/main" id="{2888970E-958B-4403-BA50-0496C0667772}"/>
              </a:ext>
            </a:extLst>
          </p:cNvPr>
          <p:cNvSpPr txBox="1">
            <a:spLocks/>
          </p:cNvSpPr>
          <p:nvPr/>
        </p:nvSpPr>
        <p:spPr>
          <a:xfrm>
            <a:off x="10833149" y="4418778"/>
            <a:ext cx="1320799" cy="33859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sz="2000" dirty="0"/>
              <a:t>OBJECTIVE</a:t>
            </a:r>
          </a:p>
        </p:txBody>
      </p:sp>
      <p:sp>
        <p:nvSpPr>
          <p:cNvPr id="27" name="Hexagon 26">
            <a:extLst>
              <a:ext uri="{FF2B5EF4-FFF2-40B4-BE49-F238E27FC236}">
                <a16:creationId xmlns:a16="http://schemas.microsoft.com/office/drawing/2014/main" id="{911AADD7-0B60-4A67-B903-D558A0DC3425}"/>
              </a:ext>
              <a:ext uri="{C183D7F6-B498-43B3-948B-1728B52AA6E4}">
                <adec:decorative xmlns:adec="http://schemas.microsoft.com/office/drawing/2017/decorative" val="1"/>
              </a:ext>
            </a:extLst>
          </p:cNvPr>
          <p:cNvSpPr/>
          <p:nvPr/>
        </p:nvSpPr>
        <p:spPr>
          <a:xfrm>
            <a:off x="8954545" y="4853198"/>
            <a:ext cx="196388" cy="169300"/>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Hexagon 27">
            <a:extLst>
              <a:ext uri="{FF2B5EF4-FFF2-40B4-BE49-F238E27FC236}">
                <a16:creationId xmlns:a16="http://schemas.microsoft.com/office/drawing/2014/main" id="{585702BB-FF4F-4110-A40B-E13420E793BD}"/>
              </a:ext>
              <a:ext uri="{C183D7F6-B498-43B3-948B-1728B52AA6E4}">
                <adec:decorative xmlns:adec="http://schemas.microsoft.com/office/drawing/2017/decorative" val="1"/>
              </a:ext>
            </a:extLst>
          </p:cNvPr>
          <p:cNvSpPr/>
          <p:nvPr/>
        </p:nvSpPr>
        <p:spPr>
          <a:xfrm>
            <a:off x="8953223" y="5144170"/>
            <a:ext cx="196388" cy="169300"/>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a:extLst>
              <a:ext uri="{FF2B5EF4-FFF2-40B4-BE49-F238E27FC236}">
                <a16:creationId xmlns:a16="http://schemas.microsoft.com/office/drawing/2014/main" id="{D3BAC793-5037-4644-9BFF-4FA141FACB75}"/>
              </a:ext>
              <a:ext uri="{C183D7F6-B498-43B3-948B-1728B52AA6E4}">
                <adec:decorative xmlns:adec="http://schemas.microsoft.com/office/drawing/2017/decorative" val="1"/>
              </a:ext>
            </a:extLst>
          </p:cNvPr>
          <p:cNvSpPr/>
          <p:nvPr/>
        </p:nvSpPr>
        <p:spPr>
          <a:xfrm>
            <a:off x="8953223" y="5774635"/>
            <a:ext cx="196388" cy="169300"/>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7">
            <a:extLst>
              <a:ext uri="{FF2B5EF4-FFF2-40B4-BE49-F238E27FC236}">
                <a16:creationId xmlns:a16="http://schemas.microsoft.com/office/drawing/2014/main" id="{F3E2B9A9-9688-45B9-989B-4458B6B29721}"/>
              </a:ext>
            </a:extLst>
          </p:cNvPr>
          <p:cNvSpPr txBox="1">
            <a:spLocks/>
          </p:cNvSpPr>
          <p:nvPr/>
        </p:nvSpPr>
        <p:spPr>
          <a:xfrm>
            <a:off x="61202" y="159603"/>
            <a:ext cx="881743" cy="33859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sz="2000" dirty="0"/>
              <a:t>SCOPE</a:t>
            </a:r>
          </a:p>
        </p:txBody>
      </p:sp>
      <p:sp>
        <p:nvSpPr>
          <p:cNvPr id="32" name="Text Placeholder 10">
            <a:extLst>
              <a:ext uri="{FF2B5EF4-FFF2-40B4-BE49-F238E27FC236}">
                <a16:creationId xmlns:a16="http://schemas.microsoft.com/office/drawing/2014/main" id="{CA983565-5550-46A2-AB2D-03BCF2429F6F}"/>
              </a:ext>
            </a:extLst>
          </p:cNvPr>
          <p:cNvSpPr txBox="1">
            <a:spLocks/>
          </p:cNvSpPr>
          <p:nvPr/>
        </p:nvSpPr>
        <p:spPr>
          <a:xfrm>
            <a:off x="61201" y="500607"/>
            <a:ext cx="3288806" cy="1799455"/>
          </a:xfrm>
          <a:prstGeom prst="rect">
            <a:avLst/>
          </a:prstGeom>
        </p:spPr>
        <p:txBody>
          <a:bodyPr numCol="1" anchor="b"/>
          <a:lstStyle>
            <a:lvl1pPr marL="266700" indent="-266700" algn="r" defTabSz="914400" rtl="0" eaLnBrk="1" latinLnBrk="0" hangingPunct="1">
              <a:lnSpc>
                <a:spcPct val="90000"/>
              </a:lnSpc>
              <a:spcBef>
                <a:spcPts val="1000"/>
              </a:spcBef>
              <a:buFont typeface="Arial" panose="020B0604020202020204" pitchFamily="34" charset="0"/>
              <a:buNone/>
              <a:defRPr lang="en-US" sz="1600" kern="1200" dirty="0" smtClean="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200" dirty="0"/>
              <a:t>	The portal only serves ROTU ARMY UMP information and news placed in University Malaysia Pahang.</a:t>
            </a:r>
          </a:p>
          <a:p>
            <a:pPr algn="just"/>
            <a:r>
              <a:rPr lang="en-US" sz="1200" dirty="0"/>
              <a:t>	The portal focuses on the UMP undergraduate students who having problem in finding information about the ROTU ARMY UMP only.</a:t>
            </a:r>
          </a:p>
          <a:p>
            <a:pPr algn="just"/>
            <a:r>
              <a:rPr lang="en-US" sz="1200" dirty="0"/>
              <a:t>	The portal includes five user which is admin, staffs, current student, public user and new students.</a:t>
            </a:r>
          </a:p>
        </p:txBody>
      </p:sp>
      <p:sp>
        <p:nvSpPr>
          <p:cNvPr id="33" name="Hexagon 32">
            <a:extLst>
              <a:ext uri="{FF2B5EF4-FFF2-40B4-BE49-F238E27FC236}">
                <a16:creationId xmlns:a16="http://schemas.microsoft.com/office/drawing/2014/main" id="{D604B821-B595-4ABF-BE43-D38DF964AFAF}"/>
              </a:ext>
              <a:ext uri="{C183D7F6-B498-43B3-948B-1728B52AA6E4}">
                <adec:decorative xmlns:adec="http://schemas.microsoft.com/office/drawing/2017/decorative" val="1"/>
              </a:ext>
            </a:extLst>
          </p:cNvPr>
          <p:cNvSpPr/>
          <p:nvPr/>
        </p:nvSpPr>
        <p:spPr>
          <a:xfrm>
            <a:off x="159396" y="559474"/>
            <a:ext cx="196388" cy="169300"/>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Hexagon 33">
            <a:extLst>
              <a:ext uri="{FF2B5EF4-FFF2-40B4-BE49-F238E27FC236}">
                <a16:creationId xmlns:a16="http://schemas.microsoft.com/office/drawing/2014/main" id="{EB6B5D58-757D-42C6-B0CD-AC73BA9DAEA8}"/>
              </a:ext>
              <a:ext uri="{C183D7F6-B498-43B3-948B-1728B52AA6E4}">
                <adec:decorative xmlns:adec="http://schemas.microsoft.com/office/drawing/2017/decorative" val="1"/>
              </a:ext>
            </a:extLst>
          </p:cNvPr>
          <p:cNvSpPr/>
          <p:nvPr/>
        </p:nvSpPr>
        <p:spPr>
          <a:xfrm>
            <a:off x="159396" y="1152938"/>
            <a:ext cx="196388" cy="169300"/>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Hexagon 34">
            <a:extLst>
              <a:ext uri="{FF2B5EF4-FFF2-40B4-BE49-F238E27FC236}">
                <a16:creationId xmlns:a16="http://schemas.microsoft.com/office/drawing/2014/main" id="{A10BFBC8-9BB5-49AE-B333-FC32DF6C68A6}"/>
              </a:ext>
              <a:ext uri="{C183D7F6-B498-43B3-948B-1728B52AA6E4}">
                <adec:decorative xmlns:adec="http://schemas.microsoft.com/office/drawing/2017/decorative" val="1"/>
              </a:ext>
            </a:extLst>
          </p:cNvPr>
          <p:cNvSpPr/>
          <p:nvPr/>
        </p:nvSpPr>
        <p:spPr>
          <a:xfrm>
            <a:off x="153691" y="1788618"/>
            <a:ext cx="196388" cy="169300"/>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10">
            <a:extLst>
              <a:ext uri="{FF2B5EF4-FFF2-40B4-BE49-F238E27FC236}">
                <a16:creationId xmlns:a16="http://schemas.microsoft.com/office/drawing/2014/main" id="{525E5D6C-3037-485B-9C79-BC57E99745E3}"/>
              </a:ext>
            </a:extLst>
          </p:cNvPr>
          <p:cNvSpPr txBox="1">
            <a:spLocks/>
          </p:cNvSpPr>
          <p:nvPr/>
        </p:nvSpPr>
        <p:spPr>
          <a:xfrm>
            <a:off x="8991770" y="5228820"/>
            <a:ext cx="3288805" cy="1599530"/>
          </a:xfrm>
          <a:prstGeom prst="rect">
            <a:avLst/>
          </a:prstGeom>
        </p:spPr>
        <p:txBody>
          <a:bodyPr numCol="1" anchor="b"/>
          <a:lstStyle>
            <a:lvl1pPr marL="266700" indent="-266700" algn="r" defTabSz="914400" rtl="0" eaLnBrk="1" latinLnBrk="0" hangingPunct="1">
              <a:lnSpc>
                <a:spcPct val="90000"/>
              </a:lnSpc>
              <a:spcBef>
                <a:spcPts val="1000"/>
              </a:spcBef>
              <a:buFont typeface="Arial" panose="020B0604020202020204" pitchFamily="34" charset="0"/>
              <a:buNone/>
              <a:defRPr lang="en-US" sz="1600" kern="1200" dirty="0" smtClean="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1200" dirty="0"/>
          </a:p>
        </p:txBody>
      </p:sp>
      <p:sp>
        <p:nvSpPr>
          <p:cNvPr id="37" name="Text Placeholder 10">
            <a:extLst>
              <a:ext uri="{FF2B5EF4-FFF2-40B4-BE49-F238E27FC236}">
                <a16:creationId xmlns:a16="http://schemas.microsoft.com/office/drawing/2014/main" id="{E05235D3-5A75-4DBB-AAFF-CE07B7356D0F}"/>
              </a:ext>
            </a:extLst>
          </p:cNvPr>
          <p:cNvSpPr txBox="1">
            <a:spLocks/>
          </p:cNvSpPr>
          <p:nvPr/>
        </p:nvSpPr>
        <p:spPr>
          <a:xfrm>
            <a:off x="8841992" y="4624532"/>
            <a:ext cx="3273904" cy="1958328"/>
          </a:xfrm>
          <a:prstGeom prst="rect">
            <a:avLst/>
          </a:prstGeom>
        </p:spPr>
        <p:txBody>
          <a:bodyPr numCol="1" anchor="b"/>
          <a:lstStyle>
            <a:lvl1pPr marL="266700" indent="-266700" algn="r" defTabSz="914400" rtl="0" eaLnBrk="1" latinLnBrk="0" hangingPunct="1">
              <a:lnSpc>
                <a:spcPct val="90000"/>
              </a:lnSpc>
              <a:spcBef>
                <a:spcPts val="1000"/>
              </a:spcBef>
              <a:buFont typeface="Arial" panose="020B0604020202020204" pitchFamily="34" charset="0"/>
              <a:buNone/>
              <a:defRPr lang="en-US" sz="1600" kern="1200" dirty="0" smtClean="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200" dirty="0"/>
              <a:t>	To design a ROTU ARMY UMP Portal system.</a:t>
            </a:r>
          </a:p>
          <a:p>
            <a:pPr algn="just"/>
            <a:r>
              <a:rPr lang="en-US" sz="1200" dirty="0"/>
              <a:t>	To develop a portal that display and explaining the information and news about the ROTU ARMY UMP for the UMP students.</a:t>
            </a:r>
          </a:p>
          <a:p>
            <a:pPr algn="just"/>
            <a:r>
              <a:rPr lang="en-US" sz="1200" dirty="0"/>
              <a:t>	To develop a portal that ease the student and staff to manage the ROTU ARMY UMP organization.</a:t>
            </a:r>
          </a:p>
          <a:p>
            <a:pPr algn="just"/>
            <a:r>
              <a:rPr lang="en-US" sz="1200" dirty="0"/>
              <a:t>	To verify bugs of the ROTU ARMY UMP Portal.</a:t>
            </a:r>
          </a:p>
        </p:txBody>
      </p:sp>
      <p:sp>
        <p:nvSpPr>
          <p:cNvPr id="38" name="Hexagon 37">
            <a:extLst>
              <a:ext uri="{FF2B5EF4-FFF2-40B4-BE49-F238E27FC236}">
                <a16:creationId xmlns:a16="http://schemas.microsoft.com/office/drawing/2014/main" id="{DD04C12B-79CD-4F7F-B232-C9F5DA3DB29F}"/>
              </a:ext>
              <a:ext uri="{C183D7F6-B498-43B3-948B-1728B52AA6E4}">
                <adec:decorative xmlns:adec="http://schemas.microsoft.com/office/drawing/2017/decorative" val="1"/>
              </a:ext>
            </a:extLst>
          </p:cNvPr>
          <p:cNvSpPr/>
          <p:nvPr/>
        </p:nvSpPr>
        <p:spPr>
          <a:xfrm>
            <a:off x="8952804" y="6365010"/>
            <a:ext cx="196388" cy="169300"/>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3FCE91DD-694B-438C-A2FE-0E303854DAE4}"/>
              </a:ext>
            </a:extLst>
          </p:cNvPr>
          <p:cNvSpPr/>
          <p:nvPr/>
        </p:nvSpPr>
        <p:spPr>
          <a:xfrm>
            <a:off x="246180" y="2903117"/>
            <a:ext cx="1134262" cy="253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REQUIREMENT</a:t>
            </a:r>
            <a:endParaRPr lang="en-MY" sz="1100" dirty="0"/>
          </a:p>
        </p:txBody>
      </p:sp>
      <p:sp>
        <p:nvSpPr>
          <p:cNvPr id="44" name="Text Placeholder 7">
            <a:extLst>
              <a:ext uri="{FF2B5EF4-FFF2-40B4-BE49-F238E27FC236}">
                <a16:creationId xmlns:a16="http://schemas.microsoft.com/office/drawing/2014/main" id="{EE7FA750-E0FC-4D6E-8FE1-613EBC2DE2F7}"/>
              </a:ext>
            </a:extLst>
          </p:cNvPr>
          <p:cNvSpPr txBox="1">
            <a:spLocks/>
          </p:cNvSpPr>
          <p:nvPr/>
        </p:nvSpPr>
        <p:spPr>
          <a:xfrm>
            <a:off x="76104" y="2464281"/>
            <a:ext cx="1968506" cy="33859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sz="2000" dirty="0"/>
              <a:t>METHODOLOGY</a:t>
            </a:r>
          </a:p>
        </p:txBody>
      </p:sp>
      <p:sp>
        <p:nvSpPr>
          <p:cNvPr id="46" name="Arrow: Chevron 45">
            <a:extLst>
              <a:ext uri="{FF2B5EF4-FFF2-40B4-BE49-F238E27FC236}">
                <a16:creationId xmlns:a16="http://schemas.microsoft.com/office/drawing/2014/main" id="{3A69A5D9-2333-419A-8341-F438E9D0C34D}"/>
              </a:ext>
            </a:extLst>
          </p:cNvPr>
          <p:cNvSpPr/>
          <p:nvPr/>
        </p:nvSpPr>
        <p:spPr>
          <a:xfrm rot="2234779">
            <a:off x="431823" y="3198591"/>
            <a:ext cx="153960" cy="148785"/>
          </a:xfrm>
          <a:prstGeom prst="chevr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n>
                <a:solidFill>
                  <a:srgbClr val="FFC000"/>
                </a:solidFill>
              </a:ln>
              <a:solidFill>
                <a:srgbClr val="FFC000"/>
              </a:solidFill>
            </a:endParaRPr>
          </a:p>
        </p:txBody>
      </p:sp>
      <p:sp>
        <p:nvSpPr>
          <p:cNvPr id="47" name="Rectangle 46">
            <a:extLst>
              <a:ext uri="{FF2B5EF4-FFF2-40B4-BE49-F238E27FC236}">
                <a16:creationId xmlns:a16="http://schemas.microsoft.com/office/drawing/2014/main" id="{8E2869D9-3D04-4A9E-A94C-C703889D5E5D}"/>
              </a:ext>
            </a:extLst>
          </p:cNvPr>
          <p:cNvSpPr/>
          <p:nvPr/>
        </p:nvSpPr>
        <p:spPr>
          <a:xfrm>
            <a:off x="494987" y="3130256"/>
            <a:ext cx="691526" cy="248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DESIGN</a:t>
            </a:r>
            <a:endParaRPr lang="en-MY" sz="1100" dirty="0"/>
          </a:p>
        </p:txBody>
      </p:sp>
      <p:sp>
        <p:nvSpPr>
          <p:cNvPr id="48" name="Arrow: Chevron 47">
            <a:extLst>
              <a:ext uri="{FF2B5EF4-FFF2-40B4-BE49-F238E27FC236}">
                <a16:creationId xmlns:a16="http://schemas.microsoft.com/office/drawing/2014/main" id="{D956C6FE-7B5A-4E12-9695-E0CB14F920DD}"/>
              </a:ext>
            </a:extLst>
          </p:cNvPr>
          <p:cNvSpPr/>
          <p:nvPr/>
        </p:nvSpPr>
        <p:spPr>
          <a:xfrm rot="2234779">
            <a:off x="647085" y="3420468"/>
            <a:ext cx="153960" cy="148785"/>
          </a:xfrm>
          <a:prstGeom prst="chevr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n>
                <a:solidFill>
                  <a:srgbClr val="FFC000"/>
                </a:solidFill>
              </a:ln>
              <a:solidFill>
                <a:srgbClr val="FFC000"/>
              </a:solidFill>
            </a:endParaRPr>
          </a:p>
        </p:txBody>
      </p:sp>
      <p:sp>
        <p:nvSpPr>
          <p:cNvPr id="49" name="Rectangle 48">
            <a:extLst>
              <a:ext uri="{FF2B5EF4-FFF2-40B4-BE49-F238E27FC236}">
                <a16:creationId xmlns:a16="http://schemas.microsoft.com/office/drawing/2014/main" id="{A49DA93F-057F-4BDA-B47C-8C3759872032}"/>
              </a:ext>
            </a:extLst>
          </p:cNvPr>
          <p:cNvSpPr/>
          <p:nvPr/>
        </p:nvSpPr>
        <p:spPr>
          <a:xfrm>
            <a:off x="710249" y="3352133"/>
            <a:ext cx="940333" cy="248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EXECUTION</a:t>
            </a:r>
            <a:endParaRPr lang="en-MY" sz="1100" dirty="0"/>
          </a:p>
        </p:txBody>
      </p:sp>
      <p:sp>
        <p:nvSpPr>
          <p:cNvPr id="50" name="Arrow: Chevron 49">
            <a:extLst>
              <a:ext uri="{FF2B5EF4-FFF2-40B4-BE49-F238E27FC236}">
                <a16:creationId xmlns:a16="http://schemas.microsoft.com/office/drawing/2014/main" id="{D172E519-010D-4783-8679-8AEF452FD4E2}"/>
              </a:ext>
            </a:extLst>
          </p:cNvPr>
          <p:cNvSpPr/>
          <p:nvPr/>
        </p:nvSpPr>
        <p:spPr>
          <a:xfrm rot="2234779">
            <a:off x="869136" y="3647607"/>
            <a:ext cx="153960" cy="148785"/>
          </a:xfrm>
          <a:prstGeom prst="chevr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n>
                <a:solidFill>
                  <a:srgbClr val="FFC000"/>
                </a:solidFill>
              </a:ln>
              <a:solidFill>
                <a:srgbClr val="FFC000"/>
              </a:solidFill>
            </a:endParaRPr>
          </a:p>
        </p:txBody>
      </p:sp>
      <p:sp>
        <p:nvSpPr>
          <p:cNvPr id="51" name="Rectangle 50">
            <a:extLst>
              <a:ext uri="{FF2B5EF4-FFF2-40B4-BE49-F238E27FC236}">
                <a16:creationId xmlns:a16="http://schemas.microsoft.com/office/drawing/2014/main" id="{017E0DE3-C6AC-4DC5-813A-C274CF09E32E}"/>
              </a:ext>
            </a:extLst>
          </p:cNvPr>
          <p:cNvSpPr/>
          <p:nvPr/>
        </p:nvSpPr>
        <p:spPr>
          <a:xfrm>
            <a:off x="932300" y="3579272"/>
            <a:ext cx="737881" cy="242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TESTING</a:t>
            </a:r>
            <a:endParaRPr lang="en-MY" sz="1100" dirty="0"/>
          </a:p>
        </p:txBody>
      </p:sp>
      <p:sp>
        <p:nvSpPr>
          <p:cNvPr id="52" name="Arrow: Chevron 51">
            <a:extLst>
              <a:ext uri="{FF2B5EF4-FFF2-40B4-BE49-F238E27FC236}">
                <a16:creationId xmlns:a16="http://schemas.microsoft.com/office/drawing/2014/main" id="{29EF0A26-5B3A-4A2E-865F-4D6B46006619}"/>
              </a:ext>
            </a:extLst>
          </p:cNvPr>
          <p:cNvSpPr/>
          <p:nvPr/>
        </p:nvSpPr>
        <p:spPr>
          <a:xfrm rot="2234779">
            <a:off x="1095791" y="3863592"/>
            <a:ext cx="153960" cy="148785"/>
          </a:xfrm>
          <a:prstGeom prst="chevr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n>
                <a:solidFill>
                  <a:srgbClr val="FFC000"/>
                </a:solidFill>
              </a:ln>
              <a:solidFill>
                <a:srgbClr val="FFC000"/>
              </a:solidFill>
            </a:endParaRPr>
          </a:p>
        </p:txBody>
      </p:sp>
      <p:sp>
        <p:nvSpPr>
          <p:cNvPr id="53" name="Rectangle 52">
            <a:extLst>
              <a:ext uri="{FF2B5EF4-FFF2-40B4-BE49-F238E27FC236}">
                <a16:creationId xmlns:a16="http://schemas.microsoft.com/office/drawing/2014/main" id="{9D9C0A65-50EF-4448-ACED-F4543E363634}"/>
              </a:ext>
            </a:extLst>
          </p:cNvPr>
          <p:cNvSpPr/>
          <p:nvPr/>
        </p:nvSpPr>
        <p:spPr>
          <a:xfrm>
            <a:off x="1158955" y="3795256"/>
            <a:ext cx="823910" cy="253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RELEASE</a:t>
            </a:r>
            <a:endParaRPr lang="en-MY" sz="1100" dirty="0"/>
          </a:p>
        </p:txBody>
      </p:sp>
      <p:sp>
        <p:nvSpPr>
          <p:cNvPr id="54" name="Hexagon 53">
            <a:extLst>
              <a:ext uri="{FF2B5EF4-FFF2-40B4-BE49-F238E27FC236}">
                <a16:creationId xmlns:a16="http://schemas.microsoft.com/office/drawing/2014/main" id="{A04D2A14-ED19-485C-B5A7-4DA6BD6C2043}"/>
              </a:ext>
              <a:ext uri="{C183D7F6-B498-43B3-948B-1728B52AA6E4}">
                <adec:decorative xmlns:adec="http://schemas.microsoft.com/office/drawing/2017/decorative" val="1"/>
              </a:ext>
            </a:extLst>
          </p:cNvPr>
          <p:cNvSpPr/>
          <p:nvPr/>
        </p:nvSpPr>
        <p:spPr>
          <a:xfrm>
            <a:off x="1841180" y="2723273"/>
            <a:ext cx="1351389" cy="1181668"/>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SDLC</a:t>
            </a:r>
          </a:p>
          <a:p>
            <a:pPr algn="ctr"/>
            <a:r>
              <a:rPr lang="en-US" sz="1400" dirty="0">
                <a:solidFill>
                  <a:schemeClr val="bg1"/>
                </a:solidFill>
              </a:rPr>
              <a:t>Waterfall Model</a:t>
            </a:r>
          </a:p>
        </p:txBody>
      </p:sp>
      <p:sp>
        <p:nvSpPr>
          <p:cNvPr id="55" name="Text Placeholder 7">
            <a:extLst>
              <a:ext uri="{FF2B5EF4-FFF2-40B4-BE49-F238E27FC236}">
                <a16:creationId xmlns:a16="http://schemas.microsoft.com/office/drawing/2014/main" id="{8B3F1747-1433-4104-8BC0-50E8FCFA4531}"/>
              </a:ext>
            </a:extLst>
          </p:cNvPr>
          <p:cNvSpPr txBox="1">
            <a:spLocks/>
          </p:cNvSpPr>
          <p:nvPr/>
        </p:nvSpPr>
        <p:spPr>
          <a:xfrm>
            <a:off x="76104" y="4328152"/>
            <a:ext cx="1968506" cy="33859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a:t>
            </a:r>
            <a:r>
              <a:rPr lang="en-MY" sz="2000" dirty="0"/>
              <a:t>ONCLUSION</a:t>
            </a:r>
          </a:p>
        </p:txBody>
      </p:sp>
      <p:sp>
        <p:nvSpPr>
          <p:cNvPr id="56" name="Text Placeholder 10">
            <a:extLst>
              <a:ext uri="{FF2B5EF4-FFF2-40B4-BE49-F238E27FC236}">
                <a16:creationId xmlns:a16="http://schemas.microsoft.com/office/drawing/2014/main" id="{7A780249-93BC-4AD4-A186-41EF5DCB9752}"/>
              </a:ext>
            </a:extLst>
          </p:cNvPr>
          <p:cNvSpPr txBox="1">
            <a:spLocks/>
          </p:cNvSpPr>
          <p:nvPr/>
        </p:nvSpPr>
        <p:spPr>
          <a:xfrm>
            <a:off x="-187535" y="4635855"/>
            <a:ext cx="3288805" cy="1951402"/>
          </a:xfrm>
          <a:prstGeom prst="rect">
            <a:avLst/>
          </a:prstGeom>
        </p:spPr>
        <p:txBody>
          <a:bodyPr numCol="1" anchor="b"/>
          <a:lstStyle>
            <a:lvl1pPr marL="266700" indent="-266700" algn="r" defTabSz="914400" rtl="0" eaLnBrk="1" latinLnBrk="0" hangingPunct="1">
              <a:lnSpc>
                <a:spcPct val="90000"/>
              </a:lnSpc>
              <a:spcBef>
                <a:spcPts val="1000"/>
              </a:spcBef>
              <a:buFont typeface="Arial" panose="020B0604020202020204" pitchFamily="34" charset="0"/>
              <a:buNone/>
              <a:defRPr lang="en-US" sz="1600" kern="1200" dirty="0" smtClean="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MY" sz="1200" dirty="0"/>
              <a:t>	T</a:t>
            </a:r>
            <a:r>
              <a:rPr lang="en-US" sz="1200" dirty="0"/>
              <a:t>his portal development will be focused to show and clarifying the data about the ROTU ARMY UMP for the UMP understudies. This task will be creating to confirm bugs of ROTU ARMY UMP Portal. The extent of the portal is the entryway just serves ROTU ARMY UMP data and news put in University Malaysia Pahang. . Likewise, the project focuses on the UMP understudies who having issue in discovering data about the ROTU ARMY UMP as it were.</a:t>
            </a:r>
            <a:endParaRPr lang="en-MY" sz="1200" dirty="0"/>
          </a:p>
        </p:txBody>
      </p:sp>
      <p:pic>
        <p:nvPicPr>
          <p:cNvPr id="58" name="Picture 57" descr="Graphical user interface&#10;&#10;Description automatically generated">
            <a:extLst>
              <a:ext uri="{FF2B5EF4-FFF2-40B4-BE49-F238E27FC236}">
                <a16:creationId xmlns:a16="http://schemas.microsoft.com/office/drawing/2014/main" id="{3CC229C2-6383-416A-AE9A-91E9F381F60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42958"/>
          <a:stretch/>
        </p:blipFill>
        <p:spPr bwMode="auto">
          <a:xfrm>
            <a:off x="5949729" y="4700692"/>
            <a:ext cx="2047004" cy="1698895"/>
          </a:xfrm>
          <a:prstGeom prst="rect">
            <a:avLst/>
          </a:prstGeom>
          <a:noFill/>
          <a:ln>
            <a:noFill/>
          </a:ln>
        </p:spPr>
      </p:pic>
      <p:pic>
        <p:nvPicPr>
          <p:cNvPr id="57" name="Picture 56" descr="Graphical user interface&#10;&#10;Description automatically generated">
            <a:extLst>
              <a:ext uri="{FF2B5EF4-FFF2-40B4-BE49-F238E27FC236}">
                <a16:creationId xmlns:a16="http://schemas.microsoft.com/office/drawing/2014/main" id="{271A73B6-7DAE-4D63-9D24-0E1BEA33AD0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56448"/>
          <a:stretch/>
        </p:blipFill>
        <p:spPr bwMode="auto">
          <a:xfrm>
            <a:off x="4079424" y="5091808"/>
            <a:ext cx="2063887" cy="1594586"/>
          </a:xfrm>
          <a:prstGeom prst="rect">
            <a:avLst/>
          </a:prstGeom>
          <a:noFill/>
          <a:ln>
            <a:noFill/>
          </a:ln>
        </p:spPr>
      </p:pic>
      <p:sp>
        <p:nvSpPr>
          <p:cNvPr id="59" name="Text Placeholder 7">
            <a:extLst>
              <a:ext uri="{FF2B5EF4-FFF2-40B4-BE49-F238E27FC236}">
                <a16:creationId xmlns:a16="http://schemas.microsoft.com/office/drawing/2014/main" id="{EB85CF09-88C1-4C57-8156-5D3F225DB096}"/>
              </a:ext>
            </a:extLst>
          </p:cNvPr>
          <p:cNvSpPr txBox="1">
            <a:spLocks/>
          </p:cNvSpPr>
          <p:nvPr/>
        </p:nvSpPr>
        <p:spPr>
          <a:xfrm>
            <a:off x="3990208" y="4706159"/>
            <a:ext cx="1968506" cy="33859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USER INTERFACE</a:t>
            </a:r>
            <a:endParaRPr lang="en-MY" sz="2000" dirty="0"/>
          </a:p>
        </p:txBody>
      </p:sp>
      <p:pic>
        <p:nvPicPr>
          <p:cNvPr id="64" name="Picture 63" descr="Logo&#10;&#10;Description automatically generated">
            <a:extLst>
              <a:ext uri="{FF2B5EF4-FFF2-40B4-BE49-F238E27FC236}">
                <a16:creationId xmlns:a16="http://schemas.microsoft.com/office/drawing/2014/main" id="{C2235F32-922E-415B-A382-A0505BB58902}"/>
              </a:ext>
            </a:extLst>
          </p:cNvPr>
          <p:cNvPicPr>
            <a:picLocks noChangeAspect="1"/>
          </p:cNvPicPr>
          <p:nvPr/>
        </p:nvPicPr>
        <p:blipFill>
          <a:blip r:embed="rId8"/>
          <a:stretch>
            <a:fillRect/>
          </a:stretch>
        </p:blipFill>
        <p:spPr>
          <a:xfrm>
            <a:off x="7203829" y="355601"/>
            <a:ext cx="294719" cy="396596"/>
          </a:xfrm>
          <a:prstGeom prst="rect">
            <a:avLst/>
          </a:prstGeom>
        </p:spPr>
      </p:pic>
      <p:pic>
        <p:nvPicPr>
          <p:cNvPr id="66" name="Picture 65" descr="Logo, company name&#10;&#10;Description automatically generated">
            <a:extLst>
              <a:ext uri="{FF2B5EF4-FFF2-40B4-BE49-F238E27FC236}">
                <a16:creationId xmlns:a16="http://schemas.microsoft.com/office/drawing/2014/main" id="{A8E348AB-04D8-487C-9F3D-874D41A98980}"/>
              </a:ext>
            </a:extLst>
          </p:cNvPr>
          <p:cNvPicPr>
            <a:picLocks noChangeAspect="1"/>
          </p:cNvPicPr>
          <p:nvPr/>
        </p:nvPicPr>
        <p:blipFill>
          <a:blip r:embed="rId9"/>
          <a:stretch>
            <a:fillRect/>
          </a:stretch>
        </p:blipFill>
        <p:spPr>
          <a:xfrm>
            <a:off x="6858559" y="384305"/>
            <a:ext cx="251503" cy="370793"/>
          </a:xfrm>
          <a:prstGeom prst="rect">
            <a:avLst/>
          </a:prstGeom>
        </p:spPr>
      </p:pic>
      <p:sp>
        <p:nvSpPr>
          <p:cNvPr id="61" name="Text Placeholder 10">
            <a:extLst>
              <a:ext uri="{FF2B5EF4-FFF2-40B4-BE49-F238E27FC236}">
                <a16:creationId xmlns:a16="http://schemas.microsoft.com/office/drawing/2014/main" id="{D39FECA7-4358-440A-8616-19B9C450C398}"/>
              </a:ext>
            </a:extLst>
          </p:cNvPr>
          <p:cNvSpPr txBox="1">
            <a:spLocks/>
          </p:cNvSpPr>
          <p:nvPr/>
        </p:nvSpPr>
        <p:spPr>
          <a:xfrm>
            <a:off x="6900105" y="6484237"/>
            <a:ext cx="946597" cy="230027"/>
          </a:xfrm>
          <a:prstGeom prst="rect">
            <a:avLst/>
          </a:prstGeom>
        </p:spPr>
        <p:txBody>
          <a:bodyPr numCol="1" anchor="b"/>
          <a:lstStyle>
            <a:lvl1pPr marL="266700" indent="-266700" algn="r" defTabSz="914400" rtl="0" eaLnBrk="1" latinLnBrk="0" hangingPunct="1">
              <a:lnSpc>
                <a:spcPct val="90000"/>
              </a:lnSpc>
              <a:spcBef>
                <a:spcPts val="1000"/>
              </a:spcBef>
              <a:buFont typeface="Arial" panose="020B0604020202020204" pitchFamily="34" charset="0"/>
              <a:buNone/>
              <a:defRPr lang="en-US" sz="1600" kern="1200" dirty="0" smtClean="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200" dirty="0"/>
              <a:t>Home Page</a:t>
            </a:r>
          </a:p>
        </p:txBody>
      </p:sp>
      <p:sp>
        <p:nvSpPr>
          <p:cNvPr id="62" name="Hexagon 61">
            <a:extLst>
              <a:ext uri="{FF2B5EF4-FFF2-40B4-BE49-F238E27FC236}">
                <a16:creationId xmlns:a16="http://schemas.microsoft.com/office/drawing/2014/main" id="{81106ED1-A3AB-48B2-8474-764A178E98D1}"/>
              </a:ext>
              <a:ext uri="{C183D7F6-B498-43B3-948B-1728B52AA6E4}">
                <adec:decorative xmlns:adec="http://schemas.microsoft.com/office/drawing/2017/decorative" val="1"/>
              </a:ext>
            </a:extLst>
          </p:cNvPr>
          <p:cNvSpPr/>
          <p:nvPr/>
        </p:nvSpPr>
        <p:spPr>
          <a:xfrm>
            <a:off x="7748508" y="6498210"/>
            <a:ext cx="196388" cy="169300"/>
          </a:xfrm>
          <a:prstGeom prst="hexagon">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182753B-CF61-427D-A1F0-A9D46E94FA02}">
  <we:reference id="98d6c1cd-d2ea-4e59-b3d5-7612ea4978eb" version="3.0.0.1" store="EXCatalog" storeType="EXCatalog"/>
  <we:alternateReferences>
    <we:reference id="WA104380907" version="3.0.0.1" store="en-MY"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134</TotalTime>
  <Words>365</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Corbel</vt:lpstr>
      <vt:lpstr>Wingdings</vt:lpstr>
      <vt:lpstr>Office Theme</vt:lpstr>
      <vt:lpstr>ROTU ARMY UMP Official Portal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ROTU ARMY UMP Official Portal</dc:title>
  <dc:creator>AHMAD AFIQ AHNAF BIN HARUDIN</dc:creator>
  <cp:lastModifiedBy>AHMAD AFIQ AHNAF BIN HARUDIN</cp:lastModifiedBy>
  <cp:revision>3</cp:revision>
  <dcterms:created xsi:type="dcterms:W3CDTF">2022-01-11T17:02:25Z</dcterms:created>
  <dcterms:modified xsi:type="dcterms:W3CDTF">2022-01-11T19:18:12Z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