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72" r:id="rId2"/>
    <p:sldId id="261" r:id="rId3"/>
    <p:sldId id="304" r:id="rId4"/>
    <p:sldId id="264" r:id="rId5"/>
    <p:sldId id="274" r:id="rId6"/>
    <p:sldId id="298" r:id="rId7"/>
    <p:sldId id="273" r:id="rId8"/>
    <p:sldId id="276" r:id="rId9"/>
    <p:sldId id="299" r:id="rId10"/>
    <p:sldId id="300" r:id="rId11"/>
    <p:sldId id="301" r:id="rId12"/>
    <p:sldId id="277" r:id="rId13"/>
    <p:sldId id="280" r:id="rId14"/>
    <p:sldId id="302" r:id="rId15"/>
    <p:sldId id="303" r:id="rId16"/>
    <p:sldId id="267" r:id="rId17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74" d="100"/>
          <a:sy n="74" d="100"/>
        </p:scale>
        <p:origin x="3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diaporama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 bwMode="auto">
          <a:xfrm>
            <a:off x="5386017" y="0"/>
            <a:ext cx="6805983" cy="6858000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0" y="0"/>
            <a:ext cx="54061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646263" y="-2008838"/>
            <a:ext cx="6431154" cy="685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39416" y="5417779"/>
            <a:ext cx="3662667" cy="1350091"/>
          </a:xfrm>
          <a:prstGeom prst="rect">
            <a:avLst/>
          </a:prstGeom>
        </p:spPr>
      </p:pic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024563" y="2276475"/>
            <a:ext cx="5472112" cy="17798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Bloc texte titre du document</a:t>
            </a:r>
            <a:endParaRPr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024562" y="4180021"/>
            <a:ext cx="5472111" cy="287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  <a:lvl2pPr marL="4572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2pPr>
            <a:lvl3pPr marL="9144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3pPr>
            <a:lvl4pPr marL="13716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4pPr>
            <a:lvl5pPr marL="18288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0344472" y="6092825"/>
            <a:ext cx="1152203" cy="455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  <a:lvl2pPr marL="4572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2pPr>
            <a:lvl3pPr marL="9144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3pPr>
            <a:lvl4pPr marL="13716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4pPr>
            <a:lvl5pPr marL="18288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5pPr>
          </a:lstStyle>
          <a:p>
            <a:pPr lvl="0">
              <a:defRPr/>
            </a:pPr>
            <a:r>
              <a:rPr lang="fr-FR"/>
              <a:t>Date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Rou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" y="0"/>
            <a:ext cx="12192000" cy="6093296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18896" y="587066"/>
            <a:ext cx="8341105" cy="5683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diaporama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0" y="0"/>
            <a:ext cx="54061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9336" y="5589240"/>
            <a:ext cx="2671038" cy="9845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27448" y="-349468"/>
            <a:ext cx="4398078" cy="730686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auto">
          <a:xfrm>
            <a:off x="5386017" y="0"/>
            <a:ext cx="6805983" cy="6858000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024563" y="2276475"/>
            <a:ext cx="5472112" cy="17798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Bloc texte titre du document</a:t>
            </a:r>
            <a:endParaRPr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024562" y="4180021"/>
            <a:ext cx="5472111" cy="287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  <a:lvl2pPr marL="4572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2pPr>
            <a:lvl3pPr marL="9144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3pPr>
            <a:lvl4pPr marL="13716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4pPr>
            <a:lvl5pPr marL="1828800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0344472" y="6092825"/>
            <a:ext cx="1152203" cy="455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  <a:lvl2pPr marL="4572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2pPr>
            <a:lvl3pPr marL="9144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3pPr>
            <a:lvl4pPr marL="13716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4pPr>
            <a:lvl5pPr marL="1828800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5pPr>
          </a:lstStyle>
          <a:p>
            <a:pPr lvl="0">
              <a:defRPr/>
            </a:pPr>
            <a:r>
              <a:rPr lang="fr-FR"/>
              <a:t>Date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re diaporama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12265" y="165425"/>
            <a:ext cx="75601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7443926" y="0"/>
            <a:ext cx="4797099" cy="6858000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43472" y="2660075"/>
            <a:ext cx="5854641" cy="114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4250" b="1" i="0">
                <a:solidFill>
                  <a:schemeClr val="tx1"/>
                </a:solidFill>
                <a:latin typeface="Source Sans Pro Semibold"/>
                <a:ea typeface="Source Sans Pro Semibold"/>
              </a:defRPr>
            </a:lvl1pPr>
            <a:lvl2pPr marL="457189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2pPr>
            <a:lvl3pPr marL="914377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3pPr>
            <a:lvl4pPr marL="1371566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4pPr>
            <a:lvl5pPr marL="1828754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Bloc texte titre du document</a:t>
            </a:r>
            <a:endParaRPr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43472" y="4033515"/>
            <a:ext cx="5854641" cy="4556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  <a:latin typeface="Source Sans Pro Light"/>
                <a:ea typeface="Source Sans Pro Light"/>
              </a:defRPr>
            </a:lvl1pPr>
            <a:lvl2pPr marL="457189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2pPr>
            <a:lvl3pPr marL="914377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3pPr>
            <a:lvl4pPr marL="1371566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4pPr>
            <a:lvl5pPr marL="1828754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31335" y="6236962"/>
            <a:ext cx="5854641" cy="455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solidFill>
                  <a:schemeClr val="bg2">
                    <a:lumMod val="10000"/>
                  </a:schemeClr>
                </a:solidFill>
                <a:latin typeface="Source Sans Pro Light"/>
                <a:ea typeface="Source Sans Pro Light"/>
              </a:defRPr>
            </a:lvl1pPr>
            <a:lvl2pPr marL="457189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2pPr>
            <a:lvl3pPr marL="914377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3pPr>
            <a:lvl4pPr marL="1371566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4pPr>
            <a:lvl5pPr marL="1828754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5pPr>
          </a:lstStyle>
          <a:p>
            <a:pPr lvl="0">
              <a:defRPr/>
            </a:pPr>
            <a:r>
              <a:rPr lang="fr-FR"/>
              <a:t>Date - Auteur</a:t>
            </a:r>
            <a:endParaRPr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115606" y="-111435"/>
            <a:ext cx="3336404" cy="5543019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auto">
          <a:xfrm>
            <a:off x="7446516" y="4682397"/>
            <a:ext cx="4797099" cy="12101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427485" y="4682396"/>
            <a:ext cx="2958443" cy="1210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Titre diaporama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0" y="7579"/>
            <a:ext cx="75601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6740319" y="-7577"/>
            <a:ext cx="5456989" cy="6858000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112012" y="1911544"/>
            <a:ext cx="5120751" cy="114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4250" b="1" i="0">
                <a:solidFill>
                  <a:schemeClr val="tx1"/>
                </a:solidFill>
                <a:latin typeface="Source Sans Pro Semibold"/>
                <a:ea typeface="Source Sans Pro Semibold"/>
              </a:defRPr>
            </a:lvl1pPr>
            <a:lvl2pPr marL="457189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2pPr>
            <a:lvl3pPr marL="914377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3pPr>
            <a:lvl4pPr marL="1371566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4pPr>
            <a:lvl5pPr marL="1828754" indent="0">
              <a:buNone/>
              <a:defRPr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Bloc texte titre du document</a:t>
            </a:r>
            <a:endParaRPr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12012" y="3284984"/>
            <a:ext cx="5120751" cy="4556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  <a:latin typeface="Source Sans Pro Light"/>
                <a:ea typeface="Source Sans Pro Light"/>
              </a:defRPr>
            </a:lvl1pPr>
            <a:lvl2pPr marL="457189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2pPr>
            <a:lvl3pPr marL="914377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3pPr>
            <a:lvl4pPr marL="1371566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4pPr>
            <a:lvl5pPr marL="1828754" indent="0">
              <a:buNone/>
              <a:defRPr sz="3200" b="0" i="0">
                <a:solidFill>
                  <a:schemeClr val="bg1"/>
                </a:solidFill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070303" y="6288950"/>
            <a:ext cx="5160192" cy="455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solidFill>
                  <a:schemeClr val="bg2">
                    <a:lumMod val="10000"/>
                  </a:schemeClr>
                </a:solidFill>
                <a:latin typeface="Source Sans Pro Light"/>
                <a:ea typeface="Source Sans Pro Light"/>
              </a:defRPr>
            </a:lvl1pPr>
            <a:lvl2pPr marL="457189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2pPr>
            <a:lvl3pPr marL="914377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3pPr>
            <a:lvl4pPr marL="1371566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4pPr>
            <a:lvl5pPr marL="1828754" indent="0">
              <a:buNone/>
              <a:defRPr sz="2000" b="0" i="1">
                <a:solidFill>
                  <a:schemeClr val="bg1"/>
                </a:solidFill>
                <a:latin typeface="Source Sans Pro Light"/>
                <a:ea typeface="Source Sans Pro Light"/>
              </a:defRPr>
            </a:lvl5pPr>
          </a:lstStyle>
          <a:p>
            <a:pPr lvl="0">
              <a:defRPr/>
            </a:pPr>
            <a:r>
              <a:rPr lang="fr-FR"/>
              <a:t>Date - Auteur</a:t>
            </a:r>
            <a:endParaRPr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6735013" y="5640312"/>
            <a:ext cx="5456988" cy="12101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sz="145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163255" y="5683893"/>
            <a:ext cx="2958443" cy="12101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764194" y="1050339"/>
            <a:ext cx="5227273" cy="35620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chapitr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cxnSpLocks/>
          </p:cNvCxnSpPr>
          <p:nvPr userDrawn="1"/>
        </p:nvCxnSpPr>
        <p:spPr bwMode="auto">
          <a:xfrm>
            <a:off x="4332366" y="1700212"/>
            <a:ext cx="0" cy="3312963"/>
          </a:xfrm>
          <a:prstGeom prst="line">
            <a:avLst/>
          </a:prstGeom>
          <a:ln w="28575">
            <a:solidFill>
              <a:srgbClr val="D40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pour une image  8"/>
          <p:cNvSpPr>
            <a:spLocks noGrp="1"/>
          </p:cNvSpPr>
          <p:nvPr>
            <p:ph type="pic" sz="quarter" idx="10"/>
          </p:nvPr>
        </p:nvSpPr>
        <p:spPr bwMode="auto">
          <a:xfrm>
            <a:off x="407988" y="1700212"/>
            <a:ext cx="3743325" cy="3241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583113" y="1989138"/>
            <a:ext cx="6985000" cy="165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Titre </a:t>
            </a:r>
            <a:endParaRPr/>
          </a:p>
          <a:p>
            <a:pPr lvl="0">
              <a:defRPr/>
            </a:pPr>
            <a:r>
              <a:rPr lang="fr-FR"/>
              <a:t>de chapitre</a:t>
            </a:r>
            <a:endParaRPr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83113" y="3716338"/>
            <a:ext cx="6985000" cy="720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1pPr>
            <a:lvl2pPr marL="457200" indent="0">
              <a:buNone/>
              <a:defRPr sz="2000" b="0" i="0">
                <a:latin typeface="Source Sans Pro"/>
                <a:ea typeface="Source Sans Pro"/>
              </a:defRPr>
            </a:lvl2pPr>
            <a:lvl3pPr marL="914400" indent="0">
              <a:buNone/>
              <a:defRPr sz="2000" b="0" i="0">
                <a:latin typeface="Source Sans Pro"/>
                <a:ea typeface="Source Sans Pro"/>
              </a:defRPr>
            </a:lvl3pPr>
            <a:lvl4pPr marL="1371600" indent="0">
              <a:buNone/>
              <a:defRPr sz="2000" b="0" i="0">
                <a:latin typeface="Source Sans Pro"/>
                <a:ea typeface="Source Sans Pro"/>
              </a:defRPr>
            </a:lvl4pPr>
            <a:lvl5pPr marL="1828800" indent="0">
              <a:buNone/>
              <a:defRPr sz="2000" b="0" i="0"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0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22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chapitr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2711624" y="6165304"/>
            <a:ext cx="9480376" cy="69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1208" y="-12544"/>
            <a:ext cx="2712831" cy="6177838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927648" y="1100933"/>
            <a:ext cx="8640960" cy="165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Titre </a:t>
            </a:r>
            <a:endParaRPr/>
          </a:p>
          <a:p>
            <a:pPr lvl="0">
              <a:defRPr/>
            </a:pPr>
            <a:r>
              <a:rPr lang="fr-FR"/>
              <a:t>de chapitre</a:t>
            </a:r>
            <a:endParaRPr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927648" y="2924944"/>
            <a:ext cx="8640960" cy="720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1pPr>
            <a:lvl2pPr marL="457200" indent="0">
              <a:buNone/>
              <a:defRPr sz="2000" b="0" i="0">
                <a:latin typeface="Source Sans Pro"/>
                <a:ea typeface="Source Sans Pro"/>
              </a:defRPr>
            </a:lvl2pPr>
            <a:lvl3pPr marL="914400" indent="0">
              <a:buNone/>
              <a:defRPr sz="2000" b="0" i="0">
                <a:latin typeface="Source Sans Pro"/>
                <a:ea typeface="Source Sans Pro"/>
              </a:defRPr>
            </a:lvl3pPr>
            <a:lvl4pPr marL="1371600" indent="0">
              <a:buNone/>
              <a:defRPr sz="2000" b="0" i="0">
                <a:latin typeface="Source Sans Pro"/>
                <a:ea typeface="Source Sans Pro"/>
              </a:defRPr>
            </a:lvl4pPr>
            <a:lvl5pPr marL="1828800" indent="0">
              <a:buNone/>
              <a:defRPr sz="2000" b="0" i="0"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0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tx1"/>
                </a:solidFill>
                <a:latin typeface="Source Sans Pro Semibold"/>
                <a:ea typeface="Source Sans Pro Semibold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22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  <p:cxnSp>
        <p:nvCxnSpPr>
          <p:cNvPr id="24" name="Connecteur droit 23"/>
          <p:cNvCxnSpPr>
            <a:cxnSpLocks/>
          </p:cNvCxnSpPr>
          <p:nvPr userDrawn="1"/>
        </p:nvCxnSpPr>
        <p:spPr bwMode="auto">
          <a:xfrm flipH="1">
            <a:off x="2862929" y="6237312"/>
            <a:ext cx="9159759" cy="0"/>
          </a:xfrm>
          <a:prstGeom prst="line">
            <a:avLst/>
          </a:prstGeom>
          <a:ln w="28575">
            <a:solidFill>
              <a:srgbClr val="D40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55207" y="332656"/>
            <a:ext cx="1192731" cy="11998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chapitr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2711624" y="6165304"/>
            <a:ext cx="9480376" cy="69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1208" y="-12544"/>
            <a:ext cx="2712831" cy="6177838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927648" y="1100933"/>
            <a:ext cx="8640960" cy="165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Titre </a:t>
            </a:r>
            <a:endParaRPr/>
          </a:p>
          <a:p>
            <a:pPr lvl="0">
              <a:defRPr/>
            </a:pPr>
            <a:r>
              <a:rPr lang="fr-FR"/>
              <a:t>de chapitre</a:t>
            </a:r>
            <a:endParaRPr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927648" y="2924944"/>
            <a:ext cx="8640960" cy="720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1pPr>
            <a:lvl2pPr marL="457200" indent="0">
              <a:buNone/>
              <a:defRPr sz="2000" b="0" i="0">
                <a:latin typeface="Source Sans Pro"/>
                <a:ea typeface="Source Sans Pro"/>
              </a:defRPr>
            </a:lvl2pPr>
            <a:lvl3pPr marL="914400" indent="0">
              <a:buNone/>
              <a:defRPr sz="2000" b="0" i="0">
                <a:latin typeface="Source Sans Pro"/>
                <a:ea typeface="Source Sans Pro"/>
              </a:defRPr>
            </a:lvl3pPr>
            <a:lvl4pPr marL="1371600" indent="0">
              <a:buNone/>
              <a:defRPr sz="2000" b="0" i="0">
                <a:latin typeface="Source Sans Pro"/>
                <a:ea typeface="Source Sans Pro"/>
              </a:defRPr>
            </a:lvl4pPr>
            <a:lvl5pPr marL="1828800" indent="0">
              <a:buNone/>
              <a:defRPr sz="2000" b="0" i="0">
                <a:latin typeface="Source Sans Pro"/>
                <a:ea typeface="Source Sans Pro"/>
              </a:defRPr>
            </a:lvl5pPr>
          </a:lstStyle>
          <a:p>
            <a:pPr lvl="0">
              <a:defRPr/>
            </a:pPr>
            <a:r>
              <a:rPr lang="fr-FR"/>
              <a:t>Bloc texte du sous-titre</a:t>
            </a:r>
            <a:endParaRPr/>
          </a:p>
        </p:txBody>
      </p:sp>
      <p:sp>
        <p:nvSpPr>
          <p:cNvPr id="20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tx1"/>
                </a:solidFill>
                <a:latin typeface="Source Sans Pro Semibold"/>
                <a:ea typeface="Source Sans Pro Semibold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22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  <p:cxnSp>
        <p:nvCxnSpPr>
          <p:cNvPr id="24" name="Connecteur droit 23"/>
          <p:cNvCxnSpPr>
            <a:cxnSpLocks/>
          </p:cNvCxnSpPr>
          <p:nvPr userDrawn="1"/>
        </p:nvCxnSpPr>
        <p:spPr bwMode="auto">
          <a:xfrm flipH="1">
            <a:off x="2862929" y="6237312"/>
            <a:ext cx="9159759" cy="0"/>
          </a:xfrm>
          <a:prstGeom prst="line">
            <a:avLst/>
          </a:prstGeom>
          <a:ln w="28575">
            <a:solidFill>
              <a:srgbClr val="D40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55057" y="214855"/>
            <a:ext cx="2400300" cy="3987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/>
          </p:nvPr>
        </p:nvSpPr>
        <p:spPr bwMode="auto">
          <a:xfrm>
            <a:off x="364247" y="1988517"/>
            <a:ext cx="3743325" cy="3241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9416" y="456854"/>
            <a:ext cx="11014282" cy="955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Titre de diapositive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339822" y="1969860"/>
            <a:ext cx="7513876" cy="32603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1pPr>
            <a:lvl2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2pPr>
            <a:lvl3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3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</p:txBody>
      </p:sp>
      <p:sp>
        <p:nvSpPr>
          <p:cNvPr id="16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4664" y="322183"/>
            <a:ext cx="634752" cy="634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bg1"/>
                </a:solidFill>
                <a:latin typeface="Source Sans Pro Semibold"/>
                <a:ea typeface="Source Sans Pro Semibold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 bwMode="auto">
          <a:xfrm>
            <a:off x="338295" y="403375"/>
            <a:ext cx="0" cy="649361"/>
          </a:xfrm>
          <a:prstGeom prst="line">
            <a:avLst/>
          </a:prstGeom>
          <a:ln w="28575">
            <a:solidFill>
              <a:srgbClr val="D40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pour une image  8"/>
          <p:cNvSpPr>
            <a:spLocks noGrp="1"/>
          </p:cNvSpPr>
          <p:nvPr>
            <p:ph type="pic" sz="quarter" idx="10"/>
          </p:nvPr>
        </p:nvSpPr>
        <p:spPr bwMode="auto">
          <a:xfrm>
            <a:off x="364247" y="1988517"/>
            <a:ext cx="3743325" cy="3241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89119" y="456854"/>
            <a:ext cx="11264579" cy="955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latin typeface="Source Sans Pro Semibold"/>
                <a:ea typeface="Source Sans Pro Semibold"/>
              </a:defRPr>
            </a:lvl1pPr>
            <a:lvl2pPr marL="457200" indent="0">
              <a:buNone/>
              <a:defRPr b="1" i="0">
                <a:latin typeface="Source Sans Pro Semibold"/>
                <a:ea typeface="Source Sans Pro Semibold"/>
              </a:defRPr>
            </a:lvl2pPr>
            <a:lvl3pPr marL="914400" indent="0">
              <a:buNone/>
              <a:defRPr b="1" i="0">
                <a:latin typeface="Source Sans Pro Semibold"/>
                <a:ea typeface="Source Sans Pro Semibold"/>
              </a:defRPr>
            </a:lvl3pPr>
            <a:lvl4pPr marL="1371600" indent="0">
              <a:buNone/>
              <a:defRPr b="1" i="0">
                <a:latin typeface="Source Sans Pro Semibold"/>
                <a:ea typeface="Source Sans Pro Semibold"/>
              </a:defRPr>
            </a:lvl4pPr>
            <a:lvl5pPr marL="1828800" indent="0">
              <a:buNone/>
              <a:defRPr b="1" i="0">
                <a:latin typeface="Source Sans Pro Semibold"/>
                <a:ea typeface="Source Sans Pro Semibold"/>
              </a:defRPr>
            </a:lvl5pPr>
          </a:lstStyle>
          <a:p>
            <a:pPr lvl="0">
              <a:defRPr/>
            </a:pPr>
            <a:r>
              <a:rPr lang="fr-FR"/>
              <a:t>Titre de diapositive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 bwMode="auto">
          <a:xfrm>
            <a:off x="4339822" y="1969860"/>
            <a:ext cx="7513876" cy="32603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1pPr>
            <a:lvl2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2pPr>
            <a:lvl3pPr>
              <a:defRPr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</a:defRPr>
            </a:lvl3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</p:txBody>
      </p:sp>
      <p:sp>
        <p:nvSpPr>
          <p:cNvPr id="16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1" y="6165304"/>
            <a:ext cx="12192000" cy="692696"/>
          </a:xfrm>
          <a:prstGeom prst="rect">
            <a:avLst/>
          </a:prstGeom>
          <a:solidFill>
            <a:srgbClr val="DD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4"/>
          </p:nvPr>
        </p:nvSpPr>
        <p:spPr bwMode="auto">
          <a:xfrm>
            <a:off x="11157376" y="6329089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fld id="{D5440B66-4DF6-C64D-A7C2-6553431C403C}" type="slidenum">
              <a:rPr lang="fr-FR"/>
              <a:t>‹N°›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694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Sans Pro Light"/>
                <a:ea typeface="Source Sans Pro Light"/>
              </a:defRPr>
            </a:lvl1pPr>
          </a:lstStyle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2" name="ZoneTexte 1"/>
          <p:cNvSpPr txBox="1"/>
          <p:nvPr userDrawn="1"/>
        </p:nvSpPr>
        <p:spPr bwMode="auto">
          <a:xfrm>
            <a:off x="263353" y="6353559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b="0" i="0">
                <a:solidFill>
                  <a:schemeClr val="bg1"/>
                </a:solidFill>
                <a:latin typeface="Source Sans Pro Light"/>
                <a:ea typeface="Source Sans Pro Light"/>
              </a:rPr>
              <a:t>IUT NANTES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www.etsmtl.ca/Etudes/premier-cycle/Baccalaureat-genie-logiciel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tudier.etsmtl.ca/seances-information-evenements/webinaires/france/sommaire?_ga=2.38994852.620914564.1668437823-335663074.1635171325&amp;_gac=1.56271577.1668006905.CjwKCAiAvK2bBhB8EiwAZUbP1GmawBCD-4m4iT0FZeoginuSDUoLcnl7HsuucxUCmZIzLevZgmUGsRoCXsEQAvD_BwE&amp;_gl=1*1rgonod*_ga*MzM1NjYzMDc0LjE2MzUxNzEzMjU.*_ga_WG1LNTM4T9*MTY2OTY1NDk3MS4zNDEuMS4xNjY5NjU1NjAwLjU2LjAuMA..#webinaire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 bwMode="auto">
          <a:xfrm>
            <a:off x="6024563" y="2276475"/>
            <a:ext cx="5472112" cy="25926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BUT INTERNATIONAL</a:t>
            </a:r>
          </a:p>
        </p:txBody>
      </p:sp>
    </p:spTree>
    <p:extLst>
      <p:ext uri="{BB962C8B-B14F-4D97-AF65-F5344CB8AC3E}">
        <p14:creationId xmlns:p14="http://schemas.microsoft.com/office/powerpoint/2010/main" val="410099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8760"/>
            <a:ext cx="11015684" cy="3672408"/>
          </a:xfrm>
        </p:spPr>
        <p:txBody>
          <a:bodyPr/>
          <a:lstStyle/>
          <a:p>
            <a:r>
              <a:rPr lang="fr-FR" b="1" u="sng" dirty="0"/>
              <a:t>Trimestre d’automne: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	8GIF150	Conception de jeux vidéo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•	8PRO135	Programmation avec des moteurs de jeux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•	8FIF235	Gestion de projets informatiques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•	7ANGXXX 	Cours d’anglais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+ </a:t>
            </a:r>
            <a:r>
              <a:rPr lang="fr-FR" dirty="0" err="1"/>
              <a:t>env</a:t>
            </a:r>
            <a:r>
              <a:rPr lang="fr-FR" dirty="0"/>
              <a:t> dev appli ou BDD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L’UQAC: </a:t>
            </a:r>
            <a:r>
              <a:rPr lang="en-GB" dirty="0" err="1"/>
              <a:t>Baccalauréat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jeux</a:t>
            </a:r>
            <a:r>
              <a:rPr lang="en-GB" dirty="0"/>
              <a:t> </a:t>
            </a:r>
            <a:r>
              <a:rPr lang="en-GB" dirty="0" err="1"/>
              <a:t>vidéo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71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8760"/>
            <a:ext cx="11015684" cy="3672408"/>
          </a:xfrm>
        </p:spPr>
        <p:txBody>
          <a:bodyPr/>
          <a:lstStyle/>
          <a:p>
            <a:r>
              <a:rPr lang="fr-FR" b="1" u="sng" dirty="0"/>
              <a:t>Trimestre d’hiver:</a:t>
            </a:r>
          </a:p>
          <a:p>
            <a:pPr lvl="0" hangingPunct="0"/>
            <a:r>
              <a:rPr lang="fr-CA" dirty="0"/>
              <a:t>8DJV103	Développement avancé avec des moteurs de jeux (3 </a:t>
            </a:r>
            <a:r>
              <a:rPr lang="fr-CA" dirty="0" err="1"/>
              <a:t>cr</a:t>
            </a:r>
            <a:r>
              <a:rPr lang="fr-CA" dirty="0"/>
              <a:t>.)</a:t>
            </a:r>
            <a:endParaRPr lang="fr-FR" dirty="0"/>
          </a:p>
          <a:p>
            <a:pPr lvl="0" hangingPunct="0"/>
            <a:r>
              <a:rPr lang="fr-CA" dirty="0"/>
              <a:t>8GIF185	Réalisation d’un jeu vidéo (3 </a:t>
            </a:r>
            <a:r>
              <a:rPr lang="fr-CA" dirty="0" err="1"/>
              <a:t>cr</a:t>
            </a:r>
            <a:r>
              <a:rPr lang="fr-CA" dirty="0"/>
              <a:t>.)</a:t>
            </a:r>
            <a:endParaRPr lang="fr-FR" dirty="0"/>
          </a:p>
          <a:p>
            <a:pPr lvl="0" hangingPunct="0"/>
            <a:r>
              <a:rPr lang="fr-CA" dirty="0"/>
              <a:t>8DJV102	Fondements théoriques des moteurs de jeux (3 </a:t>
            </a:r>
            <a:r>
              <a:rPr lang="fr-CA" dirty="0" err="1"/>
              <a:t>cr</a:t>
            </a:r>
            <a:r>
              <a:rPr lang="fr-CA" dirty="0"/>
              <a:t>.)</a:t>
            </a:r>
            <a:endParaRPr lang="fr-FR" dirty="0"/>
          </a:p>
          <a:p>
            <a:r>
              <a:rPr lang="fr-FR" dirty="0"/>
              <a:t>+ modélisation objet avancé ou Apprentissage machine pour la science des données  ou Analyse statistique pour les données de masse </a:t>
            </a:r>
          </a:p>
          <a:p>
            <a:r>
              <a:rPr lang="fr-FR" dirty="0"/>
              <a:t>+ stage ou projet au printemps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L’UQAC: </a:t>
            </a:r>
            <a:r>
              <a:rPr lang="en-GB" dirty="0" err="1"/>
              <a:t>Baccalauréat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jeux</a:t>
            </a:r>
            <a:r>
              <a:rPr lang="en-GB" dirty="0"/>
              <a:t> </a:t>
            </a:r>
            <a:r>
              <a:rPr lang="en-GB" dirty="0" err="1"/>
              <a:t>vidéo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20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L’IRLANDE</a:t>
            </a:r>
          </a:p>
          <a:p>
            <a:pPr>
              <a:defRPr/>
            </a:pPr>
            <a:endParaRPr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</p:spTree>
    <p:extLst>
      <p:ext uri="{BB962C8B-B14F-4D97-AF65-F5344CB8AC3E}">
        <p14:creationId xmlns:p14="http://schemas.microsoft.com/office/powerpoint/2010/main" val="28077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0CF5BFA-41C1-1E4C-9A39-D2C74BD1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440B66-4DF6-C64D-A7C2-6553431C403C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4C1975-BD1B-5343-8E3B-42BC435E5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L’IT de Carlow (SETU- South East Technological University) :</a:t>
            </a:r>
          </a:p>
          <a:p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112D5-7E2A-BE42-9F5D-7F4C3827B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AD5A813C-4B3B-5344-A64C-6E95A41B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82" y="1412776"/>
            <a:ext cx="11230306" cy="3817415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cours</a:t>
            </a:r>
            <a:r>
              <a:rPr lang="en-GB" dirty="0"/>
              <a:t> de signature</a:t>
            </a:r>
          </a:p>
          <a:p>
            <a:r>
              <a:rPr lang="en-GB" dirty="0"/>
              <a:t>double </a:t>
            </a:r>
            <a:r>
              <a:rPr lang="en-GB" dirty="0" err="1"/>
              <a:t>diplôme</a:t>
            </a:r>
            <a:r>
              <a:rPr lang="en-GB" dirty="0"/>
              <a:t>, obtention du BUT3 par </a:t>
            </a:r>
            <a:r>
              <a:rPr lang="en-GB" dirty="0" err="1"/>
              <a:t>équivalence</a:t>
            </a:r>
            <a:endParaRPr lang="en-GB" dirty="0"/>
          </a:p>
          <a:p>
            <a:r>
              <a:rPr lang="en-GB" dirty="0"/>
              <a:t>3000 € frais inscription</a:t>
            </a:r>
          </a:p>
          <a:p>
            <a:r>
              <a:rPr lang="en-GB" dirty="0"/>
              <a:t>Candidature BUT3 international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janvier</a:t>
            </a:r>
            <a:endParaRPr lang="en-GB" dirty="0"/>
          </a:p>
          <a:p>
            <a:r>
              <a:rPr lang="en-GB" dirty="0"/>
              <a:t>Candidature </a:t>
            </a:r>
            <a:r>
              <a:rPr lang="en-GB" dirty="0" err="1"/>
              <a:t>ITCarlow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mars</a:t>
            </a:r>
          </a:p>
          <a:p>
            <a:r>
              <a:rPr lang="en-GB" dirty="0"/>
              <a:t>BSc in Software Engineering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16DAED-400A-4D5B-A4A6-E65D17CF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2636912"/>
            <a:ext cx="2067690" cy="3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0CF5BFA-41C1-1E4C-9A39-D2C74BD1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440B66-4DF6-C64D-A7C2-6553431C403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4C1975-BD1B-5343-8E3B-42BC435E5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BSc in </a:t>
            </a:r>
            <a:r>
              <a:rPr lang="en-GB" dirty="0" err="1"/>
              <a:t>Sofware</a:t>
            </a:r>
            <a:r>
              <a:rPr lang="en-GB" dirty="0"/>
              <a:t> Engineering</a:t>
            </a:r>
          </a:p>
          <a:p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112D5-7E2A-BE42-9F5D-7F4C3827B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AD5A813C-4B3B-5344-A64C-6E95A41B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82" y="1412776"/>
            <a:ext cx="11230306" cy="381741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Software engineering</a:t>
            </a:r>
          </a:p>
          <a:p>
            <a:r>
              <a:rPr lang="en-GB" dirty="0"/>
              <a:t>Operating systems</a:t>
            </a:r>
          </a:p>
          <a:p>
            <a:r>
              <a:rPr lang="en-GB" dirty="0"/>
              <a:t>Advanced programming</a:t>
            </a:r>
          </a:p>
          <a:p>
            <a:r>
              <a:rPr lang="en-GB" dirty="0"/>
              <a:t>Advanced data structures and algorithms</a:t>
            </a:r>
          </a:p>
          <a:p>
            <a:r>
              <a:rPr lang="en-GB" dirty="0"/>
              <a:t>Cloud development</a:t>
            </a:r>
          </a:p>
          <a:p>
            <a:r>
              <a:rPr lang="en-GB" dirty="0"/>
              <a:t>6-month placement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46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7D02B6-6F64-4271-A194-C5B854C4D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440B66-4DF6-C64D-A7C2-6553431C403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2ADD90-8A0F-4CB1-9831-31266B05D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6AFC8-13F5-4758-B521-A732F2AE41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Et </a:t>
            </a:r>
            <a:r>
              <a:rPr lang="en-AU" dirty="0" err="1"/>
              <a:t>aussi</a:t>
            </a:r>
            <a:r>
              <a:rPr lang="en-AU" dirty="0"/>
              <a:t> 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505E6C-00D8-4DCA-834E-B43C503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Australie</a:t>
            </a:r>
            <a:r>
              <a:rPr lang="en-AU" dirty="0"/>
              <a:t> possible BEng Software Engineering à </a:t>
            </a:r>
            <a:r>
              <a:rPr lang="en-AU" dirty="0" err="1"/>
              <a:t>l’UTS</a:t>
            </a:r>
            <a:endParaRPr lang="en-AU" dirty="0"/>
          </a:p>
          <a:p>
            <a:r>
              <a:rPr lang="en-AU" dirty="0"/>
              <a:t>(15000$ frais inscription </a:t>
            </a:r>
            <a:r>
              <a:rPr lang="en-AU" dirty="0" err="1"/>
              <a:t>janv-janv</a:t>
            </a:r>
            <a:r>
              <a:rPr lang="en-AU" dirty="0"/>
              <a:t>) </a:t>
            </a:r>
            <a:r>
              <a:rPr lang="en-AU" dirty="0" err="1"/>
              <a:t>donc</a:t>
            </a:r>
            <a:r>
              <a:rPr lang="en-AU" dirty="0"/>
              <a:t> BUT3 sur 2 </a:t>
            </a:r>
            <a:r>
              <a:rPr lang="en-AU" dirty="0" err="1"/>
              <a:t>ans</a:t>
            </a:r>
            <a:endParaRPr lang="en-A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5A2C3-ECA5-4558-B572-7DF6E37CE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</p:spTree>
    <p:extLst>
      <p:ext uri="{BB962C8B-B14F-4D97-AF65-F5344CB8AC3E}">
        <p14:creationId xmlns:p14="http://schemas.microsoft.com/office/powerpoint/2010/main" val="10171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STAGES </a:t>
            </a:r>
          </a:p>
          <a:p>
            <a:pPr>
              <a:defRPr/>
            </a:pPr>
            <a:endParaRPr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Irlande, CV à envoyer rapidement pour diffusion entreprises</a:t>
            </a:r>
          </a:p>
          <a:p>
            <a:pPr>
              <a:defRPr/>
            </a:pPr>
            <a:r>
              <a:rPr lang="fr-FR" dirty="0"/>
              <a:t>Sinon, s’inscrire pour recevoir des offres</a:t>
            </a:r>
          </a:p>
          <a:p>
            <a:pPr>
              <a:defRPr/>
            </a:pPr>
            <a:r>
              <a:rPr lang="fr-FR" dirty="0"/>
              <a:t>Le CV en anglais doit avoir été vérifié!</a:t>
            </a:r>
          </a:p>
          <a:p>
            <a:pPr>
              <a:defRPr/>
            </a:pPr>
            <a:r>
              <a:rPr lang="fr-FR" dirty="0"/>
              <a:t>Aide financière possible – </a:t>
            </a:r>
            <a:r>
              <a:rPr lang="fr-FR" dirty="0" err="1"/>
              <a:t>mobility</a:t>
            </a:r>
            <a:r>
              <a:rPr lang="fr-FR" dirty="0"/>
              <a:t> online</a:t>
            </a:r>
          </a:p>
          <a:p>
            <a:pPr>
              <a:defRPr/>
            </a:pPr>
            <a:r>
              <a:rPr lang="fr-FR"/>
              <a:t>Convention bilingue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</p:spTree>
    <p:extLst>
      <p:ext uri="{BB962C8B-B14F-4D97-AF65-F5344CB8AC3E}">
        <p14:creationId xmlns:p14="http://schemas.microsoft.com/office/powerpoint/2010/main" val="33342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LE CANADA</a:t>
            </a:r>
          </a:p>
          <a:p>
            <a:pPr>
              <a:defRPr/>
            </a:pPr>
            <a:endParaRPr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Conventions en cours, programme provisoire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</p:spTree>
    <p:extLst>
      <p:ext uri="{BB962C8B-B14F-4D97-AF65-F5344CB8AC3E}">
        <p14:creationId xmlns:p14="http://schemas.microsoft.com/office/powerpoint/2010/main" val="365057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14" y="1196752"/>
            <a:ext cx="11015684" cy="3836395"/>
          </a:xfrm>
        </p:spPr>
        <p:txBody>
          <a:bodyPr/>
          <a:lstStyle/>
          <a:p>
            <a:r>
              <a:rPr lang="fr-FR" dirty="0"/>
              <a:t>Ecole de Technologie Supérieure de Montréal : 2</a:t>
            </a:r>
            <a:r>
              <a:rPr lang="fr-FR" baseline="30000" dirty="0"/>
              <a:t>ème</a:t>
            </a:r>
            <a:r>
              <a:rPr lang="fr-FR" dirty="0"/>
              <a:t> Ecole d’ingénieurs du Canada (cours en français)</a:t>
            </a:r>
          </a:p>
          <a:p>
            <a:r>
              <a:rPr lang="fr-FR" dirty="0"/>
              <a:t>À l’issue de la troisième année de l’ETS, vous obtenez par équivalence le BUT3 (+ un rapport)</a:t>
            </a:r>
          </a:p>
          <a:p>
            <a:r>
              <a:rPr lang="fr-FR" dirty="0"/>
              <a:t>Gratuit la première année</a:t>
            </a:r>
          </a:p>
          <a:p>
            <a:r>
              <a:rPr lang="fr-FR" dirty="0"/>
              <a:t>+3 ans pour obtenir le diplôme d’ingénieur en génie logiciel</a:t>
            </a:r>
          </a:p>
          <a:p>
            <a:r>
              <a:rPr lang="fr-FR" dirty="0"/>
              <a:t>3 stages rémunérés qui compensent les frais </a:t>
            </a:r>
          </a:p>
          <a:p>
            <a:r>
              <a:rPr lang="fr-FR" dirty="0"/>
              <a:t>Logique d’émigration (visa travail 3 ans)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L’ETS (</a:t>
            </a:r>
            <a:r>
              <a:rPr lang="en-GB" dirty="0" err="1"/>
              <a:t>tous</a:t>
            </a:r>
            <a:r>
              <a:rPr lang="en-GB" dirty="0"/>
              <a:t> </a:t>
            </a:r>
            <a:r>
              <a:rPr lang="en-GB" dirty="0" err="1"/>
              <a:t>départements</a:t>
            </a:r>
            <a:r>
              <a:rPr lang="en-GB" dirty="0"/>
              <a:t> </a:t>
            </a:r>
            <a:r>
              <a:rPr lang="en-GB" dirty="0" err="1"/>
              <a:t>Fleuriaye</a:t>
            </a:r>
            <a:r>
              <a:rPr lang="en-GB" dirty="0"/>
              <a:t> + INFO)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36" y="1196752"/>
            <a:ext cx="11015684" cy="4104456"/>
          </a:xfrm>
        </p:spPr>
        <p:txBody>
          <a:bodyPr/>
          <a:lstStyle/>
          <a:p>
            <a:r>
              <a:rPr lang="fr-FR" dirty="0">
                <a:hlinkClick r:id="rId2"/>
              </a:rPr>
              <a:t>programme Génie Logiciel</a:t>
            </a:r>
            <a:endParaRPr lang="fr-FR" dirty="0"/>
          </a:p>
          <a:p>
            <a:r>
              <a:rPr lang="fr-FR" dirty="0"/>
              <a:t>Liste des cours de la première année + stage :</a:t>
            </a:r>
          </a:p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L’ETS: </a:t>
            </a:r>
            <a:r>
              <a:rPr lang="en-GB" dirty="0" err="1"/>
              <a:t>Génie</a:t>
            </a:r>
            <a:r>
              <a:rPr lang="en-GB" dirty="0"/>
              <a:t> </a:t>
            </a:r>
            <a:r>
              <a:rPr lang="en-GB" dirty="0" err="1"/>
              <a:t>Logiciel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BC4A64-B655-4C8E-A19A-81FA128F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7" y="2419350"/>
            <a:ext cx="6055975" cy="26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36" y="1196752"/>
            <a:ext cx="11015684" cy="4104456"/>
          </a:xfrm>
        </p:spPr>
        <p:txBody>
          <a:bodyPr/>
          <a:lstStyle/>
          <a:p>
            <a:r>
              <a:rPr lang="fr-FR" dirty="0"/>
              <a:t>Visite ETS Antoine Messier 10 octobre 12h30</a:t>
            </a:r>
          </a:p>
          <a:p>
            <a:r>
              <a:rPr lang="fr-FR" dirty="0">
                <a:hlinkClick r:id="rId2"/>
              </a:rPr>
              <a:t> </a:t>
            </a:r>
            <a:endParaRPr lang="fr-FR" dirty="0"/>
          </a:p>
          <a:p>
            <a:r>
              <a:rPr lang="fr-FR" dirty="0"/>
              <a:t>Condition admission: présélection équipe enseignante fin janvier</a:t>
            </a:r>
          </a:p>
          <a:p>
            <a:r>
              <a:rPr lang="fr-FR" dirty="0"/>
              <a:t>Deadline candidature en janvier pour BUT3 international</a:t>
            </a:r>
          </a:p>
          <a:p>
            <a:r>
              <a:rPr lang="fr-FR" dirty="0"/>
              <a:t>Après avis favorable, débuter les démarches administratives le plus rapidement possible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L’ETS: </a:t>
            </a:r>
            <a:r>
              <a:rPr lang="en-GB" dirty="0" err="1"/>
              <a:t>Génie</a:t>
            </a:r>
            <a:r>
              <a:rPr lang="en-GB" dirty="0"/>
              <a:t> </a:t>
            </a:r>
            <a:r>
              <a:rPr lang="en-GB" dirty="0" err="1"/>
              <a:t>Logiciel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B29AA7-E67E-1F42-8F62-42EE22463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440B66-4DF6-C64D-A7C2-6553431C403C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357AE7-9E8D-6E43-8A68-794556217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L’UQAC à Chicoutimi – Québec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7AD115-40C5-974F-97CA-59E8369AF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Pied de page </a:t>
            </a:r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49ADC151-1F3B-CC46-B0EA-BE6F9FA385AE}"/>
              </a:ext>
            </a:extLst>
          </p:cNvPr>
          <p:cNvSpPr txBox="1">
            <a:spLocks/>
          </p:cNvSpPr>
          <p:nvPr/>
        </p:nvSpPr>
        <p:spPr bwMode="auto">
          <a:xfrm>
            <a:off x="838014" y="1772816"/>
            <a:ext cx="11015684" cy="3260331"/>
          </a:xfrm>
          <a:prstGeom prst="rect">
            <a:avLst/>
          </a:prstGeo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Université du Québec à Chicoutimi</a:t>
            </a:r>
          </a:p>
          <a:p>
            <a:r>
              <a:rPr lang="fr-FR" dirty="0"/>
              <a:t>Accord cadre signé par l’ADIUT favorable à une double diplomation</a:t>
            </a:r>
          </a:p>
          <a:p>
            <a:r>
              <a:rPr lang="fr-FR" dirty="0"/>
              <a:t>BUT3  ET Baccalauréat informatique ou jeux vidéo</a:t>
            </a:r>
          </a:p>
          <a:p>
            <a:r>
              <a:rPr lang="fr-FR" dirty="0"/>
              <a:t>Frais inscription 2800 €</a:t>
            </a:r>
          </a:p>
          <a:p>
            <a:r>
              <a:rPr lang="fr-FR" dirty="0"/>
              <a:t>Pré-sélection par l’équipe enseignante jury de janvier</a:t>
            </a:r>
          </a:p>
        </p:txBody>
      </p:sp>
    </p:spTree>
    <p:extLst>
      <p:ext uri="{BB962C8B-B14F-4D97-AF65-F5344CB8AC3E}">
        <p14:creationId xmlns:p14="http://schemas.microsoft.com/office/powerpoint/2010/main" val="238038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36" y="1628800"/>
            <a:ext cx="11015684" cy="3672408"/>
          </a:xfrm>
        </p:spPr>
        <p:txBody>
          <a:bodyPr/>
          <a:lstStyle/>
          <a:p>
            <a:r>
              <a:rPr lang="fr-FR" b="1" u="sng" dirty="0"/>
              <a:t>Trimestre d’automne</a:t>
            </a:r>
          </a:p>
          <a:p>
            <a:r>
              <a:rPr lang="fr-FR" dirty="0"/>
              <a:t>8CLD201	Environnement de déploiement des applications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8INF228	Adaptation et qualité des logiciels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8IFG145	Gestion de projets informatiques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7ANGXXX	Cours d’anglais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+ BDD ou recherche opérationnelle ou prog site web</a:t>
            </a:r>
          </a:p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L’UQAC: </a:t>
            </a:r>
            <a:r>
              <a:rPr lang="en-GB" dirty="0" err="1"/>
              <a:t>Baccalauréat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informatique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55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5440B66-4DF6-C64D-A7C2-6553431C403C}" type="slidenum">
              <a:rPr lang="fr-FR"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Pied de page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5081EB-1966-7246-919F-768D513E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8760"/>
            <a:ext cx="11015684" cy="3672408"/>
          </a:xfrm>
        </p:spPr>
        <p:txBody>
          <a:bodyPr/>
          <a:lstStyle/>
          <a:p>
            <a:r>
              <a:rPr lang="fr-FR" b="1" u="sng" dirty="0"/>
              <a:t>Trimestre d’hiver: </a:t>
            </a:r>
          </a:p>
          <a:p>
            <a:r>
              <a:rPr lang="fr-FR" dirty="0"/>
              <a:t>8INF435	Algorithmique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8INF5257	Informatique mobile (programmation)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r>
              <a:rPr lang="fr-FR" dirty="0"/>
              <a:t>8INF349	Technologies web avancées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+ •	8INF334	Modélisation objet avancée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Ou       8INF333	Sécurité des applications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Ou       8STT108	Analyse statistique pour les données de masse (3 </a:t>
            </a:r>
            <a:r>
              <a:rPr lang="fr-FR" dirty="0" err="1"/>
              <a:t>cr</a:t>
            </a:r>
            <a:r>
              <a:rPr lang="fr-FR" dirty="0"/>
              <a:t>.)</a:t>
            </a:r>
          </a:p>
          <a:p>
            <a:pPr marL="0" indent="0">
              <a:buNone/>
            </a:pPr>
            <a:r>
              <a:rPr lang="fr-FR" dirty="0"/>
              <a:t> + stage au printemps (Québec ou France)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2CCC55-9B3E-7643-BC91-41B26113B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L’UQAC: </a:t>
            </a:r>
            <a:r>
              <a:rPr lang="en-GB" dirty="0" err="1"/>
              <a:t>Baccalauréat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informatique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21345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IUT">
  <a:themeElements>
    <a:clrScheme name="IUT NANTES">
      <a:dk1>
        <a:srgbClr val="DD0F3C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626</Words>
  <Application>Microsoft Office PowerPoint</Application>
  <DocSecurity>0</DocSecurity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Source Sans Pro</vt:lpstr>
      <vt:lpstr>Source Sans Pro Light</vt:lpstr>
      <vt:lpstr>Source Sans Pro Semibold</vt:lpstr>
      <vt:lpstr>Trebuchet MS</vt:lpstr>
      <vt:lpstr>Modèle IUT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Microsoft Office User</dc:creator>
  <cp:keywords/>
  <dc:description/>
  <cp:lastModifiedBy>Véronique CHARRIAU</cp:lastModifiedBy>
  <cp:revision>262</cp:revision>
  <dcterms:created xsi:type="dcterms:W3CDTF">2020-11-12T11:32:52Z</dcterms:created>
  <dcterms:modified xsi:type="dcterms:W3CDTF">2023-09-29T13:39:30Z</dcterms:modified>
  <cp:category/>
  <dc:identifier/>
  <cp:contentStatus/>
  <dc:language/>
  <cp:version/>
</cp:coreProperties>
</file>