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60" r:id="rId9"/>
    <p:sldId id="271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0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7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2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1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7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1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3155323" y="2199804"/>
            <a:ext cx="6220495" cy="2291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read faster and recall more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4.The </a:t>
            </a:r>
            <a:r>
              <a:rPr lang="en-US" sz="2400" b="1" dirty="0">
                <a:solidFill>
                  <a:schemeClr val="tx1"/>
                </a:solidFill>
              </a:rPr>
              <a:t>Mechanics of Reading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2114" y="3756751"/>
            <a:ext cx="516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4 .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1178805"/>
            <a:ext cx="4629310" cy="4880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Fixation time</a:t>
            </a:r>
          </a:p>
          <a:p>
            <a:r>
              <a:rPr lang="en-US" dirty="0"/>
              <a:t>Speed of perception or fixation time is a difference between slow and fast readers.</a:t>
            </a:r>
          </a:p>
          <a:p>
            <a:r>
              <a:rPr lang="en-US" dirty="0"/>
              <a:t>There is not much you can do about this because you cannot control what you do</a:t>
            </a:r>
          </a:p>
          <a:p>
            <a:r>
              <a:rPr lang="en-US" dirty="0"/>
              <a:t>in terms of fractions of seconds. It tends to become faster anyway with higher</a:t>
            </a:r>
          </a:p>
          <a:p>
            <a:r>
              <a:rPr lang="en-US" dirty="0"/>
              <a:t>speeds, so it is another problem which takes care of itself</a:t>
            </a:r>
            <a:r>
              <a:rPr lang="en-US" dirty="0" smtClean="0"/>
              <a:t>.</a:t>
            </a:r>
            <a:r>
              <a:rPr lang="en-US" b="1" dirty="0"/>
              <a:t> Eye span</a:t>
            </a:r>
          </a:p>
          <a:p>
            <a:r>
              <a:rPr lang="en-US" dirty="0"/>
              <a:t>The same is true of eye span, which we mentioned earlier. Once you are operating</a:t>
            </a:r>
          </a:p>
          <a:p>
            <a:r>
              <a:rPr lang="en-US" dirty="0"/>
              <a:t>at speeds above 300 w.p.m. you tend quite naturally to take in information in terms</a:t>
            </a:r>
          </a:p>
          <a:p>
            <a:r>
              <a:rPr lang="en-US" dirty="0"/>
              <a:t>of groups of words rather than single words. There are, however, three techniques</a:t>
            </a:r>
          </a:p>
          <a:p>
            <a:r>
              <a:rPr lang="en-US" dirty="0"/>
              <a:t>for you to try in this regard later in this chapter.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1039687"/>
            <a:ext cx="4656155" cy="493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fiksasi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focus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Kecepatan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fiksasi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perbedaan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cepat.Tidak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mengontrol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hitungan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sepersekian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cenderung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lain yang </a:t>
            </a:r>
            <a:r>
              <a:rPr lang="en-US" dirty="0" err="1">
                <a:solidFill>
                  <a:schemeClr val="tx1"/>
                </a:solidFill>
              </a:rPr>
              <a:t>mengurus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Rentang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Hal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berlaku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,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kami </a:t>
            </a:r>
            <a:r>
              <a:rPr lang="en-US" dirty="0" err="1">
                <a:solidFill>
                  <a:schemeClr val="tx1"/>
                </a:solidFill>
              </a:rPr>
              <a:t>sebutkan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300 w.p.m.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cenderung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kata </a:t>
            </a:r>
            <a:r>
              <a:rPr lang="en-US" dirty="0" err="1">
                <a:solidFill>
                  <a:schemeClr val="tx1"/>
                </a:solidFill>
              </a:rPr>
              <a:t>tunggal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590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760164"/>
            <a:ext cx="4629310" cy="52550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Rhythm</a:t>
            </a:r>
          </a:p>
          <a:p>
            <a:r>
              <a:rPr lang="en-US" dirty="0"/>
              <a:t>The slow reader, for fairly obvious reasons if much regression is taking place, lacks</a:t>
            </a:r>
          </a:p>
          <a:p>
            <a:r>
              <a:rPr lang="en-US" dirty="0"/>
              <a:t>rhythm in reading. The faster reader has rhythmic, confident eye movements. The</a:t>
            </a:r>
          </a:p>
          <a:p>
            <a:r>
              <a:rPr lang="en-US" dirty="0"/>
              <a:t>only backward movement is at the end of a line when moving to the beginning of</a:t>
            </a:r>
          </a:p>
          <a:p>
            <a:r>
              <a:rPr lang="en-US" dirty="0"/>
              <a:t>the next line</a:t>
            </a:r>
            <a:r>
              <a:rPr lang="en-US" dirty="0" smtClean="0"/>
              <a:t>.</a:t>
            </a:r>
            <a:r>
              <a:rPr lang="en-US" b="1" dirty="0"/>
              <a:t> Flexible speeds</a:t>
            </a:r>
          </a:p>
          <a:p>
            <a:r>
              <a:rPr lang="en-US" dirty="0"/>
              <a:t>The slow reader also tends to read slowly all the time, no matter what he or she is</a:t>
            </a:r>
          </a:p>
          <a:p>
            <a:r>
              <a:rPr lang="en-US" dirty="0"/>
              <a:t>reading. That is simply because he or she has no choice. The faster reader has a</a:t>
            </a:r>
          </a:p>
          <a:p>
            <a:r>
              <a:rPr lang="en-US" dirty="0"/>
              <a:t>choice and can be flexible, reading easy materials quickly and demanding material</a:t>
            </a:r>
          </a:p>
          <a:p>
            <a:r>
              <a:rPr lang="en-US" dirty="0"/>
              <a:t>relatively slowly, after skimming first. We shall return to skimming techniques in</a:t>
            </a:r>
          </a:p>
          <a:p>
            <a:r>
              <a:rPr lang="en-US" dirty="0"/>
              <a:t>Chapter 9.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7101" y="760164"/>
            <a:ext cx="4656155" cy="525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Irama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cukup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regresi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kebelakang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kekurangan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ritme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ritme,gerakan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pindah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awal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fleksibel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cenderung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sepanjang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peduli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baca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fleksibel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menuntut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relatif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skimming(</a:t>
            </a:r>
            <a:r>
              <a:rPr lang="en-US" dirty="0" err="1" smtClean="0">
                <a:solidFill>
                  <a:schemeClr val="tx1"/>
                </a:solidFill>
              </a:rPr>
              <a:t>pembacan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sepintas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terlebih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dahulu</a:t>
            </a:r>
            <a:r>
              <a:rPr lang="en-US" dirty="0">
                <a:solidFill>
                  <a:schemeClr val="tx1"/>
                </a:solidFill>
              </a:rPr>
              <a:t>. Kami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skimming </a:t>
            </a:r>
            <a:r>
              <a:rPr lang="en-US" dirty="0" smtClean="0">
                <a:solidFill>
                  <a:schemeClr val="tx1"/>
                </a:solidFill>
              </a:rPr>
              <a:t>di Bab </a:t>
            </a:r>
            <a:r>
              <a:rPr lang="en-US" dirty="0">
                <a:solidFill>
                  <a:schemeClr val="tx1"/>
                </a:solidFill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1718607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2666081" y="2038119"/>
            <a:ext cx="6951644" cy="2577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9" y="1112703"/>
            <a:ext cx="7620000" cy="44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2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831329" y="1442433"/>
            <a:ext cx="4629310" cy="423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HOW YOUR EYES MOVE WHEN YOU ARE </a:t>
            </a:r>
            <a:r>
              <a:rPr lang="en-US" b="1" dirty="0" smtClean="0"/>
              <a:t>READING</a:t>
            </a:r>
          </a:p>
          <a:p>
            <a:r>
              <a:rPr lang="en-US" dirty="0"/>
              <a:t>Most people believe that when they are reading their eyes move smoothly along a</a:t>
            </a:r>
          </a:p>
          <a:p>
            <a:r>
              <a:rPr lang="en-US" dirty="0"/>
              <a:t>line of print, but this is not the case. If you stand at a window overlooking a busy</a:t>
            </a:r>
          </a:p>
          <a:p>
            <a:r>
              <a:rPr lang="en-US" dirty="0"/>
              <a:t>road and watch a car pass you from left to right, your eyes appear to move</a:t>
            </a:r>
          </a:p>
          <a:p>
            <a:r>
              <a:rPr lang="en-US" dirty="0"/>
              <a:t>smoothly because they are focused on the car. In fact, they move in a very rapid</a:t>
            </a:r>
          </a:p>
          <a:p>
            <a:r>
              <a:rPr lang="en-US" dirty="0" smtClean="0"/>
              <a:t>series of small jerks, or </a:t>
            </a:r>
            <a:r>
              <a:rPr lang="en-US" b="1" dirty="0" smtClean="0"/>
              <a:t>saccades </a:t>
            </a:r>
            <a:r>
              <a:rPr lang="en-US" dirty="0" smtClean="0"/>
              <a:t>as they are called.</a:t>
            </a:r>
            <a:endParaRPr lang="en-US" b="1" dirty="0" smtClean="0"/>
          </a:p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9304" y="605928"/>
            <a:ext cx="4656155" cy="52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96558" y="804228"/>
            <a:ext cx="4390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BAGAIMANA MATA ANDA BERGERAK KETIKA ANDA </a:t>
            </a:r>
            <a:r>
              <a:rPr lang="en-US" dirty="0" smtClean="0"/>
              <a:t>MEMBACA</a:t>
            </a:r>
          </a:p>
          <a:p>
            <a:endParaRPr lang="en-US" dirty="0"/>
          </a:p>
          <a:p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/>
              <a:t>orang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mulus</a:t>
            </a:r>
            <a:r>
              <a:rPr lang="en-US" dirty="0"/>
              <a:t> di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ramainya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kanan,matamu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 </a:t>
            </a:r>
            <a:r>
              <a:rPr lang="en-US" dirty="0" err="1"/>
              <a:t>Faktanya</a:t>
            </a:r>
            <a:r>
              <a:rPr lang="en-US" dirty="0"/>
              <a:t>,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sefesifik</a:t>
            </a:r>
            <a:r>
              <a:rPr lang="en-US" dirty="0" smtClean="0"/>
              <a:t>, (saccades)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ditelepon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7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831329" y="760164"/>
            <a:ext cx="4629310" cy="5233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If you try to watch an imaginary car as it passes, anyone who watches your eyes</a:t>
            </a:r>
          </a:p>
          <a:p>
            <a:r>
              <a:rPr lang="en-US"/>
              <a:t>will tell you that these saccades are larger and therefore visible. Watch someone's</a:t>
            </a:r>
          </a:p>
          <a:p>
            <a:r>
              <a:rPr lang="en-US"/>
              <a:t>eyes over the top of a book or newspaper and you will see them clearly, but do pick</a:t>
            </a:r>
          </a:p>
          <a:p>
            <a:r>
              <a:rPr lang="en-US"/>
              <a:t>someone you know, not strangers in pubs, for obvious reasons. This is how the eyes move when you are reading. It is in the pauses or </a:t>
            </a:r>
            <a:r>
              <a:rPr lang="en-US" b="1"/>
              <a:t>fixations</a:t>
            </a:r>
          </a:p>
          <a:p>
            <a:r>
              <a:rPr lang="en-US"/>
              <a:t>between saccades that the reading is done. Research has shown that there is a</a:t>
            </a:r>
          </a:p>
          <a:p>
            <a:r>
              <a:rPr lang="en-US"/>
              <a:t>mechanism in the brain which switches vision off 40 milliseconds before the eyes</a:t>
            </a:r>
          </a:p>
          <a:p>
            <a:r>
              <a:rPr lang="en-US"/>
              <a:t>move and does not switch it completely back on again until 40 milliseconds after</a:t>
            </a:r>
          </a:p>
          <a:p>
            <a:r>
              <a:rPr lang="en-US"/>
              <a:t>they have stopped moving. The amount you read at each fixation depends upon</a:t>
            </a:r>
          </a:p>
          <a:p>
            <a:r>
              <a:rPr lang="en-US"/>
              <a:t>your span of perception or </a:t>
            </a:r>
            <a:r>
              <a:rPr lang="en-US" b="1"/>
              <a:t>eye span.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8073" y="638978"/>
            <a:ext cx="4889344" cy="561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96557" y="661011"/>
            <a:ext cx="42855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imajiner</a:t>
            </a:r>
            <a:r>
              <a:rPr lang="en-US" dirty="0"/>
              <a:t> yang </a:t>
            </a:r>
            <a:r>
              <a:rPr lang="en-US" dirty="0" err="1"/>
              <a:t>lewat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pun yang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smtClean="0"/>
              <a:t>saccades(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sepat</a:t>
            </a:r>
            <a:r>
              <a:rPr lang="en-US" dirty="0" smtClean="0"/>
              <a:t>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.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koran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pilihlah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orang </a:t>
            </a:r>
            <a:r>
              <a:rPr lang="en-US" dirty="0" err="1"/>
              <a:t>asing</a:t>
            </a:r>
            <a:r>
              <a:rPr lang="en-US" dirty="0"/>
              <a:t> di </a:t>
            </a:r>
            <a:r>
              <a:rPr lang="en-US" dirty="0" smtClean="0"/>
              <a:t>pub (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hiburan</a:t>
            </a:r>
            <a:r>
              <a:rPr lang="en-US" dirty="0" smtClean="0"/>
              <a:t>),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fiksasi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saccades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dilakukan.Penelitian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otak</a:t>
            </a:r>
            <a:r>
              <a:rPr lang="en-US" dirty="0"/>
              <a:t> yang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 smtClean="0"/>
              <a:t>penglihatan</a:t>
            </a:r>
            <a:r>
              <a:rPr lang="en-US" dirty="0" smtClean="0"/>
              <a:t> 40 </a:t>
            </a:r>
            <a:r>
              <a:rPr lang="en-US" dirty="0" err="1" smtClean="0"/>
              <a:t>mili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menyalakannya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40 </a:t>
            </a:r>
            <a:r>
              <a:rPr lang="en-US" dirty="0" err="1"/>
              <a:t>milidetik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fiksasi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padarentang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004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705080"/>
            <a:ext cx="4629310" cy="5596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Using your eye span</a:t>
            </a:r>
          </a:p>
          <a:p>
            <a:r>
              <a:rPr lang="en-US" dirty="0"/>
              <a:t>What all this means in practical terms is that, in order to increase your reading</a:t>
            </a:r>
          </a:p>
          <a:p>
            <a:r>
              <a:rPr lang="en-US" dirty="0"/>
              <a:t>speed, you have to learn to space these fixations out more. Most slow readers </a:t>
            </a:r>
            <a:r>
              <a:rPr lang="en-US" dirty="0" smtClean="0"/>
              <a:t>read </a:t>
            </a:r>
            <a:r>
              <a:rPr lang="en-US" dirty="0"/>
              <a:t>every word and yet you only have to look at a word to </a:t>
            </a:r>
            <a:r>
              <a:rPr lang="en-US" dirty="0" err="1"/>
              <a:t>realise</a:t>
            </a:r>
            <a:r>
              <a:rPr lang="en-US" dirty="0"/>
              <a:t> that you see more</a:t>
            </a:r>
          </a:p>
          <a:p>
            <a:r>
              <a:rPr lang="en-US" dirty="0"/>
              <a:t>than one word at a time. Try it now. Focus on the dot above the </a:t>
            </a:r>
            <a:r>
              <a:rPr lang="en-US" dirty="0" err="1"/>
              <a:t>i</a:t>
            </a:r>
            <a:r>
              <a:rPr lang="en-US" dirty="0"/>
              <a:t> in the last</a:t>
            </a:r>
          </a:p>
          <a:p>
            <a:r>
              <a:rPr lang="en-US" dirty="0"/>
              <a:t>sentence. Without moving your eyes, you will usually be able to see not just the</a:t>
            </a:r>
          </a:p>
          <a:p>
            <a:r>
              <a:rPr lang="en-US" dirty="0"/>
              <a:t>word 'it', but also the word to the left and the word to the right. You will also be</a:t>
            </a:r>
          </a:p>
          <a:p>
            <a:r>
              <a:rPr lang="en-US" dirty="0"/>
              <a:t>able to see the words above and below. You may even be able to see more than</a:t>
            </a:r>
          </a:p>
          <a:p>
            <a:r>
              <a:rPr lang="en-US" dirty="0"/>
              <a:t>this. Whatever you can see without moving your eyes is your available eye span.</a:t>
            </a:r>
          </a:p>
          <a:p>
            <a:r>
              <a:rPr lang="en-US" dirty="0"/>
              <a:t>Clearly, reading one word at a time is a wasteful use of resources.</a:t>
            </a:r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705080"/>
            <a:ext cx="4804340" cy="547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fiksasi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yang focus)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keluar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lambat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kata,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menyadari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Fokus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titik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menggerakkan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matamu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kamu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biasanya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kata '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 err="1">
                <a:solidFill>
                  <a:schemeClr val="tx1"/>
                </a:solidFill>
              </a:rPr>
              <a:t>tetapi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kata di </a:t>
            </a:r>
            <a:r>
              <a:rPr lang="en-US" dirty="0" err="1">
                <a:solidFill>
                  <a:schemeClr val="tx1"/>
                </a:solidFill>
              </a:rPr>
              <a:t>sebelah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kata di </a:t>
            </a:r>
            <a:r>
              <a:rPr lang="en-US" dirty="0" err="1">
                <a:solidFill>
                  <a:schemeClr val="tx1"/>
                </a:solidFill>
              </a:rPr>
              <a:t>sebelah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kata-kata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bawah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pun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menggerakkan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tersedia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pemborosan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705080"/>
            <a:ext cx="4629310" cy="5596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CHARACTERISTICS OF THE MATURE READER: MECHANICAL DIFFERENCES</a:t>
            </a:r>
          </a:p>
          <a:p>
            <a:r>
              <a:rPr lang="en-US"/>
              <a:t>Research into reading in the United States has, in fact, identified fourteen</a:t>
            </a:r>
          </a:p>
          <a:p>
            <a:r>
              <a:rPr lang="en-US"/>
              <a:t>characteristics of 'the mature reader'. We'll begin by looking at mechanical or</a:t>
            </a:r>
          </a:p>
          <a:p>
            <a:r>
              <a:rPr lang="en-US"/>
              <a:t>physiological differences.</a:t>
            </a:r>
          </a:p>
          <a:p>
            <a:r>
              <a:rPr lang="en-US" b="1"/>
              <a:t>Regressing</a:t>
            </a:r>
          </a:p>
          <a:p>
            <a:r>
              <a:rPr lang="en-US"/>
              <a:t>The biggest problem that the inefficient or slow reader (the two are usually</a:t>
            </a:r>
          </a:p>
          <a:p>
            <a:r>
              <a:rPr lang="en-US"/>
              <a:t>synonymous) has is that he or she </a:t>
            </a:r>
            <a:r>
              <a:rPr lang="en-US" b="1"/>
              <a:t>regresses, </a:t>
            </a:r>
            <a:r>
              <a:rPr lang="en-US"/>
              <a:t>that is, goes back to read things again.</a:t>
            </a:r>
          </a:p>
          <a:p>
            <a:r>
              <a:rPr lang="en-US"/>
              <a:t>Most of us believe that these regressions are necessary because we do not understand</a:t>
            </a:r>
          </a:p>
          <a:p>
            <a:r>
              <a:rPr lang="en-US"/>
              <a:t>the first time what we are being told. The evidence is, however, that this is</a:t>
            </a:r>
          </a:p>
          <a:p>
            <a:r>
              <a:rPr lang="en-US"/>
              <a:t>normally not the case.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705080"/>
            <a:ext cx="4804340" cy="547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KARAKTERISTIK PEMBACA DEWASA: PERBEDAAN </a:t>
            </a:r>
            <a:r>
              <a:rPr lang="en-US" dirty="0" smtClean="0">
                <a:solidFill>
                  <a:schemeClr val="tx1"/>
                </a:solidFill>
              </a:rPr>
              <a:t>MEKANIK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Penelitian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Amerika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faktanya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mengidentifikasi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karakteristik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dewasa</a:t>
            </a:r>
            <a:r>
              <a:rPr lang="en-US" dirty="0">
                <a:solidFill>
                  <a:schemeClr val="tx1"/>
                </a:solidFill>
              </a:rPr>
              <a:t>'. Kita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perbedaan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mekanis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fisiologis.kemunduran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terbesar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efisien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lambat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keduanya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biasanya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sinonim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lagi.Sebagian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regresi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diperlukan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pertama</a:t>
            </a:r>
            <a:r>
              <a:rPr lang="en-US" dirty="0">
                <a:solidFill>
                  <a:schemeClr val="tx1"/>
                </a:solidFill>
              </a:rPr>
              <a:t> kali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diberitahukan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Buktinya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bagaimana</a:t>
            </a:r>
            <a:r>
              <a:rPr lang="en-US" dirty="0" smtClean="0">
                <a:solidFill>
                  <a:schemeClr val="tx1"/>
                </a:solidFill>
              </a:rPr>
              <a:t> pun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biasanya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3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705080"/>
            <a:ext cx="4629310" cy="5596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We go back for many other reasons. There is nothing to stop us going back, though</a:t>
            </a:r>
          </a:p>
          <a:p>
            <a:r>
              <a:rPr lang="en-US"/>
              <a:t>when we are listening to information being given to us we rarely do it. When was</a:t>
            </a:r>
          </a:p>
          <a:p>
            <a:r>
              <a:rPr lang="en-US"/>
              <a:t>the last time you asked a speaker to repeat the last few minutes of what they were</a:t>
            </a:r>
          </a:p>
          <a:p>
            <a:r>
              <a:rPr lang="en-US"/>
              <a:t>saying? We regress to check that we have the information we need or should be</a:t>
            </a:r>
          </a:p>
          <a:p>
            <a:r>
              <a:rPr lang="en-US"/>
              <a:t>getting. We regress out of lack of confidence. We regress out of habit. Yet the</a:t>
            </a:r>
          </a:p>
          <a:p>
            <a:r>
              <a:rPr lang="en-US"/>
              <a:t>evidence is that, if you put people in a position in which they cannot regress,</a:t>
            </a:r>
          </a:p>
          <a:p>
            <a:r>
              <a:rPr lang="en-US"/>
              <a:t>the loss of comprehension is on average no more than 3% to 7% and even this is</a:t>
            </a:r>
          </a:p>
          <a:p>
            <a:r>
              <a:rPr lang="en-US"/>
              <a:t>recovered with a little bit of practice. We shall return later in this chapter to a</a:t>
            </a:r>
          </a:p>
          <a:p>
            <a:r>
              <a:rPr lang="en-US"/>
              <a:t>simple technique which will enable us to avoid regressions.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705080"/>
            <a:ext cx="4804340" cy="547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Kami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lain.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menghentikan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meskipun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mendengarkan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kami, kami </a:t>
            </a:r>
            <a:r>
              <a:rPr lang="en-US" dirty="0" err="1">
                <a:solidFill>
                  <a:schemeClr val="tx1"/>
                </a:solidFill>
              </a:rPr>
              <a:t>jarang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Kapan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terakhir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kali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mengulangi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katakan</a:t>
            </a:r>
            <a:r>
              <a:rPr lang="en-US" dirty="0">
                <a:solidFill>
                  <a:schemeClr val="tx1"/>
                </a:solidFill>
              </a:rPr>
              <a:t>? Kami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memeriksa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kami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butuhkan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seharusnya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. Kami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Kita </a:t>
            </a:r>
            <a:r>
              <a:rPr lang="en-US" dirty="0" err="1" smtClean="0">
                <a:solidFill>
                  <a:schemeClr val="tx1"/>
                </a:solidFill>
              </a:rPr>
              <a:t>mundur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kebiasaan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Namun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menempatkan</a:t>
            </a:r>
            <a:r>
              <a:rPr lang="en-US" dirty="0">
                <a:solidFill>
                  <a:schemeClr val="tx1"/>
                </a:solidFill>
              </a:rPr>
              <a:t> orang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posisiyang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hilangnya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pemahaman</a:t>
            </a:r>
            <a:r>
              <a:rPr lang="en-US" dirty="0">
                <a:solidFill>
                  <a:schemeClr val="tx1"/>
                </a:solidFill>
              </a:rPr>
              <a:t> rata-rata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3%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7%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sedikit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latihan</a:t>
            </a:r>
            <a:r>
              <a:rPr lang="en-US" dirty="0">
                <a:solidFill>
                  <a:schemeClr val="tx1"/>
                </a:solidFill>
              </a:rPr>
              <a:t>. Kita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kembali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menghindari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regresi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urutan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kebelakang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4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793214"/>
            <a:ext cx="4629310" cy="5133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Vocalising and inner speech</a:t>
            </a:r>
          </a:p>
          <a:p>
            <a:r>
              <a:rPr lang="en-US"/>
              <a:t>Many people vocalise or subvocalise as they read. </a:t>
            </a:r>
            <a:r>
              <a:rPr lang="en-US" b="1"/>
              <a:t>Vocalising </a:t>
            </a:r>
            <a:r>
              <a:rPr lang="en-US"/>
              <a:t>is simply a technical</a:t>
            </a:r>
          </a:p>
          <a:p>
            <a:r>
              <a:rPr lang="en-US"/>
              <a:t>term for reading aloud. Some are unable to read silently. More subvocalise, that is,</a:t>
            </a:r>
          </a:p>
          <a:p>
            <a:r>
              <a:rPr lang="en-US"/>
              <a:t>they read aloud silently. It is often called </a:t>
            </a:r>
            <a:r>
              <a:rPr lang="en-US" b="1"/>
              <a:t>inner speech </a:t>
            </a:r>
            <a:r>
              <a:rPr lang="en-US"/>
              <a:t>and is most noticeable if you</a:t>
            </a:r>
          </a:p>
          <a:p>
            <a:r>
              <a:rPr lang="en-US"/>
              <a:t>are reading something written by someone you know well or by a well-known</a:t>
            </a:r>
          </a:p>
          <a:p>
            <a:r>
              <a:rPr lang="en-US"/>
              <a:t>personality. It is as if you can 'hear' their voice as you read and it used to be</a:t>
            </a:r>
          </a:p>
          <a:p>
            <a:r>
              <a:rPr lang="en-US"/>
              <a:t>regarded as a fault which had to be cured.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1442434"/>
            <a:ext cx="4656155" cy="423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Pengucapan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orang </a:t>
            </a:r>
            <a:r>
              <a:rPr lang="en-US" dirty="0" err="1">
                <a:solidFill>
                  <a:schemeClr val="tx1"/>
                </a:solidFill>
              </a:rPr>
              <a:t>menyuarakan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mensubvokaliskan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Vocalising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istilah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hati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subvokalis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hati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paling </a:t>
            </a:r>
            <a:r>
              <a:rPr lang="en-US" dirty="0" err="1">
                <a:solidFill>
                  <a:schemeClr val="tx1"/>
                </a:solidFill>
              </a:rPr>
              <a:t>terlihat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sesuatu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seseorang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kepribadian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terkenal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Seolah-olah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'</a:t>
            </a:r>
            <a:r>
              <a:rPr lang="en-US" dirty="0" err="1">
                <a:solidFill>
                  <a:schemeClr val="tx1"/>
                </a:solidFill>
              </a:rPr>
              <a:t>mendengar</a:t>
            </a:r>
            <a:r>
              <a:rPr lang="en-US" dirty="0">
                <a:solidFill>
                  <a:schemeClr val="tx1"/>
                </a:solidFill>
              </a:rPr>
              <a:t>' </a:t>
            </a:r>
            <a:r>
              <a:rPr lang="en-US" dirty="0" err="1">
                <a:solidFill>
                  <a:schemeClr val="tx1"/>
                </a:solidFill>
              </a:rPr>
              <a:t>suara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dianggap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disembuhkan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661012"/>
            <a:ext cx="4629310" cy="5166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 is now not so seriously regarded for two reasons. No one has yet identified a cure</a:t>
            </a:r>
          </a:p>
          <a:p>
            <a:r>
              <a:rPr lang="en-US" dirty="0"/>
              <a:t>for it and if you cannot cure a problem you simply have to live with it. More</a:t>
            </a:r>
          </a:p>
          <a:p>
            <a:r>
              <a:rPr lang="en-US" dirty="0"/>
              <a:t>usefully, the Medical Research Council's Applied Psychology Unit at Cambridge</a:t>
            </a:r>
          </a:p>
          <a:p>
            <a:r>
              <a:rPr lang="en-US" dirty="0"/>
              <a:t>University in England, which has done quite a lot of research into reading over</a:t>
            </a:r>
          </a:p>
          <a:p>
            <a:r>
              <a:rPr lang="en-US" dirty="0"/>
              <a:t>the years, discovered that it was possible for people to read aloud at up to 475</a:t>
            </a:r>
          </a:p>
          <a:p>
            <a:r>
              <a:rPr lang="en-US" dirty="0"/>
              <a:t>words per minute and still understand what they were reading. I don't say people</a:t>
            </a:r>
          </a:p>
          <a:p>
            <a:r>
              <a:rPr lang="en-US" dirty="0"/>
              <a:t>listening could understand, but the readers could understand. Presumably</a:t>
            </a:r>
          </a:p>
          <a:p>
            <a:r>
              <a:rPr lang="en-US" dirty="0"/>
              <a:t>silent reading would permit even higher speeds because you would no longer be</a:t>
            </a:r>
          </a:p>
          <a:p>
            <a:r>
              <a:rPr lang="en-US" dirty="0"/>
              <a:t>restricted by how quickly you could move your mouth muscles.</a:t>
            </a:r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661012"/>
            <a:ext cx="4656155" cy="501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dianggap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orang </a:t>
            </a:r>
            <a:r>
              <a:rPr lang="en-US" dirty="0" err="1" smtClean="0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mengidentifikasi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obatnya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menyembuhkan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Lagi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, Unit </a:t>
            </a:r>
            <a:r>
              <a:rPr lang="en-US" dirty="0" err="1">
                <a:solidFill>
                  <a:schemeClr val="tx1"/>
                </a:solidFill>
              </a:rPr>
              <a:t>Psikologi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Medis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Universitas</a:t>
            </a:r>
            <a:r>
              <a:rPr lang="en-US" dirty="0">
                <a:solidFill>
                  <a:schemeClr val="tx1"/>
                </a:solidFill>
              </a:rPr>
              <a:t> Cambridge di </a:t>
            </a:r>
            <a:r>
              <a:rPr lang="en-US" dirty="0" err="1">
                <a:solidFill>
                  <a:schemeClr val="tx1"/>
                </a:solidFill>
              </a:rPr>
              <a:t>Inggris</a:t>
            </a:r>
            <a:r>
              <a:rPr lang="en-US" dirty="0">
                <a:solidFill>
                  <a:schemeClr val="tx1"/>
                </a:solidFill>
              </a:rPr>
              <a:t>,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bertahun-tahun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menemukan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penelitian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Agaknya</a:t>
            </a:r>
            <a:r>
              <a:rPr lang="en-US" dirty="0" smtClean="0">
                <a:solidFill>
                  <a:schemeClr val="tx1"/>
                </a:solidFill>
              </a:rPr>
              <a:t> orang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475 kata per </a:t>
            </a:r>
            <a:r>
              <a:rPr lang="en-US" dirty="0" err="1">
                <a:solidFill>
                  <a:schemeClr val="tx1"/>
                </a:solidFill>
              </a:rPr>
              <a:t>menit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mereka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sedang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orang </a:t>
            </a:r>
            <a:r>
              <a:rPr lang="en-US" dirty="0" err="1" smtClean="0">
                <a:solidFill>
                  <a:schemeClr val="tx1"/>
                </a:solidFill>
              </a:rPr>
              <a:t>mendengarkan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mengerti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bias </a:t>
            </a:r>
            <a:r>
              <a:rPr lang="en-US" dirty="0" err="1" smtClean="0">
                <a:solidFill>
                  <a:schemeClr val="tx1"/>
                </a:solidFill>
              </a:rPr>
              <a:t>membaca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senyap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menggerakkan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otot-otot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05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31329" y="661012"/>
            <a:ext cx="4629310" cy="5166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Most authorities put the limit on silent reading speed at about 800 words per</a:t>
            </a:r>
          </a:p>
          <a:p>
            <a:r>
              <a:rPr lang="en-US"/>
              <a:t>minute (w.p.m.), though it may take some time to achieve this. My own top speed</a:t>
            </a:r>
          </a:p>
          <a:p>
            <a:r>
              <a:rPr lang="en-US"/>
              <a:t>is about 600 w.p.m. and about 70% recall, but I have seen many people achieve</a:t>
            </a:r>
          </a:p>
          <a:p>
            <a:r>
              <a:rPr lang="en-US"/>
              <a:t>higher speeds with even better comprehension. The best advice to give if you feel</a:t>
            </a:r>
          </a:p>
          <a:p>
            <a:r>
              <a:rPr lang="en-US"/>
              <a:t>subvocalisation is a problem is to try to forget about it. It becomes less and less</a:t>
            </a:r>
          </a:p>
          <a:p>
            <a:r>
              <a:rPr lang="en-US"/>
              <a:t>noticeable once you can achieve speeds in excess of 300 w.p.m.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V="1">
            <a:off x="5460641" y="3116687"/>
            <a:ext cx="1017431" cy="776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7101" y="661012"/>
            <a:ext cx="4656155" cy="5018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Sebagian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pihak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berwenang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senyap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800 kata per </a:t>
            </a:r>
            <a:r>
              <a:rPr lang="en-US" dirty="0" err="1">
                <a:solidFill>
                  <a:schemeClr val="tx1"/>
                </a:solidFill>
              </a:rPr>
              <a:t>menit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meskipun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mencapainya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600 </a:t>
            </a:r>
            <a:r>
              <a:rPr lang="en-US" dirty="0" err="1">
                <a:solidFill>
                  <a:schemeClr val="tx1"/>
                </a:solidFill>
              </a:rPr>
              <a:t>wp.m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70% </a:t>
            </a:r>
            <a:r>
              <a:rPr lang="en-US" dirty="0" err="1">
                <a:solidFill>
                  <a:schemeClr val="tx1"/>
                </a:solidFill>
              </a:rPr>
              <a:t>mengingat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orang </a:t>
            </a:r>
            <a:r>
              <a:rPr lang="en-US" dirty="0" err="1">
                <a:solidFill>
                  <a:schemeClr val="tx1"/>
                </a:solidFill>
              </a:rPr>
              <a:t>mencapai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pemahaman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. Saran </a:t>
            </a:r>
            <a:r>
              <a:rPr lang="en-US" dirty="0" err="1">
                <a:solidFill>
                  <a:schemeClr val="tx1"/>
                </a:solidFill>
              </a:rPr>
              <a:t>terbaik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subvokalisasi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melupakannya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300 </a:t>
            </a:r>
            <a:r>
              <a:rPr lang="en-US" dirty="0" err="1">
                <a:solidFill>
                  <a:schemeClr val="tx1"/>
                </a:solidFill>
              </a:rPr>
              <a:t>wp.m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83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1307</TotalTime>
  <Words>2331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cp:lastPrinted>2022-05-30T05:02:32Z</cp:lastPrinted>
  <dcterms:created xsi:type="dcterms:W3CDTF">2022-03-24T14:55:02Z</dcterms:created>
  <dcterms:modified xsi:type="dcterms:W3CDTF">2022-06-01T09:54:43Z</dcterms:modified>
</cp:coreProperties>
</file>