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704" r:id="rId3"/>
  </p:sldMasterIdLst>
  <p:notesMasterIdLst>
    <p:notesMasterId r:id="rId47"/>
  </p:notesMasterIdLst>
  <p:sldIdLst>
    <p:sldId id="256" r:id="rId4"/>
    <p:sldId id="257" r:id="rId5"/>
    <p:sldId id="258" r:id="rId6"/>
    <p:sldId id="260" r:id="rId7"/>
    <p:sldId id="259" r:id="rId8"/>
    <p:sldId id="261" r:id="rId9"/>
    <p:sldId id="268" r:id="rId10"/>
    <p:sldId id="269" r:id="rId11"/>
    <p:sldId id="345" r:id="rId12"/>
    <p:sldId id="340" r:id="rId13"/>
    <p:sldId id="341" r:id="rId14"/>
    <p:sldId id="342" r:id="rId15"/>
    <p:sldId id="343" r:id="rId16"/>
    <p:sldId id="344" r:id="rId17"/>
    <p:sldId id="346" r:id="rId18"/>
    <p:sldId id="355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5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3DAFBB-C23D-BB45-9A52-4ACB42CFAEC9}">
          <p14:sldIdLst>
            <p14:sldId id="256"/>
            <p14:sldId id="257"/>
            <p14:sldId id="258"/>
            <p14:sldId id="260"/>
            <p14:sldId id="259"/>
            <p14:sldId id="261"/>
            <p14:sldId id="268"/>
            <p14:sldId id="269"/>
            <p14:sldId id="345"/>
            <p14:sldId id="340"/>
            <p14:sldId id="341"/>
            <p14:sldId id="342"/>
            <p14:sldId id="343"/>
            <p14:sldId id="344"/>
            <p14:sldId id="346"/>
            <p14:sldId id="35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1"/>
    <p:restoredTop sz="78090"/>
  </p:normalViewPr>
  <p:slideViewPr>
    <p:cSldViewPr snapToGrid="0" snapToObjects="1">
      <p:cViewPr varScale="1">
        <p:scale>
          <a:sx n="95" d="100"/>
          <a:sy n="95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3F6C7-6CEA-964B-854E-60AD149F8BE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18798-C492-4B4A-AE7C-39F2286F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languages here are examples of common ones that you will encounter: </a:t>
            </a:r>
          </a:p>
          <a:p>
            <a:r>
              <a:rPr lang="en-US" dirty="0"/>
              <a:t>Client - HTML, CSS, JavaScript (Work together)</a:t>
            </a:r>
          </a:p>
          <a:p>
            <a:r>
              <a:rPr lang="en-US" dirty="0"/>
              <a:t>Server - PHP, Java, ASP.NET, Ruby, Python, Node (Choose one)</a:t>
            </a:r>
          </a:p>
          <a:p>
            <a:r>
              <a:rPr lang="en-US" dirty="0"/>
              <a:t>Database - SQL (MySQL, PostgreSQL, SQLite, </a:t>
            </a:r>
            <a:r>
              <a:rPr lang="en-US" dirty="0" err="1"/>
              <a:t>SQLServer</a:t>
            </a:r>
            <a:r>
              <a:rPr lang="en-US" dirty="0"/>
              <a:t>, Oracle, DB2) No SQL (Mongo, Couch, </a:t>
            </a:r>
            <a:r>
              <a:rPr lang="en-US" dirty="0" err="1"/>
              <a:t>IndexDB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4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Chrome</a:t>
            </a:r>
          </a:p>
          <a:p>
            <a:r>
              <a:rPr lang="en-US" dirty="0">
                <a:effectLst/>
              </a:rPr>
              <a:t>Go to Styles and search for the class name “</a:t>
            </a:r>
            <a:r>
              <a:rPr lang="en-US" dirty="0" err="1">
                <a:effectLst/>
              </a:rPr>
              <a:t>p.header</a:t>
            </a:r>
            <a:r>
              <a:rPr lang="en-US" dirty="0">
                <a:effectLst/>
              </a:rPr>
              <a:t>” </a:t>
            </a:r>
            <a:endParaRPr lang="en-US" dirty="0"/>
          </a:p>
          <a:p>
            <a:r>
              <a:rPr lang="en-US" dirty="0"/>
              <a:t>Double click below line height and type “color”, hit tab, choose color. Change font height (changing CSS)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2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all about the tags.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5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&lt;&gt; &amp; 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6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58acb390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58acb390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85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380bc115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6380bc115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85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14d0ef1a6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14d0ef1a6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3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14d0ef1a6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14d0ef1a6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72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4d0ef1a6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4d0ef1a6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8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4d0ef1a6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4d0ef1a6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63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aspects of the client/server model can have entire teams devoted to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9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14d0ef1a6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14d0ef1a6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Maps Static API lets you embed a Google Maps image on your web page without requiring JavaScript or any dynamic page loading. The Maps Static API service creates your map based on URL parameters sent through a standard HTTP request and returns the map as an image you can display on your web 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info at: https://</a:t>
            </a:r>
            <a:r>
              <a:rPr lang="en-US" dirty="0" err="1"/>
              <a:t>developers.google.com</a:t>
            </a:r>
            <a:r>
              <a:rPr lang="en-US" dirty="0"/>
              <a:t>/maps/documentation/maps-static/intro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863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16aab32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16aab32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worry. We’ll break this down.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05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16aab32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16aab32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65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16aab32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616aab325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79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16aab32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g616aab32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296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16aab32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16aab32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65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16aab325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16aab325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30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16aab325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g616aab325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33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16aab325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16aab325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394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16aab325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16aab325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6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16aab325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g616aab325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01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Internet</a:t>
            </a:r>
            <a:r>
              <a:rPr lang="en-US" dirty="0"/>
              <a:t> is a global </a:t>
            </a:r>
            <a:r>
              <a:rPr lang="en-US" b="1" dirty="0"/>
              <a:t>network</a:t>
            </a:r>
            <a:r>
              <a:rPr lang="en-US" dirty="0"/>
              <a:t> of networks while the </a:t>
            </a:r>
            <a:r>
              <a:rPr lang="en-US" b="1" dirty="0"/>
              <a:t>Web</a:t>
            </a:r>
            <a:r>
              <a:rPr lang="en-US" dirty="0"/>
              <a:t>, also referred formally as World Wide </a:t>
            </a:r>
            <a:r>
              <a:rPr lang="en-US" b="1" dirty="0"/>
              <a:t>Web</a:t>
            </a:r>
            <a:r>
              <a:rPr lang="en-US" dirty="0"/>
              <a:t> (www) is collection of information which is accessed via the </a:t>
            </a:r>
            <a:r>
              <a:rPr lang="en-US" b="1" dirty="0"/>
              <a:t>Internet</a:t>
            </a:r>
            <a:r>
              <a:rPr lang="en-US" dirty="0"/>
              <a:t>. Another way to look at this </a:t>
            </a:r>
            <a:r>
              <a:rPr lang="en-US" b="1" dirty="0"/>
              <a:t>difference</a:t>
            </a:r>
            <a:r>
              <a:rPr lang="en-US" dirty="0"/>
              <a:t> is; the </a:t>
            </a:r>
            <a:r>
              <a:rPr lang="en-US" b="1" dirty="0"/>
              <a:t>Internet</a:t>
            </a:r>
            <a:r>
              <a:rPr lang="en-US" dirty="0"/>
              <a:t> is infrastructure while the </a:t>
            </a:r>
            <a:r>
              <a:rPr lang="en-US" b="1" dirty="0"/>
              <a:t>Web</a:t>
            </a:r>
            <a:r>
              <a:rPr lang="en-US" dirty="0"/>
              <a:t> is service on top of that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3af72974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3af72974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6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af7297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3af7297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8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3af72974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3af72974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04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3af72974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g63af72974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95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Chrome</a:t>
            </a:r>
          </a:p>
          <a:p>
            <a:r>
              <a:rPr lang="en-US" dirty="0">
                <a:effectLst/>
              </a:rPr>
              <a:t>Go to Styles and search for the class name “</a:t>
            </a:r>
            <a:r>
              <a:rPr lang="en-US" dirty="0" err="1">
                <a:effectLst/>
              </a:rPr>
              <a:t>p.header</a:t>
            </a:r>
            <a:r>
              <a:rPr lang="en-US" dirty="0">
                <a:effectLst/>
              </a:rPr>
              <a:t>” </a:t>
            </a:r>
            <a:endParaRPr lang="en-US" dirty="0"/>
          </a:p>
          <a:p>
            <a:r>
              <a:rPr lang="en-US" dirty="0"/>
              <a:t>Double click below line height and type “color”, hit tab, choose color. Change font height (changing CSS)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18798-C492-4B4A-AE7C-39F2286FD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pbox/" TargetMode="External"/><Relationship Id="rId2" Type="http://schemas.openxmlformats.org/officeDocument/2006/relationships/hyperlink" Target="https://github.com/mapbox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instagram.com/mapbox/?hl=en" TargetMode="External"/><Relationship Id="rId4" Type="http://schemas.openxmlformats.org/officeDocument/2006/relationships/hyperlink" Target="https://www.linkedin.com/company/mapbox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3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11" y="1726833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5600" y="31020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 sz="373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216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ocials">
  <p:cSld name="Title slide with social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15611" y="994833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415600" y="23700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 sz="373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3" name="Google Shape;63;p15">
            <a:hlinkClick r:id="rId2"/>
          </p:cNvPr>
          <p:cNvSpPr/>
          <p:nvPr/>
        </p:nvSpPr>
        <p:spPr>
          <a:xfrm>
            <a:off x="4305733" y="5418100"/>
            <a:ext cx="566000" cy="58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5">
            <a:hlinkClick r:id="rId3"/>
          </p:cNvPr>
          <p:cNvSpPr/>
          <p:nvPr/>
        </p:nvSpPr>
        <p:spPr>
          <a:xfrm>
            <a:off x="5024800" y="5460067"/>
            <a:ext cx="502000" cy="50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5"/>
          <p:cNvSpPr/>
          <p:nvPr/>
        </p:nvSpPr>
        <p:spPr>
          <a:xfrm>
            <a:off x="5777567" y="5459900"/>
            <a:ext cx="502000" cy="50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5">
            <a:hlinkClick r:id="rId4"/>
          </p:cNvPr>
          <p:cNvSpPr/>
          <p:nvPr/>
        </p:nvSpPr>
        <p:spPr>
          <a:xfrm>
            <a:off x="6580965" y="5473867"/>
            <a:ext cx="502000" cy="50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5">
            <a:hlinkClick r:id="rId5"/>
          </p:cNvPr>
          <p:cNvSpPr/>
          <p:nvPr/>
        </p:nvSpPr>
        <p:spPr>
          <a:xfrm>
            <a:off x="7384367" y="5460067"/>
            <a:ext cx="502000" cy="50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5"/>
          <p:cNvSpPr/>
          <p:nvPr/>
        </p:nvSpPr>
        <p:spPr>
          <a:xfrm>
            <a:off x="3982200" y="5354233"/>
            <a:ext cx="4127200" cy="7584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9890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box Live Session - Title">
  <p:cSld name="Mapbox Live Session - 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15600" y="22756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/>
          </p:nvPr>
        </p:nvSpPr>
        <p:spPr>
          <a:xfrm>
            <a:off x="415600" y="31074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3"/>
          </p:nvPr>
        </p:nvSpPr>
        <p:spPr>
          <a:xfrm>
            <a:off x="415600" y="38710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26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15600" y="2399167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Font typeface="Open Sans"/>
              <a:buNone/>
              <a:defRPr sz="4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86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15600" y="654767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Font typeface="Open Sans"/>
              <a:buNone/>
              <a:defRPr sz="4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667400" y="1903367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○"/>
              <a:defRPr sz="3200">
                <a:solidFill>
                  <a:srgbClr val="11111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■"/>
              <a:defRPr sz="3200">
                <a:solidFill>
                  <a:srgbClr val="11111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  <a:defRPr sz="3200">
                <a:solidFill>
                  <a:srgbClr val="11111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○"/>
              <a:defRPr sz="3200">
                <a:solidFill>
                  <a:srgbClr val="11111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■"/>
              <a:defRPr sz="3200">
                <a:solidFill>
                  <a:srgbClr val="11111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  <a:defRPr sz="3200">
                <a:solidFill>
                  <a:srgbClr val="11111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○"/>
              <a:defRPr sz="3200">
                <a:solidFill>
                  <a:srgbClr val="11111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■"/>
              <a:defRPr sz="32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31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●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●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0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8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8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9609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94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8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Open Sans"/>
              <a:buNone/>
              <a:defRPr sz="32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8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6570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Font typeface="Open Sans"/>
              <a:buNone/>
              <a:defRPr sz="64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800"/>
              <a:buNone/>
              <a:defRPr sz="64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148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200"/>
              <a:buFont typeface="Open Sans"/>
              <a:buNone/>
              <a:defRPr sz="56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Open Sans"/>
              <a:buNone/>
              <a:defRPr sz="2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5275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Open Sans"/>
              <a:buNone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705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None/>
              <a:defRPr sz="16000" b="1">
                <a:solidFill>
                  <a:srgbClr val="11111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0"/>
              <a:buFont typeface="Open Sans"/>
              <a:buNone/>
              <a:defRPr sz="160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●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●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2370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1212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415600" y="1541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None/>
              <a:defRPr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Open Sans Light"/>
              <a:buNone/>
              <a:defRPr>
                <a:solidFill>
                  <a:srgbClr val="11111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415600" y="2484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●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●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Open Sans"/>
              <a:buChar char="○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111111"/>
              </a:buClr>
              <a:buSzPts val="1400"/>
              <a:buFont typeface="Open Sans"/>
              <a:buChar char="■"/>
              <a:defRPr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73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415600" y="1541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/>
              <a:buNone/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415600" y="2484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■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Font typeface="Open Sans"/>
              <a:buChar char="■"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983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4" name="Google Shape;124;p30"/>
          <p:cNvSpPr/>
          <p:nvPr/>
        </p:nvSpPr>
        <p:spPr>
          <a:xfrm>
            <a:off x="4279500" y="3740733"/>
            <a:ext cx="3771600" cy="7236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8690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 1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7" name="Google Shape;127;p31"/>
          <p:cNvSpPr/>
          <p:nvPr/>
        </p:nvSpPr>
        <p:spPr>
          <a:xfrm>
            <a:off x="4233333" y="3278900"/>
            <a:ext cx="3694400" cy="5248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168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244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 Layout 1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99600" y="5976801"/>
            <a:ext cx="1663267" cy="374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2"/>
          <p:cNvSpPr txBox="1">
            <a:spLocks noGrp="1"/>
          </p:cNvSpPr>
          <p:nvPr>
            <p:ph type="ctrTitle"/>
          </p:nvPr>
        </p:nvSpPr>
        <p:spPr>
          <a:xfrm>
            <a:off x="415600" y="586367"/>
            <a:ext cx="11360800" cy="7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600"/>
              <a:buFont typeface="Proxima Nova"/>
              <a:buNone/>
              <a:defRPr sz="48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3033"/>
              </a:buClr>
              <a:buSzPts val="3000"/>
              <a:buFont typeface="Proxima Nova"/>
              <a:buNone/>
              <a:defRPr sz="4000" b="1">
                <a:solidFill>
                  <a:srgbClr val="20303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1" name="Google Shape;131;p32"/>
          <p:cNvSpPr/>
          <p:nvPr/>
        </p:nvSpPr>
        <p:spPr>
          <a:xfrm>
            <a:off x="-25367" y="-50733"/>
            <a:ext cx="12306000" cy="13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4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15600" y="654767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Font typeface="Open Sans"/>
              <a:buNone/>
              <a:defRPr sz="48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600"/>
              <a:buNone/>
              <a:defRPr sz="48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667400" y="1903367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○"/>
              <a:defRPr sz="3200">
                <a:solidFill>
                  <a:srgbClr val="11111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■"/>
              <a:defRPr sz="3200">
                <a:solidFill>
                  <a:srgbClr val="11111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  <a:defRPr sz="3200">
                <a:solidFill>
                  <a:srgbClr val="11111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○"/>
              <a:defRPr sz="3200">
                <a:solidFill>
                  <a:srgbClr val="11111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■"/>
              <a:defRPr sz="3200">
                <a:solidFill>
                  <a:srgbClr val="11111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●"/>
              <a:defRPr sz="3200">
                <a:solidFill>
                  <a:srgbClr val="11111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○"/>
              <a:defRPr sz="3200">
                <a:solidFill>
                  <a:srgbClr val="11111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■"/>
              <a:defRPr sz="32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555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2"/>
          </p:nvPr>
        </p:nvSpPr>
        <p:spPr>
          <a:xfrm>
            <a:off x="415611" y="1726833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241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5665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06624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363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6432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4756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5592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50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6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80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04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7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06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0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5C1C83-5FFE-6E4D-8684-A876190A741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4ADB98-AFBC-C34B-9AD1-1EFAC4E168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6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137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6876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arku.edu/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ommon_questions/What_is_a_UR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maps-static/intro#quick_exampl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maps.googleapis.com/maps/api/staticma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pbox.com/help/troubleshooting/adjust-tileset-zoom-extent/#minimum-and-maximum-zoom-level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mapbox.com/studio-manual/reference/styles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FDD9-9B13-2241-ADD0-C56385899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10A7D-8FA2-F841-B531-DF7850F3F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extremely short overview</a:t>
            </a:r>
          </a:p>
        </p:txBody>
      </p:sp>
    </p:spTree>
    <p:extLst>
      <p:ext uri="{BB962C8B-B14F-4D97-AF65-F5344CB8AC3E}">
        <p14:creationId xmlns:p14="http://schemas.microsoft.com/office/powerpoint/2010/main" val="5729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17"/>
          <p:cNvSpPr txBox="1">
            <a:spLocks noGrp="1"/>
          </p:cNvSpPr>
          <p:nvPr>
            <p:ph type="body" idx="1"/>
          </p:nvPr>
        </p:nvSpPr>
        <p:spPr>
          <a:xfrm>
            <a:off x="415600" y="911300"/>
            <a:ext cx="11493200" cy="511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dirty="0">
                <a:solidFill>
                  <a:srgbClr val="FFFFFF"/>
                </a:solidFill>
              </a:rPr>
              <a:t>A web page is a hypertext document that is connected to the World Wide Web. </a:t>
            </a:r>
            <a:endParaRPr sz="2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rgbClr val="FFFFFF"/>
                </a:solidFill>
              </a:rPr>
              <a:t>A web page is a document that is usually written in three languages:</a:t>
            </a:r>
            <a:endParaRPr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dirty="0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738" name="Google Shape;738;p117"/>
          <p:cNvGrpSpPr/>
          <p:nvPr/>
        </p:nvGrpSpPr>
        <p:grpSpPr>
          <a:xfrm>
            <a:off x="2234167" y="3223100"/>
            <a:ext cx="7723667" cy="3094707"/>
            <a:chOff x="3062450" y="2195850"/>
            <a:chExt cx="5792750" cy="2321030"/>
          </a:xfrm>
        </p:grpSpPr>
        <p:pic>
          <p:nvPicPr>
            <p:cNvPr id="739" name="Google Shape;739;p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62450" y="2195855"/>
              <a:ext cx="1663625" cy="232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6080" y="2195855"/>
              <a:ext cx="1976187" cy="232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2822" y="2195850"/>
              <a:ext cx="2352378" cy="2321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2" name="Google Shape;742;p117"/>
          <p:cNvSpPr txBox="1"/>
          <p:nvPr/>
        </p:nvSpPr>
        <p:spPr>
          <a:xfrm>
            <a:off x="4096000" y="199100"/>
            <a:ext cx="4000000" cy="1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b="1" kern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Web Pages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19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8"/>
          <p:cNvSpPr txBox="1">
            <a:spLocks noGrp="1"/>
          </p:cNvSpPr>
          <p:nvPr>
            <p:ph type="subTitle" idx="1"/>
          </p:nvPr>
        </p:nvSpPr>
        <p:spPr>
          <a:xfrm>
            <a:off x="6342433" y="656400"/>
            <a:ext cx="5515600" cy="46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lnSpc>
                <a:spcPct val="125000"/>
              </a:lnSpc>
            </a:pPr>
            <a:r>
              <a:rPr lang="en" sz="24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" sz="2400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is the language of websites. It gives your document structure.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5000"/>
              </a:lnSpc>
            </a:pP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5000"/>
              </a:lnSpc>
            </a:pPr>
            <a:r>
              <a:rPr lang="en" sz="24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the styling language of websites. It describes the way your document should look.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5000"/>
              </a:lnSpc>
            </a:pP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5000"/>
              </a:lnSpc>
            </a:pPr>
            <a:r>
              <a:rPr lang="en" sz="24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the dynamic language of websites. It makes your document do stuff.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0" algn="l">
              <a:lnSpc>
                <a:spcPct val="125000"/>
              </a:lnSpc>
            </a:pPr>
            <a:endParaRPr sz="2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5000"/>
              </a:lnSpc>
            </a:pPr>
            <a:endParaRPr sz="2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25000"/>
              </a:lnSpc>
            </a:pPr>
            <a:endParaRPr sz="2400"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/>
            <a:endParaRPr sz="2400">
              <a:solidFill>
                <a:srgbClr val="000000"/>
              </a:solidFill>
            </a:endParaRPr>
          </a:p>
        </p:txBody>
      </p:sp>
      <p:sp>
        <p:nvSpPr>
          <p:cNvPr id="748" name="Google Shape;748;p118"/>
          <p:cNvSpPr txBox="1">
            <a:spLocks noGrp="1"/>
          </p:cNvSpPr>
          <p:nvPr>
            <p:ph type="body" idx="2"/>
          </p:nvPr>
        </p:nvSpPr>
        <p:spPr>
          <a:xfrm>
            <a:off x="6193800" y="92600"/>
            <a:ext cx="6353600" cy="66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749" name="Google Shape;749;p118"/>
          <p:cNvSpPr txBox="1"/>
          <p:nvPr/>
        </p:nvSpPr>
        <p:spPr>
          <a:xfrm>
            <a:off x="306333" y="490767"/>
            <a:ext cx="542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If you think about a web page like a sentence, HTML is the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noun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, CSS is the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adjective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and JavaScript is the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verb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HTML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makes up the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skeleton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of everything on the page,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CSS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gives it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style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and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JavaScript</a:t>
            </a: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24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makes it </a:t>
            </a:r>
            <a:r>
              <a:rPr lang="en" sz="2400" b="1" kern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do things.</a:t>
            </a:r>
            <a:endParaRPr sz="2400" b="1" kern="0">
              <a:solidFill>
                <a:srgbClr val="FF00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>
              <a:solidFill>
                <a:srgbClr val="FF00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>
              <a:solidFill>
                <a:srgbClr val="FF00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2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Any other metaphors out there?</a:t>
            </a:r>
            <a:endParaRPr sz="32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2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9"/>
          <p:cNvSpPr txBox="1"/>
          <p:nvPr/>
        </p:nvSpPr>
        <p:spPr>
          <a:xfrm>
            <a:off x="306333" y="490767"/>
            <a:ext cx="542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We can't add JavaScript to a web page without adding HTML, because then there would be nothing for us to work with!</a:t>
            </a:r>
            <a:endParaRPr sz="32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32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It would be like I asked you to go move your car and you're like </a:t>
            </a:r>
            <a:r>
              <a:rPr lang="en" sz="32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wait a second, I don't </a:t>
            </a:r>
            <a:r>
              <a:rPr lang="en" sz="3200" b="1" i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even</a:t>
            </a:r>
            <a:r>
              <a:rPr lang="en" sz="32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own a car.</a:t>
            </a:r>
            <a:endParaRPr sz="3200" b="1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55" name="Google Shape;755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134" y="3909834"/>
            <a:ext cx="5788633" cy="2431233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19"/>
          <p:cNvSpPr txBox="1"/>
          <p:nvPr/>
        </p:nvSpPr>
        <p:spPr>
          <a:xfrm>
            <a:off x="6478933" y="612667"/>
            <a:ext cx="4000000" cy="2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Move the car: JavaScript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car: HTML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CSS: what do you think?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94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4" y="6142901"/>
            <a:ext cx="1588565" cy="3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20"/>
          <p:cNvSpPr txBox="1">
            <a:spLocks noGrp="1"/>
          </p:cNvSpPr>
          <p:nvPr>
            <p:ph type="ctrTitle" idx="2"/>
          </p:nvPr>
        </p:nvSpPr>
        <p:spPr>
          <a:xfrm>
            <a:off x="415611" y="20606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763" name="Google Shape;763;p120"/>
          <p:cNvSpPr txBox="1"/>
          <p:nvPr/>
        </p:nvSpPr>
        <p:spPr>
          <a:xfrm>
            <a:off x="757800" y="1465584"/>
            <a:ext cx="10676400" cy="2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 website is made up of these three things, whether it has a map or images or input boxes or forms or…</a:t>
            </a:r>
            <a:r>
              <a:rPr lang="en" sz="4800" kern="0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[insert example here]</a:t>
            </a:r>
            <a:endParaRPr sz="4800" b="1" kern="0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4800" b="1" kern="0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536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1C69197-A69D-4F69-9546-7994B7096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6E768-0AD0-8941-A9F8-76CA34C8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sz="4700"/>
              <a:t>GAH! Enough already with the talking: when do we vandalize?!?!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370CC95A-F4E4-4383-A0B0-7487B4C9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0D11A-6223-4CBA-9C52-7B65CF90A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D087F0-B25F-EE45-9CC7-7EC494D66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0" r="16301" b="20375"/>
          <a:stretch/>
        </p:blipFill>
        <p:spPr>
          <a:xfrm rot="10800000">
            <a:off x="1551289" y="2667809"/>
            <a:ext cx="1255363" cy="152238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CF1CBC2-60E5-B641-9101-68E7B60F1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9" b="26387"/>
          <a:stretch/>
        </p:blipFill>
        <p:spPr>
          <a:xfrm>
            <a:off x="4138138" y="2462130"/>
            <a:ext cx="2597258" cy="172806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8D3A8D-7850-1243-B34D-ABAA7516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87" y="4639294"/>
            <a:ext cx="1427439" cy="1522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Fair Point.</a:t>
            </a:r>
          </a:p>
          <a:p>
            <a:endParaRPr lang="en-US" sz="2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1426F5-D162-8B4E-85CC-F237AD777D56}"/>
              </a:ext>
            </a:extLst>
          </p:cNvPr>
          <p:cNvSpPr txBox="1">
            <a:spLocks/>
          </p:cNvSpPr>
          <p:nvPr/>
        </p:nvSpPr>
        <p:spPr>
          <a:xfrm>
            <a:off x="4138137" y="4639293"/>
            <a:ext cx="2899972" cy="152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Let’s learn about web pages by breaking one.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16F0DB2-191D-8946-813C-16F98B438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42"/>
          <a:stretch/>
        </p:blipFill>
        <p:spPr>
          <a:xfrm>
            <a:off x="8066879" y="2256903"/>
            <a:ext cx="3022169" cy="25010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5CDE45-42DC-8E46-8382-85109CDA7AD9}"/>
              </a:ext>
            </a:extLst>
          </p:cNvPr>
          <p:cNvSpPr txBox="1">
            <a:spLocks/>
          </p:cNvSpPr>
          <p:nvPr/>
        </p:nvSpPr>
        <p:spPr>
          <a:xfrm>
            <a:off x="8066877" y="4639292"/>
            <a:ext cx="3510357" cy="152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Open </a:t>
            </a:r>
            <a:r>
              <a:rPr lang="en-US" sz="2400" b="1" dirty="0">
                <a:hlinkClick r:id="rId5"/>
              </a:rPr>
              <a:t>https://www.clarku.edu</a:t>
            </a:r>
            <a:r>
              <a:rPr lang="en-US" sz="2400" b="1" dirty="0"/>
              <a:t> </a:t>
            </a:r>
            <a:r>
              <a:rPr lang="en-US" sz="2400" dirty="0"/>
              <a:t>in Chrome or Firefox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50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34A32-9D42-4740-BC45-024BA54C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Time to vandalize.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6859-79A6-0640-85B5-1617C61C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0"/>
            <a:ext cx="6262938" cy="6858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Right click on “Your choice, your path”</a:t>
            </a:r>
          </a:p>
          <a:p>
            <a:r>
              <a:rPr lang="en-US" sz="2400" dirty="0"/>
              <a:t>Select “inspect element”</a:t>
            </a:r>
          </a:p>
          <a:p>
            <a:r>
              <a:rPr lang="en-US" sz="2400" dirty="0"/>
              <a:t>What are we looking at?</a:t>
            </a:r>
          </a:p>
          <a:p>
            <a:pPr lvl="1"/>
            <a:r>
              <a:rPr lang="en-US" sz="2000" dirty="0"/>
              <a:t>Client-side stuff: HTML, CSS!!!</a:t>
            </a:r>
          </a:p>
          <a:p>
            <a:r>
              <a:rPr lang="en-US" sz="2400" dirty="0"/>
              <a:t>Right click on “Your choice…” in the HTML and change it to whatever you want. </a:t>
            </a:r>
          </a:p>
          <a:p>
            <a:r>
              <a:rPr lang="en-US" sz="2400" dirty="0"/>
              <a:t>What can we find out about this piece of text from the HTML tag?</a:t>
            </a:r>
          </a:p>
          <a:p>
            <a:pPr lvl="1"/>
            <a:r>
              <a:rPr lang="en-US" sz="2000" dirty="0"/>
              <a:t>It belongs to a class called ”header” so let’s break that. </a:t>
            </a:r>
          </a:p>
          <a:p>
            <a:r>
              <a:rPr lang="en-US" sz="2400" dirty="0"/>
              <a:t>Look at the “element pane” – this is CSS. Can you change colors and font heights? </a:t>
            </a:r>
          </a:p>
          <a:p>
            <a:r>
              <a:rPr lang="en-US" sz="2400" dirty="0"/>
              <a:t>What happens when we click through the prompts? </a:t>
            </a:r>
          </a:p>
        </p:txBody>
      </p:sp>
    </p:spTree>
    <p:extLst>
      <p:ext uri="{BB962C8B-B14F-4D97-AF65-F5344CB8AC3E}">
        <p14:creationId xmlns:p14="http://schemas.microsoft.com/office/powerpoint/2010/main" val="7361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34A32-9D42-4740-BC45-024BA54C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 else can the “Developer tools” do?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6859-79A6-0640-85B5-1617C61C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0"/>
            <a:ext cx="6262938" cy="68580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(In Chrome)</a:t>
            </a:r>
          </a:p>
          <a:p>
            <a:r>
              <a:rPr lang="en-US" sz="2800" dirty="0"/>
              <a:t>Console is a JS environment where we could debug and run JavaScript. </a:t>
            </a:r>
          </a:p>
          <a:p>
            <a:r>
              <a:rPr lang="en-US" sz="2800" dirty="0"/>
              <a:t>Network tab shows all the resources that a page is requesting</a:t>
            </a:r>
          </a:p>
          <a:p>
            <a:pPr lvl="1"/>
            <a:r>
              <a:rPr lang="en-US" sz="2400" dirty="0"/>
              <a:t>Each row of the Network Log represents a resource. By default the resources are listed chronologically. The top resource is usually the main HTML document. The bottom resource is whatever was requested last.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31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34A32-9D42-4740-BC45-024BA54C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 THE HECK JUST HAPPENED?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6859-79A6-0640-85B5-1617C61C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0"/>
            <a:ext cx="6262938" cy="685800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We changed stuff in HTML that affected one thing (the content of the text, for example)</a:t>
            </a:r>
          </a:p>
          <a:p>
            <a:r>
              <a:rPr lang="en-US" sz="2800" dirty="0"/>
              <a:t>We changed stuff in CSS that affected lots of things (the colors and size of fonts)</a:t>
            </a:r>
          </a:p>
          <a:p>
            <a:r>
              <a:rPr lang="en-US" sz="2800" dirty="0"/>
              <a:t>But this only happened in our browsers because it was all done on the client side!</a:t>
            </a:r>
          </a:p>
          <a:p>
            <a:r>
              <a:rPr lang="en-US" sz="2800" dirty="0"/>
              <a:t>We’ll build a web page and web maps by doing the opposite of what we did here: we’ll build things up from connected documents and resources on the web! </a:t>
            </a:r>
          </a:p>
        </p:txBody>
      </p:sp>
    </p:spTree>
    <p:extLst>
      <p:ext uri="{BB962C8B-B14F-4D97-AF65-F5344CB8AC3E}">
        <p14:creationId xmlns:p14="http://schemas.microsoft.com/office/powerpoint/2010/main" val="277676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Basic structure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70A-18B5-1E4B-B548-66E3B588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An HTML file is broken into two parts: head and body.</a:t>
            </a:r>
          </a:p>
          <a:p>
            <a:pPr marL="0" indent="0" algn="ctr">
              <a:buNone/>
            </a:pPr>
            <a:r>
              <a:rPr lang="en-US" sz="3200" b="1" dirty="0"/>
              <a:t>😺 Head</a:t>
            </a:r>
          </a:p>
          <a:p>
            <a:pPr marL="0" indent="0" algn="ctr">
              <a:buNone/>
            </a:pPr>
            <a:r>
              <a:rPr lang="en-US" sz="2400" dirty="0"/>
              <a:t>Styling, links to external resources, and other things the page might need to load properly.</a:t>
            </a:r>
          </a:p>
          <a:p>
            <a:pPr marL="0" indent="0" algn="ctr">
              <a:buNone/>
            </a:pPr>
            <a:r>
              <a:rPr lang="en-US" sz="3200" b="1" dirty="0"/>
              <a:t>🐈 Body</a:t>
            </a:r>
          </a:p>
          <a:p>
            <a:pPr marL="0" indent="0" algn="ctr">
              <a:buNone/>
            </a:pPr>
            <a:r>
              <a:rPr lang="en-US" sz="2400" dirty="0"/>
              <a:t>All the elements that will be rendered on the page.</a:t>
            </a:r>
          </a:p>
          <a:p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1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Basic structure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70A-18B5-1E4B-B548-66E3B588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4807531" cy="4033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&lt;html </a:t>
            </a:r>
            <a:r>
              <a:rPr lang="en-US" dirty="0" err="1">
                <a:latin typeface="Courier" pitchFamily="2" charset="0"/>
              </a:rPr>
              <a:t>lang</a:t>
            </a:r>
            <a:r>
              <a:rPr lang="en-US" dirty="0">
                <a:latin typeface="Courier" pitchFamily="2" charset="0"/>
              </a:rPr>
              <a:t>="</a:t>
            </a:r>
            <a:r>
              <a:rPr lang="en-US" dirty="0" err="1">
                <a:latin typeface="Courier" pitchFamily="2" charset="0"/>
              </a:rPr>
              <a:t>en</a:t>
            </a:r>
            <a:r>
              <a:rPr lang="en-US" dirty="0">
                <a:latin typeface="Courier" pitchFamily="2" charset="0"/>
              </a:rPr>
              <a:t>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&lt;head&gt;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    &lt;meta charset="UTF-8"&gt;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    &lt;title&gt;Document&lt;/title&gt;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&lt;/head&gt;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&lt;body&gt;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       ………….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</a:rPr>
              <a:t>&lt;/html&gt;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59FD70-5848-644B-BEB6-33368BCA2F4C}"/>
              </a:ext>
            </a:extLst>
          </p:cNvPr>
          <p:cNvSpPr txBox="1">
            <a:spLocks/>
          </p:cNvSpPr>
          <p:nvPr/>
        </p:nvSpPr>
        <p:spPr>
          <a:xfrm>
            <a:off x="6096001" y="1785257"/>
            <a:ext cx="5334000" cy="403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Gill Sans MT" panose="020B0502020104020203" pitchFamily="34" charset="77"/>
              </a:rPr>
              <a:t>This tells the browser that this is an HTML file….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Gill Sans MT" panose="020B0502020104020203" pitchFamily="34" charset="77"/>
              </a:rPr>
              <a:t>That uses the English language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Encapsulating tag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    Sets the standard for characters in use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   More tags! Hopefully self explanatory.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End tag.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Start tag for the body of the page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       (stuff on the page goes here)</a:t>
            </a:r>
          </a:p>
          <a:p>
            <a:pPr marL="457200" lvl="1" indent="0">
              <a:spcBef>
                <a:spcPts val="0"/>
              </a:spcBef>
              <a:buFont typeface="Gill Sans MT" panose="020B0502020104020203" pitchFamily="34" charset="0"/>
              <a:buNone/>
            </a:pPr>
            <a:r>
              <a:rPr lang="en-US" sz="2000" dirty="0">
                <a:latin typeface="Gill Sans MT" panose="020B0502020104020203" pitchFamily="34" charset="77"/>
              </a:rPr>
              <a:t>End tag for the bod of the page.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Gill Sans MT" panose="020B0502020104020203" pitchFamily="34" charset="77"/>
              </a:rPr>
              <a:t>End tag for the HTML file.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747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5BDB6-D6D0-CC4C-B0B6-968DDFC7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2A1A00"/>
                </a:solidFill>
              </a:rPr>
              <a:t>Before there were web maps…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AB88-1990-5443-ACA7-486A9B43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There was “The Web” which is our starting point.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We’ll discuss the basic architecture of the Internet</a:t>
            </a:r>
          </a:p>
          <a:p>
            <a:r>
              <a:rPr lang="en-US" dirty="0"/>
              <a:t>We’ll look at the basics of a web page (which you will all soon be building stuff with)</a:t>
            </a:r>
          </a:p>
          <a:p>
            <a:r>
              <a:rPr lang="en-US" dirty="0"/>
              <a:t>Then we’re going to vandalize the Clark University web site.  </a:t>
            </a:r>
          </a:p>
        </p:txBody>
      </p:sp>
    </p:spTree>
    <p:extLst>
      <p:ext uri="{BB962C8B-B14F-4D97-AF65-F5344CB8AC3E}">
        <p14:creationId xmlns:p14="http://schemas.microsoft.com/office/powerpoint/2010/main" val="11939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Html stuff you might see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FFC10D-A662-F745-B5B2-362C83138C52}"/>
              </a:ext>
            </a:extLst>
          </p:cNvPr>
          <p:cNvSpPr txBox="1">
            <a:spLocks/>
          </p:cNvSpPr>
          <p:nvPr/>
        </p:nvSpPr>
        <p:spPr>
          <a:xfrm>
            <a:off x="761995" y="1493223"/>
            <a:ext cx="2673932" cy="302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Tag based</a:t>
            </a:r>
          </a:p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Lists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EFDE-F53C-644A-AD04-666460CCD605}"/>
              </a:ext>
            </a:extLst>
          </p:cNvPr>
          <p:cNvSpPr txBox="1">
            <a:spLocks/>
          </p:cNvSpPr>
          <p:nvPr/>
        </p:nvSpPr>
        <p:spPr>
          <a:xfrm>
            <a:off x="3435927" y="1776451"/>
            <a:ext cx="6283044" cy="3588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Opening and closing tags</a:t>
            </a:r>
          </a:p>
          <a:p>
            <a:r>
              <a:rPr lang="en-US" dirty="0">
                <a:latin typeface="Courier" pitchFamily="2" charset="0"/>
              </a:rPr>
              <a:t>&lt;h1&gt;GIS&lt;/h1&gt;</a:t>
            </a:r>
          </a:p>
          <a:p>
            <a:r>
              <a:rPr lang="en-US" dirty="0">
                <a:latin typeface="Courier" pitchFamily="2" charset="0"/>
              </a:rPr>
              <a:t>&lt;p&gt;Lorem ipsum&lt;/p&gt;</a:t>
            </a:r>
          </a:p>
          <a:p>
            <a:r>
              <a:rPr lang="en-US" dirty="0">
                <a:latin typeface="Courier" pitchFamily="2" charset="0"/>
              </a:rPr>
              <a:t>&lt;ul&gt;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 &lt;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ol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&gt; 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&lt;li&gt; item 1&lt;/li&gt;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&lt;li&gt; item 2 &lt;/li&gt;</a:t>
            </a:r>
          </a:p>
          <a:p>
            <a:r>
              <a:rPr lang="en-US" dirty="0">
                <a:latin typeface="Courier" pitchFamily="2" charset="0"/>
              </a:rPr>
              <a:t>&lt;/ul&gt;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 &lt;/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ol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1244552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Html stuff you might see: Tables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EFDE-F53C-644A-AD04-666460CCD605}"/>
              </a:ext>
            </a:extLst>
          </p:cNvPr>
          <p:cNvSpPr txBox="1">
            <a:spLocks/>
          </p:cNvSpPr>
          <p:nvPr/>
        </p:nvSpPr>
        <p:spPr>
          <a:xfrm>
            <a:off x="761996" y="1776451"/>
            <a:ext cx="4918364" cy="3588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&lt;table&gt;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&lt;tr&gt;</a:t>
            </a:r>
          </a:p>
          <a:p>
            <a:pPr marL="914400" lvl="2" indent="0">
              <a:buNone/>
            </a:pPr>
            <a:r>
              <a:rPr lang="en-US" dirty="0">
                <a:latin typeface="Courier" pitchFamily="2" charset="0"/>
              </a:rPr>
              <a:t>&lt;td&gt;</a:t>
            </a:r>
            <a:r>
              <a:rPr lang="en-US" b="1" dirty="0">
                <a:latin typeface="Courier" pitchFamily="2" charset="0"/>
              </a:rPr>
              <a:t>A</a:t>
            </a:r>
            <a:r>
              <a:rPr lang="en-US" dirty="0">
                <a:latin typeface="Courier" pitchFamily="2" charset="0"/>
              </a:rPr>
              <a:t>&lt;/td&gt;&lt;td&gt;</a:t>
            </a:r>
            <a:r>
              <a:rPr lang="en-US" b="1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&lt;/td&gt;&lt;td&gt;</a:t>
            </a:r>
            <a:r>
              <a:rPr lang="en-US" b="1" dirty="0">
                <a:latin typeface="Courier" pitchFamily="2" charset="0"/>
              </a:rPr>
              <a:t>C</a:t>
            </a:r>
            <a:r>
              <a:rPr lang="en-US" dirty="0">
                <a:latin typeface="Courier" pitchFamily="2" charset="0"/>
              </a:rPr>
              <a:t>&lt;/td&gt;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&lt;/tr&gt;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&lt;tr&gt;</a:t>
            </a:r>
          </a:p>
          <a:p>
            <a:pPr marL="914400" lvl="2" indent="0">
              <a:buNone/>
            </a:pPr>
            <a:r>
              <a:rPr lang="en-US" dirty="0">
                <a:latin typeface="Courier" pitchFamily="2" charset="0"/>
              </a:rPr>
              <a:t>&lt;td&gt;</a:t>
            </a:r>
            <a:r>
              <a:rPr lang="en-US" b="1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&lt;/td&gt;&lt;td&gt;</a:t>
            </a:r>
            <a:r>
              <a:rPr lang="en-US" b="1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&lt;/td&gt;&lt;td&gt;</a:t>
            </a:r>
            <a:r>
              <a:rPr lang="en-US" b="1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&lt;/td&gt;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&lt;/tr&gt;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&lt;/table&gt;</a:t>
            </a:r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BBB5AE7F-2E9C-234C-9D62-CD54A8E5C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810459"/>
              </p:ext>
            </p:extLst>
          </p:nvPr>
        </p:nvGraphicFramePr>
        <p:xfrm>
          <a:off x="6613666" y="3009528"/>
          <a:ext cx="464502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342">
                  <a:extLst>
                    <a:ext uri="{9D8B030D-6E8A-4147-A177-3AD203B41FA5}">
                      <a16:colId xmlns:a16="http://schemas.microsoft.com/office/drawing/2014/main" val="764521473"/>
                    </a:ext>
                  </a:extLst>
                </a:gridCol>
                <a:gridCol w="1548342">
                  <a:extLst>
                    <a:ext uri="{9D8B030D-6E8A-4147-A177-3AD203B41FA5}">
                      <a16:colId xmlns:a16="http://schemas.microsoft.com/office/drawing/2014/main" val="3191427513"/>
                    </a:ext>
                  </a:extLst>
                </a:gridCol>
                <a:gridCol w="1548342">
                  <a:extLst>
                    <a:ext uri="{9D8B030D-6E8A-4147-A177-3AD203B41FA5}">
                      <a16:colId xmlns:a16="http://schemas.microsoft.com/office/drawing/2014/main" val="1517046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5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3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7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Basic structure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70A-18B5-1E4B-B548-66E3B588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1785257"/>
            <a:ext cx="8340437" cy="34405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“Cascading Style Sheets”</a:t>
            </a:r>
          </a:p>
          <a:p>
            <a:pPr marL="0" indent="0" algn="ctr">
              <a:buNone/>
            </a:pPr>
            <a:r>
              <a:rPr lang="en-US" sz="2400" dirty="0"/>
              <a:t>Introduced in the mid 90’s</a:t>
            </a:r>
          </a:p>
          <a:p>
            <a:pPr marL="0" indent="0" algn="ctr">
              <a:buNone/>
            </a:pPr>
            <a:r>
              <a:rPr lang="en-US" sz="2400" dirty="0"/>
              <a:t>Standardized in the mid 00’s</a:t>
            </a:r>
          </a:p>
          <a:p>
            <a:pPr marL="0" indent="0" algn="ctr">
              <a:buNone/>
            </a:pPr>
            <a:r>
              <a:rPr lang="en-US" sz="2400" i="1" dirty="0"/>
              <a:t>(This was huge because you didn’t have to hand code all your design decisions in HTML anymore!)</a:t>
            </a:r>
          </a:p>
          <a:p>
            <a:pPr marL="0" indent="0" algn="ctr">
              <a:buNone/>
            </a:pPr>
            <a:r>
              <a:rPr lang="en-US" sz="2400" dirty="0"/>
              <a:t>CSS is composed of RULES that act on SELECTORS</a:t>
            </a:r>
          </a:p>
        </p:txBody>
      </p:sp>
    </p:spTree>
    <p:extLst>
      <p:ext uri="{BB962C8B-B14F-4D97-AF65-F5344CB8AC3E}">
        <p14:creationId xmlns:p14="http://schemas.microsoft.com/office/powerpoint/2010/main" val="361428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Basic structure of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970A-18B5-1E4B-B548-66E3B588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1785256"/>
            <a:ext cx="4807531" cy="507274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font-size: 20pt;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background-color:black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.text-bold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font-weight:bold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#first-row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padding-left:30px;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a:visited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</a:t>
            </a:r>
            <a:r>
              <a:rPr lang="en-US" dirty="0" err="1"/>
              <a:t>color:orange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a:hover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</a:t>
            </a:r>
            <a:r>
              <a:rPr lang="en-US" dirty="0" err="1"/>
              <a:t>background-color:black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59FD70-5848-644B-BEB6-33368BCA2F4C}"/>
              </a:ext>
            </a:extLst>
          </p:cNvPr>
          <p:cNvSpPr txBox="1">
            <a:spLocks/>
          </p:cNvSpPr>
          <p:nvPr/>
        </p:nvSpPr>
        <p:spPr>
          <a:xfrm>
            <a:off x="1149929" y="1785257"/>
            <a:ext cx="5334000" cy="403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/>
              <a:t>Tags</a:t>
            </a:r>
          </a:p>
          <a:p>
            <a:r>
              <a:rPr lang="en-US" sz="3100" dirty="0"/>
              <a:t>Classes - .</a:t>
            </a:r>
          </a:p>
          <a:p>
            <a:r>
              <a:rPr lang="en-US" sz="3100" dirty="0"/>
              <a:t>ID - #</a:t>
            </a:r>
          </a:p>
          <a:p>
            <a:r>
              <a:rPr lang="en-US" sz="3100" dirty="0"/>
              <a:t>Pseudo Classes</a:t>
            </a:r>
          </a:p>
          <a:p>
            <a:pPr lvl="1"/>
            <a:r>
              <a:rPr lang="en-US" sz="3100" dirty="0"/>
              <a:t>:visited</a:t>
            </a:r>
          </a:p>
          <a:p>
            <a:pPr lvl="1"/>
            <a:r>
              <a:rPr lang="en-US" sz="3100" dirty="0"/>
              <a:t>:hover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53F5-ADA4-2A40-A943-FD76ADE1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Where </a:t>
            </a:r>
            <a:r>
              <a:rPr lang="en-US" dirty="0" err="1"/>
              <a:t>css</a:t>
            </a:r>
            <a:r>
              <a:rPr lang="en-US" dirty="0"/>
              <a:t> lives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FFC10D-A662-F745-B5B2-362C83138C52}"/>
              </a:ext>
            </a:extLst>
          </p:cNvPr>
          <p:cNvSpPr txBox="1">
            <a:spLocks/>
          </p:cNvSpPr>
          <p:nvPr/>
        </p:nvSpPr>
        <p:spPr>
          <a:xfrm>
            <a:off x="1080655" y="1493223"/>
            <a:ext cx="2992581" cy="474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Inline</a:t>
            </a:r>
          </a:p>
          <a:p>
            <a:r>
              <a:rPr lang="en-US" b="1" dirty="0"/>
              <a:t>Internal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External (a totally different file)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5EFDE-F53C-644A-AD04-666460CCD605}"/>
              </a:ext>
            </a:extLst>
          </p:cNvPr>
          <p:cNvSpPr txBox="1">
            <a:spLocks/>
          </p:cNvSpPr>
          <p:nvPr/>
        </p:nvSpPr>
        <p:spPr>
          <a:xfrm>
            <a:off x="4350328" y="1493223"/>
            <a:ext cx="7297888" cy="4236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&lt;h1 style=“color:#000;background-color:#FFF”&gt;Title&lt;/h1&gt;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US" dirty="0"/>
              <a:t>h2 { </a:t>
            </a:r>
          </a:p>
          <a:p>
            <a:pPr marL="914400" lvl="2" indent="0">
              <a:buNone/>
            </a:pPr>
            <a:r>
              <a:rPr lang="en-US" dirty="0"/>
              <a:t>color:#FFF</a:t>
            </a:r>
          </a:p>
          <a:p>
            <a:pPr marL="914400" lvl="2" indent="0">
              <a:buNone/>
            </a:pPr>
            <a:r>
              <a:rPr lang="en-US" dirty="0"/>
              <a:t>background-color:#000;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=“stylesheet” type=“txt/</a:t>
            </a:r>
            <a:r>
              <a:rPr lang="en-US" dirty="0" err="1"/>
              <a:t>css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err="1"/>
              <a:t>master_style.css</a:t>
            </a:r>
            <a:r>
              <a:rPr lang="en-US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91233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EECB-AF62-B647-BB59-B39B8E3E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 dirty="0">
                <a:solidFill>
                  <a:schemeClr val="accent6"/>
                </a:solidFill>
              </a:rPr>
              <a:t>GIMMEE dem </a:t>
            </a:r>
            <a:r>
              <a:rPr lang="en-US" sz="8800" spc="800" dirty="0" err="1">
                <a:solidFill>
                  <a:schemeClr val="accent6"/>
                </a:solidFill>
              </a:rPr>
              <a:t>mapboxes</a:t>
            </a:r>
            <a:r>
              <a:rPr lang="en-US" sz="8800" spc="800" dirty="0">
                <a:solidFill>
                  <a:schemeClr val="accent6"/>
                </a:solidFill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5F6E-7491-CF40-BDC2-D8A5EE2A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5563388"/>
            <a:ext cx="7558609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cap="all" spc="400" dirty="0">
                <a:solidFill>
                  <a:schemeClr val="tx2"/>
                </a:solidFill>
              </a:rPr>
              <a:t>Lets look at how all the different things on the web talk to each other.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82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00" y="6119933"/>
            <a:ext cx="2067533" cy="4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5"/>
          <p:cNvSpPr txBox="1"/>
          <p:nvPr/>
        </p:nvSpPr>
        <p:spPr>
          <a:xfrm>
            <a:off x="3381800" y="1690200"/>
            <a:ext cx="5428400" cy="3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64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28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✨✨</a:t>
            </a:r>
            <a:r>
              <a:rPr lang="en" sz="48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URL Magic</a:t>
            </a:r>
            <a:r>
              <a:rPr lang="en" sz="28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✨✨</a:t>
            </a:r>
            <a:endParaRPr sz="48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8" name="Google Shape;448;p75"/>
          <p:cNvSpPr txBox="1"/>
          <p:nvPr/>
        </p:nvSpPr>
        <p:spPr>
          <a:xfrm>
            <a:off x="6699933" y="3248300"/>
            <a:ext cx="6979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63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4" y="6142901"/>
            <a:ext cx="1588565" cy="3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6"/>
          <p:cNvSpPr txBox="1">
            <a:spLocks noGrp="1"/>
          </p:cNvSpPr>
          <p:nvPr>
            <p:ph type="ctrTitle" idx="2"/>
          </p:nvPr>
        </p:nvSpPr>
        <p:spPr>
          <a:xfrm>
            <a:off x="415611" y="20606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455" name="Google Shape;455;p76"/>
          <p:cNvSpPr txBox="1"/>
          <p:nvPr/>
        </p:nvSpPr>
        <p:spPr>
          <a:xfrm>
            <a:off x="1842400" y="1233417"/>
            <a:ext cx="8507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48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 notice how URLs get </a:t>
            </a:r>
            <a:r>
              <a:rPr lang="en" sz="4800" b="1" kern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really long</a:t>
            </a:r>
            <a:r>
              <a:rPr lang="en" sz="4800" kern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after you submit a</a:t>
            </a:r>
            <a:r>
              <a:rPr lang="en" sz="4800" kern="0">
                <a:solidFill>
                  <a:srgbClr val="34383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 on a website?</a:t>
            </a:r>
            <a:endParaRPr sz="4800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019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>
                <a:solidFill>
                  <a:srgbClr val="FFFFFF"/>
                </a:solidFill>
              </a:rPr>
              <a:t>https://twitter.com/search?q=maps&amp;src=typd</a:t>
            </a:r>
            <a:endParaRPr sz="2400">
              <a:solidFill>
                <a:srgbClr val="FFFFFF"/>
              </a:solidFill>
            </a:endParaRPr>
          </a:p>
          <a:p>
            <a:endParaRPr/>
          </a:p>
        </p:txBody>
      </p:sp>
      <p:sp>
        <p:nvSpPr>
          <p:cNvPr id="461" name="Google Shape;461;p77"/>
          <p:cNvSpPr txBox="1">
            <a:spLocks noGrp="1"/>
          </p:cNvSpPr>
          <p:nvPr>
            <p:ph type="body" idx="1"/>
          </p:nvPr>
        </p:nvSpPr>
        <p:spPr>
          <a:xfrm>
            <a:off x="415600" y="1710233"/>
            <a:ext cx="6303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That's your browser sending the information you entered to the server where the website lives.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25000"/>
              </a:lnSpc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information gives the server extra instructions on how to do whatever it's doing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25000"/>
              </a:lnSpc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25000"/>
              </a:lnSpc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7"/>
          <p:cNvSpPr/>
          <p:nvPr/>
        </p:nvSpPr>
        <p:spPr>
          <a:xfrm>
            <a:off x="7840767" y="1467400"/>
            <a:ext cx="3791600" cy="3923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What is a URL?:</a:t>
            </a:r>
            <a:endParaRPr sz="1867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25000"/>
              </a:lnSpc>
              <a:buClr>
                <a:srgbClr val="000000"/>
              </a:buClr>
            </a:pPr>
            <a:r>
              <a:rPr lang="en" sz="1867" u="sng" kern="0">
                <a:solidFill>
                  <a:srgbClr val="0097A7"/>
                </a:solidFill>
                <a:latin typeface="Arial"/>
                <a:cs typeface="Arial"/>
                <a:sym typeface="Arial"/>
                <a:hlinkClick r:id="rId3"/>
              </a:rPr>
              <a:t>Learn what a URL is and how it works on the Web.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25000"/>
              </a:lnSpc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47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468" name="Google Shape;468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469" name="Google Shape;46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18" y="269518"/>
            <a:ext cx="10195367" cy="63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38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B855-2A24-3647-B043-888A001C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What is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67E-4AEB-774A-B4F7-3C5091AF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2" y="1785257"/>
            <a:ext cx="5203375" cy="3440539"/>
          </a:xfrm>
        </p:spPr>
        <p:txBody>
          <a:bodyPr>
            <a:normAutofit/>
          </a:bodyPr>
          <a:lstStyle/>
          <a:p>
            <a:r>
              <a:rPr lang="en-US" sz="2400" dirty="0"/>
              <a:t>A whole bunch of computers that talk to one another because they speak the same language and are connected. </a:t>
            </a:r>
          </a:p>
          <a:p>
            <a:r>
              <a:rPr lang="en-US" sz="2400" dirty="0"/>
              <a:t>And this is the </a:t>
            </a:r>
            <a:r>
              <a:rPr lang="en-US" sz="2400" b="1" dirty="0">
                <a:solidFill>
                  <a:srgbClr val="00B050"/>
                </a:solidFill>
              </a:rPr>
              <a:t>magic</a:t>
            </a:r>
            <a:r>
              <a:rPr lang="en-US" sz="2400" dirty="0"/>
              <a:t> that makes the internet happen. </a:t>
            </a:r>
          </a:p>
          <a:p>
            <a:r>
              <a:rPr lang="en-US" sz="2400" dirty="0"/>
              <a:t>Like most things in life, it’s really about good communication. </a:t>
            </a:r>
          </a:p>
          <a:p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E9479D-CF0C-204C-823F-82C43643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18" y="1785256"/>
            <a:ext cx="3572121" cy="35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9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>
            <a:spLocks noGrp="1"/>
          </p:cNvSpPr>
          <p:nvPr>
            <p:ph type="body" idx="1"/>
          </p:nvPr>
        </p:nvSpPr>
        <p:spPr>
          <a:xfrm>
            <a:off x="522833" y="510400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800">
                <a:solidFill>
                  <a:srgbClr val="FFFFFF"/>
                </a:solidFill>
              </a:rPr>
              <a:t>In searching for "maps" on Twitter, the URL that got sent was:</a:t>
            </a:r>
            <a:endParaRPr sz="2800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2800">
              <a:solidFill>
                <a:srgbClr val="FFFFFF"/>
              </a:solidFill>
            </a:endParaRP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800" b="1">
                <a:solidFill>
                  <a:srgbClr val="FFFFFF"/>
                </a:solidFill>
              </a:rPr>
              <a:t>https://twitter.com/search?q=maps&amp;src=typd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5" name="Google Shape;47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09" y="2165467"/>
            <a:ext cx="6930399" cy="4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19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subTitle" idx="1"/>
          </p:nvPr>
        </p:nvSpPr>
        <p:spPr>
          <a:xfrm>
            <a:off x="284567" y="583467"/>
            <a:ext cx="5393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>
                <a:solidFill>
                  <a:srgbClr val="FFFFFF"/>
                </a:solidFill>
              </a:rPr>
              <a:t>This URL includes two pieces of information:</a:t>
            </a:r>
            <a:endParaRPr>
              <a:solidFill>
                <a:srgbClr val="FFFFFF"/>
              </a:solidFill>
            </a:endParaRPr>
          </a:p>
          <a:p>
            <a:pPr marL="0" indent="0" algn="l"/>
            <a:endParaRPr/>
          </a:p>
          <a:p>
            <a:pPr marL="0" indent="0"/>
            <a:r>
              <a:rPr lang="en" b="1">
                <a:solidFill>
                  <a:srgbClr val="FFFFFF"/>
                </a:solidFill>
              </a:rPr>
              <a:t>q=maps</a:t>
            </a:r>
            <a:endParaRPr b="1">
              <a:solidFill>
                <a:srgbClr val="FFFFFF"/>
              </a:solidFill>
            </a:endParaRPr>
          </a:p>
          <a:p>
            <a:pPr marL="0" indent="0" algn="l"/>
            <a:endParaRPr>
              <a:solidFill>
                <a:srgbClr val="FFFFFF"/>
              </a:solidFill>
            </a:endParaRPr>
          </a:p>
          <a:p>
            <a:pPr marL="0" indent="0"/>
            <a:r>
              <a:rPr lang="en">
                <a:solidFill>
                  <a:srgbClr val="FFFFFF"/>
                </a:solidFill>
              </a:rPr>
              <a:t>and</a:t>
            </a:r>
            <a:endParaRPr>
              <a:solidFill>
                <a:srgbClr val="FFFFFF"/>
              </a:solidFill>
            </a:endParaRPr>
          </a:p>
          <a:p>
            <a:pPr marL="0" indent="0" algn="l"/>
            <a:endParaRPr>
              <a:solidFill>
                <a:srgbClr val="FFFFFF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b="1">
                <a:solidFill>
                  <a:srgbClr val="FFFFFF"/>
                </a:solidFill>
              </a:rPr>
              <a:t>src=typd</a:t>
            </a:r>
            <a:endParaRPr b="1">
              <a:solidFill>
                <a:srgbClr val="FFFFFF"/>
              </a:solidFill>
            </a:endParaRPr>
          </a:p>
          <a:p>
            <a:pPr marL="0" indent="0"/>
            <a:endParaRPr/>
          </a:p>
        </p:txBody>
      </p:sp>
      <p:pic>
        <p:nvPicPr>
          <p:cNvPr id="481" name="Google Shape;48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3333" y="5374367"/>
            <a:ext cx="1158467" cy="1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80"/>
          <p:cNvSpPr txBox="1"/>
          <p:nvPr/>
        </p:nvSpPr>
        <p:spPr>
          <a:xfrm>
            <a:off x="6907800" y="797900"/>
            <a:ext cx="4671600" cy="4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200" b="1" kern="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q=maps</a:t>
            </a:r>
            <a:r>
              <a:rPr lang="en" sz="3200" b="1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200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the search query. </a:t>
            </a:r>
            <a:endParaRPr sz="3200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en" sz="3200" b="1" kern="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src=typd </a:t>
            </a:r>
            <a:r>
              <a:rPr lang="en" sz="3200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tells Twitter that I typed in the search request rather than clicking on a link.</a:t>
            </a:r>
            <a:endParaRPr sz="3200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80"/>
          <p:cNvSpPr txBox="1"/>
          <p:nvPr/>
        </p:nvSpPr>
        <p:spPr>
          <a:xfrm>
            <a:off x="243367" y="4841000"/>
            <a:ext cx="54760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Those pieces of information helped Twitter give me the information I wanted</a:t>
            </a:r>
            <a:endParaRPr sz="2400" b="1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243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>
            <a:spLocks noGrp="1"/>
          </p:cNvSpPr>
          <p:nvPr>
            <p:ph type="subTitle" idx="1"/>
          </p:nvPr>
        </p:nvSpPr>
        <p:spPr>
          <a:xfrm>
            <a:off x="284567" y="583467"/>
            <a:ext cx="5393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b="1">
                <a:solidFill>
                  <a:srgbClr val="FFFFFF"/>
                </a:solidFill>
              </a:rPr>
              <a:t>A cool thing:</a:t>
            </a:r>
            <a:r>
              <a:rPr lang="en">
                <a:solidFill>
                  <a:srgbClr val="FFFFFF"/>
                </a:solidFill>
              </a:rPr>
              <a:t> this can apply to maps too!</a:t>
            </a:r>
            <a:endParaRPr>
              <a:solidFill>
                <a:srgbClr val="FFFFFF"/>
              </a:solidFill>
            </a:endParaRPr>
          </a:p>
          <a:p>
            <a:pPr marL="0" indent="0" algn="l"/>
            <a:endParaRPr>
              <a:solidFill>
                <a:srgbClr val="FFFFFF"/>
              </a:solidFill>
            </a:endParaRPr>
          </a:p>
          <a:p>
            <a:pPr marL="0" indent="0" algn="l"/>
            <a:r>
              <a:rPr lang="en">
                <a:solidFill>
                  <a:srgbClr val="FFFFFF"/>
                </a:solidFill>
              </a:rPr>
              <a:t>We can send information to a server in our URL that will make a map for us.</a:t>
            </a:r>
            <a:endParaRPr>
              <a:solidFill>
                <a:srgbClr val="FFFFFF"/>
              </a:solidFill>
            </a:endParaRPr>
          </a:p>
          <a:p>
            <a:pPr marL="0" indent="0" algn="l"/>
            <a:endParaRPr>
              <a:solidFill>
                <a:srgbClr val="FFFFFF"/>
              </a:solidFill>
            </a:endParaRPr>
          </a:p>
          <a:p>
            <a:pPr marL="0" indent="0" algn="l"/>
            <a:r>
              <a:rPr lang="en">
                <a:solidFill>
                  <a:srgbClr val="FFFFFF"/>
                </a:solidFill>
              </a:rPr>
              <a:t>Let's try it out with the</a:t>
            </a:r>
            <a:r>
              <a:rPr lang="en"/>
              <a:t>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Google Maps Static API.</a:t>
            </a:r>
            <a:endParaRPr b="1"/>
          </a:p>
        </p:txBody>
      </p:sp>
      <p:pic>
        <p:nvPicPr>
          <p:cNvPr id="489" name="Google Shape;48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3333" y="5374367"/>
            <a:ext cx="1158467" cy="1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1"/>
          <p:cNvSpPr txBox="1"/>
          <p:nvPr/>
        </p:nvSpPr>
        <p:spPr>
          <a:xfrm>
            <a:off x="6481467" y="4632167"/>
            <a:ext cx="3388400" cy="17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defTabSz="1219170"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867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basemap</a:t>
            </a:r>
            <a:endParaRPr sz="1867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867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Centered in lower Manhattan</a:t>
            </a:r>
            <a:endParaRPr sz="1867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867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Three map markers in different colors</a:t>
            </a:r>
            <a:endParaRPr sz="1867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1" name="Google Shape;491;p81"/>
          <p:cNvPicPr preferRelativeResize="0"/>
          <p:nvPr/>
        </p:nvPicPr>
        <p:blipFill rotWithShape="1">
          <a:blip r:embed="rId5">
            <a:alphaModFix/>
          </a:blip>
          <a:srcRect l="22581" r="8614"/>
          <a:stretch/>
        </p:blipFill>
        <p:spPr>
          <a:xfrm>
            <a:off x="6542734" y="457534"/>
            <a:ext cx="5209465" cy="3785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33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>
            <a:spLocks noGrp="1"/>
          </p:cNvSpPr>
          <p:nvPr>
            <p:ph type="body" idx="1"/>
          </p:nvPr>
        </p:nvSpPr>
        <p:spPr>
          <a:xfrm>
            <a:off x="522833" y="510400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800" dirty="0">
                <a:solidFill>
                  <a:srgbClr val="FFFFFF"/>
                </a:solidFill>
              </a:rPr>
              <a:t>All of the customization in this map was made in the URL, which is the ✨magic ✨ of the Google Maps Static API.</a:t>
            </a:r>
            <a:endParaRPr sz="28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28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800" dirty="0">
                <a:solidFill>
                  <a:srgbClr val="FFFFFF"/>
                </a:solidFill>
              </a:rPr>
              <a:t>The URL for this map is:</a:t>
            </a:r>
            <a:endParaRPr sz="28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28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maps.googleapis.com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/maps/</a:t>
            </a:r>
            <a:r>
              <a:rPr lang="en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staticmap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center=</a:t>
            </a:r>
            <a:r>
              <a:rPr lang="en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Brooklyn+Bridge,New+York,NY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&amp;zoom=13&amp;size=600x300&amp;maptype=roadmap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&amp;markers=color:blue%7Clabel:S%7C40.702147,-74.015794 &amp;markers=color:green%7Clabel:G%7C40.711614,-74.012318 &amp;markers=color:red%7Clabel:C%7C40.718217,-73.998284&amp;key=AIzaSyAHTqkY6j1DYBEeKpG6jfpQDH_jYYjkSiI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97" name="Google Shape;497;p82"/>
          <p:cNvSpPr txBox="1"/>
          <p:nvPr/>
        </p:nvSpPr>
        <p:spPr>
          <a:xfrm>
            <a:off x="8201800" y="1529300"/>
            <a:ext cx="38408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6400" b="1" kern="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Gah, so big!!</a:t>
            </a:r>
            <a:r>
              <a:rPr lang="en" sz="4000" b="1" kern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💥🙀</a:t>
            </a:r>
            <a:endParaRPr sz="4000" b="1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176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3"/>
          <p:cNvSpPr txBox="1">
            <a:spLocks noGrp="1"/>
          </p:cNvSpPr>
          <p:nvPr>
            <p:ph type="subTitle" idx="1"/>
          </p:nvPr>
        </p:nvSpPr>
        <p:spPr>
          <a:xfrm>
            <a:off x="284567" y="583467"/>
            <a:ext cx="5393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>
                <a:solidFill>
                  <a:srgbClr val="FFFFFF"/>
                </a:solidFill>
              </a:rPr>
              <a:t>The base URL is </a:t>
            </a:r>
            <a:endParaRPr>
              <a:solidFill>
                <a:srgbClr val="FFFFFF"/>
              </a:solidFill>
            </a:endParaRPr>
          </a:p>
          <a:p>
            <a:pPr marL="0" indent="0" algn="l"/>
            <a:endParaRPr>
              <a:solidFill>
                <a:srgbClr val="FFFFFF"/>
              </a:solidFill>
            </a:endParaRPr>
          </a:p>
          <a:p>
            <a:pPr marL="0" indent="0" algn="l"/>
            <a:r>
              <a:rPr lang="en">
                <a:solidFill>
                  <a:srgbClr val="FFFFFF"/>
                </a:solidFill>
                <a:highlight>
                  <a:srgbClr val="FF00FF"/>
                </a:highlight>
              </a:rPr>
              <a:t>https://maps.googleapis.com/ maps/api/staticmap?. </a:t>
            </a:r>
            <a:endParaRPr>
              <a:solidFill>
                <a:srgbClr val="FFFFFF"/>
              </a:solidFill>
              <a:highlight>
                <a:srgbClr val="FF00FF"/>
              </a:highlight>
            </a:endParaRPr>
          </a:p>
          <a:p>
            <a:pPr marL="0" indent="0" algn="l"/>
            <a:endParaRPr>
              <a:solidFill>
                <a:srgbClr val="FFFFFF"/>
              </a:solidFill>
            </a:endParaRPr>
          </a:p>
          <a:p>
            <a:pPr marL="0" indent="0" algn="l"/>
            <a:r>
              <a:rPr lang="en">
                <a:solidFill>
                  <a:srgbClr val="FFFFFF"/>
                </a:solidFill>
              </a:rPr>
              <a:t>Everything after that is something we can customize. These settings are divided by </a:t>
            </a:r>
            <a:r>
              <a:rPr lang="en">
                <a:solidFill>
                  <a:srgbClr val="FFFFFF"/>
                </a:solidFill>
                <a:highlight>
                  <a:srgbClr val="FF00FF"/>
                </a:highlight>
              </a:rPr>
              <a:t>&amp;</a:t>
            </a:r>
            <a:r>
              <a:rPr lang="en">
                <a:solidFill>
                  <a:srgbClr val="FFFFFF"/>
                </a:solidFill>
              </a:rPr>
              <a:t>'s.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3" name="Google Shape;50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3333" y="5374367"/>
            <a:ext cx="1158467" cy="1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3"/>
          <p:cNvSpPr txBox="1"/>
          <p:nvPr/>
        </p:nvSpPr>
        <p:spPr>
          <a:xfrm>
            <a:off x="6702567" y="583467"/>
            <a:ext cx="5221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2133" u="sng" kern="0">
                <a:solidFill>
                  <a:srgbClr val="0097A7"/>
                </a:solidFill>
                <a:latin typeface="Arial"/>
                <a:cs typeface="Arial"/>
                <a:sym typeface="Arial"/>
                <a:hlinkClick r:id="rId4"/>
              </a:rPr>
              <a:t>https://maps.googleapis.com/maps/api/staticmap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?center=Brooklyn+Bridge,New+York,NY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&amp;zoom=13&amp;size=600x300&amp;maptype=roadmap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&amp;markers=color:blue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%7Clabel:S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%7C40.702147,-74.015794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&amp;markers=color:green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%7Clabel:G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%7C40.711614,-74.012318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&amp;markers=color:red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%7Clabel:C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%7C40.718217,-73.998284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&amp;key=AIzaSyAHTqkY6j1DYBEeKpG6jfpQDH_jYYjkSiI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5" name="Google Shape;505;p83"/>
          <p:cNvCxnSpPr/>
          <p:nvPr/>
        </p:nvCxnSpPr>
        <p:spPr>
          <a:xfrm>
            <a:off x="6765333" y="1028133"/>
            <a:ext cx="5035200" cy="464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83"/>
          <p:cNvCxnSpPr/>
          <p:nvPr/>
        </p:nvCxnSpPr>
        <p:spPr>
          <a:xfrm>
            <a:off x="6765333" y="1383367"/>
            <a:ext cx="11584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5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4" y="6142901"/>
            <a:ext cx="1588565" cy="3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84"/>
          <p:cNvSpPr txBox="1">
            <a:spLocks noGrp="1"/>
          </p:cNvSpPr>
          <p:nvPr>
            <p:ph type="ctrTitle" idx="2"/>
          </p:nvPr>
        </p:nvSpPr>
        <p:spPr>
          <a:xfrm>
            <a:off x="415611" y="20606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513" name="Google Shape;513;p84"/>
          <p:cNvSpPr txBox="1"/>
          <p:nvPr/>
        </p:nvSpPr>
        <p:spPr>
          <a:xfrm>
            <a:off x="883200" y="1202533"/>
            <a:ext cx="10425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 piece of the </a:t>
            </a:r>
            <a:r>
              <a:rPr lang="en" sz="4800" b="1" kern="0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corresponds with a piece of customization on the map. Let's </a:t>
            </a:r>
            <a:r>
              <a:rPr lang="en" sz="4800" b="1" kern="0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break it down</a:t>
            </a: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to:</a:t>
            </a:r>
            <a:r>
              <a:rPr lang="en" sz="48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 b="1" kern="0" dirty="0" err="1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bit.ly</a:t>
            </a:r>
            <a:r>
              <a:rPr lang="en" sz="4800" b="1" kern="0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/g-static</a:t>
            </a:r>
            <a:endParaRPr sz="4800" b="1" kern="0" dirty="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8612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4" y="6142901"/>
            <a:ext cx="1588565" cy="3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5"/>
          <p:cNvSpPr txBox="1">
            <a:spLocks noGrp="1"/>
          </p:cNvSpPr>
          <p:nvPr>
            <p:ph type="ctrTitle" idx="2"/>
          </p:nvPr>
        </p:nvSpPr>
        <p:spPr>
          <a:xfrm>
            <a:off x="415611" y="20606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520" name="Google Shape;520;p85"/>
          <p:cNvSpPr txBox="1"/>
          <p:nvPr/>
        </p:nvSpPr>
        <p:spPr>
          <a:xfrm>
            <a:off x="883200" y="1894451"/>
            <a:ext cx="10425600" cy="2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48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could we customize where the map is </a:t>
            </a:r>
            <a:r>
              <a:rPr lang="en" sz="4800" b="1" kern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centered</a:t>
            </a:r>
            <a:r>
              <a:rPr lang="en" sz="4800" kern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800" kern="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sz="48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0610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6"/>
          <p:cNvSpPr txBox="1">
            <a:spLocks noGrp="1"/>
          </p:cNvSpPr>
          <p:nvPr>
            <p:ph type="subTitle" idx="1"/>
          </p:nvPr>
        </p:nvSpPr>
        <p:spPr>
          <a:xfrm>
            <a:off x="284567" y="583467"/>
            <a:ext cx="5393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dirty="0">
                <a:solidFill>
                  <a:srgbClr val="FFFFFF"/>
                </a:solidFill>
              </a:rPr>
              <a:t>In the URL bar in your browser, change </a:t>
            </a:r>
            <a:endParaRPr dirty="0">
              <a:solidFill>
                <a:srgbClr val="FFFFFF"/>
              </a:solidFill>
            </a:endParaRPr>
          </a:p>
          <a:p>
            <a:pPr marL="0" indent="0" algn="l"/>
            <a:endParaRPr dirty="0">
              <a:solidFill>
                <a:srgbClr val="FFFFFF"/>
              </a:solidFill>
            </a:endParaRPr>
          </a:p>
          <a:p>
            <a:pPr marL="0" indent="0" algn="l"/>
            <a:r>
              <a:rPr lang="en" dirty="0">
                <a:solidFill>
                  <a:srgbClr val="FFFFFF"/>
                </a:solidFill>
                <a:highlight>
                  <a:srgbClr val="FF00FF"/>
                </a:highlight>
              </a:rPr>
              <a:t>center=</a:t>
            </a:r>
            <a:r>
              <a:rPr lang="en" dirty="0" err="1">
                <a:solidFill>
                  <a:srgbClr val="FFFFFF"/>
                </a:solidFill>
                <a:highlight>
                  <a:srgbClr val="FF00FF"/>
                </a:highlight>
              </a:rPr>
              <a:t>Brooklyn+Bridge,New+York</a:t>
            </a:r>
            <a:r>
              <a:rPr lang="en" dirty="0">
                <a:solidFill>
                  <a:srgbClr val="FFFFFF"/>
                </a:solidFill>
                <a:highlight>
                  <a:srgbClr val="FF00FF"/>
                </a:highlight>
              </a:rPr>
              <a:t>, NY </a:t>
            </a:r>
            <a:endParaRPr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pPr marL="0" indent="0" algn="l"/>
            <a:endParaRPr dirty="0">
              <a:solidFill>
                <a:srgbClr val="FFFFFF"/>
              </a:solidFill>
            </a:endParaRPr>
          </a:p>
          <a:p>
            <a:pPr marL="0" indent="0"/>
            <a:r>
              <a:rPr lang="en" dirty="0">
                <a:solidFill>
                  <a:srgbClr val="FFFFFF"/>
                </a:solidFill>
              </a:rPr>
              <a:t>to</a:t>
            </a:r>
            <a:endParaRPr dirty="0">
              <a:solidFill>
                <a:srgbClr val="FFFFFF"/>
              </a:solidFill>
            </a:endParaRPr>
          </a:p>
          <a:p>
            <a:pPr marL="0" indent="0" algn="l"/>
            <a:endParaRPr dirty="0">
              <a:solidFill>
                <a:srgbClr val="FFFFFF"/>
              </a:solidFill>
            </a:endParaRPr>
          </a:p>
          <a:p>
            <a:pPr marL="0" indent="0" algn="l"/>
            <a:r>
              <a:rPr lang="en" dirty="0">
                <a:solidFill>
                  <a:srgbClr val="FFFFFF"/>
                </a:solidFill>
                <a:highlight>
                  <a:srgbClr val="FF00FF"/>
                </a:highlight>
              </a:rPr>
              <a:t>center=</a:t>
            </a:r>
            <a:r>
              <a:rPr lang="en" dirty="0" err="1">
                <a:solidFill>
                  <a:srgbClr val="FFFFFF"/>
                </a:solidFill>
                <a:highlight>
                  <a:srgbClr val="FF00FF"/>
                </a:highlight>
              </a:rPr>
              <a:t>Worcester,MA</a:t>
            </a:r>
            <a:endParaRPr dirty="0">
              <a:solidFill>
                <a:srgbClr val="FFFFFF"/>
              </a:solidFill>
              <a:highlight>
                <a:srgbClr val="CCCCCC"/>
              </a:highlight>
            </a:endParaRPr>
          </a:p>
          <a:p>
            <a:pPr marL="0" indent="0" algn="l"/>
            <a:endParaRPr dirty="0">
              <a:solidFill>
                <a:srgbClr val="FFFFFF"/>
              </a:solidFill>
            </a:endParaRPr>
          </a:p>
          <a:p>
            <a:pPr marL="0" indent="0"/>
            <a:r>
              <a:rPr lang="en" dirty="0">
                <a:solidFill>
                  <a:srgbClr val="FFFFFF"/>
                </a:solidFill>
              </a:rPr>
              <a:t>Refresh the page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26" name="Google Shape;526;p86"/>
          <p:cNvSpPr txBox="1"/>
          <p:nvPr/>
        </p:nvSpPr>
        <p:spPr>
          <a:xfrm>
            <a:off x="6702567" y="583467"/>
            <a:ext cx="5221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https://maps.googleapis.com/maps/api/staticmap?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center=Brooklyn+Bridge,New+York,NY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&amp;zoom=13&amp;size=600x300&amp;maptype=roadmap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&amp;markers=color:blue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%7Clabel:S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%7C40.702147,-74.015794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&amp;markers=color:green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%7Clabel:G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%7C40.711614,-74.012318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&amp;markers=color:red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%7Clabel:C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%7C40.718217,-73.998284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133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&amp;key=AIzaSyAHTqkY6j1DYBEeKpG6jfpQDH_jYYjkSiI</a:t>
            </a:r>
            <a:endParaRPr sz="21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27" name="Google Shape;527;p86"/>
          <p:cNvCxnSpPr/>
          <p:nvPr/>
        </p:nvCxnSpPr>
        <p:spPr>
          <a:xfrm>
            <a:off x="6888967" y="1676867"/>
            <a:ext cx="4494800" cy="224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72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7"/>
          <p:cNvSpPr txBox="1">
            <a:spLocks noGrp="1"/>
          </p:cNvSpPr>
          <p:nvPr>
            <p:ph type="subTitle" idx="1"/>
          </p:nvPr>
        </p:nvSpPr>
        <p:spPr>
          <a:xfrm>
            <a:off x="431233" y="354800"/>
            <a:ext cx="5393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https://maps.googleapis.com/maps/api/staticmap?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center=San+Francisco,CA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&amp;zoom=13&amp;size=600x300&amp;maptype=roadmap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&amp;markers=color:blue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%7Clabel:S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%7C40.702147,-74.015794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&amp;markers=color:green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%7Clabel:G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%7C40.711614,-74.012318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&amp;markers=color:red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%7Clabel:C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%7C40.718217,-73.998284</a:t>
            </a:r>
            <a:endParaRPr sz="2133">
              <a:solidFill>
                <a:srgbClr val="FFFFFF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" sz="2133">
                <a:solidFill>
                  <a:srgbClr val="FFFFFF"/>
                </a:solidFill>
              </a:rPr>
              <a:t>&amp;key=AIzaSyAHTqkY6j1DYBEeKpG6jfpQDH_jYYjkSiI</a:t>
            </a:r>
            <a:endParaRPr sz="2133">
              <a:solidFill>
                <a:srgbClr val="FFFFFF"/>
              </a:solidFill>
            </a:endParaRPr>
          </a:p>
          <a:p>
            <a:pPr marL="0" indent="0" algn="l"/>
            <a:endParaRPr sz="2400">
              <a:solidFill>
                <a:srgbClr val="000000"/>
              </a:solidFill>
            </a:endParaRPr>
          </a:p>
        </p:txBody>
      </p:sp>
      <p:sp>
        <p:nvSpPr>
          <p:cNvPr id="533" name="Google Shape;533;p87"/>
          <p:cNvSpPr txBox="1">
            <a:spLocks noGrp="1"/>
          </p:cNvSpPr>
          <p:nvPr>
            <p:ph type="body" idx="2"/>
          </p:nvPr>
        </p:nvSpPr>
        <p:spPr>
          <a:xfrm>
            <a:off x="6054200" y="424833"/>
            <a:ext cx="6044400" cy="164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Your map should now be centered on Worcester. The big Woo. </a:t>
            </a:r>
            <a:r>
              <a:rPr lang="en" sz="3200" dirty="0" err="1">
                <a:solidFill>
                  <a:srgbClr val="000000"/>
                </a:solidFill>
              </a:rPr>
              <a:t>Wootown</a:t>
            </a:r>
            <a:r>
              <a:rPr lang="en" sz="3200" dirty="0">
                <a:solidFill>
                  <a:srgbClr val="000000"/>
                </a:solidFill>
              </a:rPr>
              <a:t>. </a:t>
            </a:r>
            <a:r>
              <a:rPr lang="en" sz="3200" dirty="0" err="1">
                <a:solidFill>
                  <a:srgbClr val="000000"/>
                </a:solidFill>
              </a:rPr>
              <a:t>Wootywootwoot</a:t>
            </a:r>
            <a:r>
              <a:rPr lang="en" sz="3200" dirty="0">
                <a:solidFill>
                  <a:srgbClr val="000000"/>
                </a:solidFill>
              </a:rPr>
              <a:t>.</a:t>
            </a:r>
            <a:endParaRPr sz="3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5CACAA-2CDC-7D46-9C8D-1E1BF273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0" y="2623167"/>
            <a:ext cx="5600342" cy="28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26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4" y="6142901"/>
            <a:ext cx="1588565" cy="3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88"/>
          <p:cNvSpPr txBox="1">
            <a:spLocks noGrp="1"/>
          </p:cNvSpPr>
          <p:nvPr>
            <p:ph type="ctrTitle" idx="2"/>
          </p:nvPr>
        </p:nvSpPr>
        <p:spPr>
          <a:xfrm>
            <a:off x="415611" y="20606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541" name="Google Shape;541;p88"/>
          <p:cNvSpPr txBox="1"/>
          <p:nvPr/>
        </p:nvSpPr>
        <p:spPr>
          <a:xfrm>
            <a:off x="883200" y="1894451"/>
            <a:ext cx="10425600" cy="2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Cool, right? </a:t>
            </a:r>
            <a:r>
              <a:rPr lang="en" sz="4800" b="1" kern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What else</a:t>
            </a:r>
            <a:r>
              <a:rPr lang="en" sz="4800" b="1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we customize?</a:t>
            </a:r>
            <a:endParaRPr sz="4800" kern="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sz="48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60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B855-2A24-3647-B043-888A001C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Client-server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67E-4AEB-774A-B4F7-3C5091AF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2" y="1785257"/>
            <a:ext cx="5203375" cy="3440539"/>
          </a:xfrm>
        </p:spPr>
        <p:txBody>
          <a:bodyPr>
            <a:normAutofit/>
          </a:bodyPr>
          <a:lstStyle/>
          <a:p>
            <a:r>
              <a:rPr lang="en-US" sz="2400" dirty="0"/>
              <a:t>Computers connected to the web are called clients and servers. </a:t>
            </a:r>
          </a:p>
          <a:p>
            <a:r>
              <a:rPr lang="en-US" sz="2400" dirty="0"/>
              <a:t>It works a bit like a café: </a:t>
            </a:r>
          </a:p>
          <a:p>
            <a:pPr lvl="1"/>
            <a:r>
              <a:rPr lang="en-US" sz="2200" dirty="0"/>
              <a:t>Your computer (the client) tells the server what you want (a request). </a:t>
            </a:r>
          </a:p>
          <a:p>
            <a:pPr lvl="1"/>
            <a:r>
              <a:rPr lang="en-US" sz="2200" dirty="0"/>
              <a:t>The server delivers a result, and your computer does something with it. </a:t>
            </a:r>
          </a:p>
          <a:p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cup of latte">
            <a:extLst>
              <a:ext uri="{FF2B5EF4-FFF2-40B4-BE49-F238E27FC236}">
                <a16:creationId xmlns:a16="http://schemas.microsoft.com/office/drawing/2014/main" id="{0C1C4EAE-367B-6741-BB92-55D3E5BFD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7" b="15879"/>
          <a:stretch/>
        </p:blipFill>
        <p:spPr bwMode="auto">
          <a:xfrm>
            <a:off x="6662057" y="1785257"/>
            <a:ext cx="3778728" cy="34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789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</a:rPr>
              <a:t>Make the following edits to your URL:</a:t>
            </a:r>
            <a:endParaRPr sz="2400">
              <a:solidFill>
                <a:srgbClr val="FFFFFF"/>
              </a:solidFill>
            </a:endParaRPr>
          </a:p>
          <a:p>
            <a:endParaRPr/>
          </a:p>
        </p:txBody>
      </p:sp>
      <p:sp>
        <p:nvSpPr>
          <p:cNvPr id="547" name="Google Shape;547;p89"/>
          <p:cNvSpPr txBox="1">
            <a:spLocks noGrp="1"/>
          </p:cNvSpPr>
          <p:nvPr>
            <p:ph type="body" idx="1"/>
          </p:nvPr>
        </p:nvSpPr>
        <p:spPr>
          <a:xfrm>
            <a:off x="415600" y="1467400"/>
            <a:ext cx="6303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" sz="2133">
                <a:solidFill>
                  <a:schemeClr val="lt1"/>
                </a:solidFill>
                <a:highlight>
                  <a:srgbClr val="FF00FF"/>
                </a:highlight>
              </a:rPr>
              <a:t>zoom=13</a:t>
            </a:r>
            <a:r>
              <a:rPr lang="en" sz="2133">
                <a:solidFill>
                  <a:schemeClr val="lt1"/>
                </a:solidFill>
              </a:rPr>
              <a:t> is the zoom level of the map.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 the zoom level of the map to a number between 0 and 20.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>
              <a:lnSpc>
                <a:spcPct val="125000"/>
              </a:lnSpc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size=600x300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size of the map in pixels. Try changing the size of your map.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>
              <a:lnSpc>
                <a:spcPct val="125000"/>
              </a:lnSpc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maptype=roadmap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basemap style. Try terrain instead.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89"/>
          <p:cNvSpPr/>
          <p:nvPr/>
        </p:nvSpPr>
        <p:spPr>
          <a:xfrm>
            <a:off x="7840767" y="1467400"/>
            <a:ext cx="3791600" cy="3923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Zoom levels and styles:</a:t>
            </a:r>
            <a:endParaRPr sz="1867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25000"/>
              </a:lnSpc>
              <a:buClr>
                <a:srgbClr val="000000"/>
              </a:buClr>
            </a:pPr>
            <a:r>
              <a:rPr lang="en" sz="1867" u="sng" kern="0">
                <a:solidFill>
                  <a:srgbClr val="0097A7"/>
                </a:solidFill>
                <a:latin typeface="Arial"/>
                <a:cs typeface="Arial"/>
                <a:sym typeface="Arial"/>
                <a:hlinkClick r:id="rId3"/>
              </a:rPr>
              <a:t>Minimum and maximum zoom levels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25000"/>
              </a:lnSpc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25000"/>
              </a:lnSpc>
              <a:buClr>
                <a:srgbClr val="000000"/>
              </a:buClr>
            </a:pPr>
            <a:r>
              <a:rPr lang="en" sz="1867" u="sng" kern="0">
                <a:solidFill>
                  <a:srgbClr val="0097A7"/>
                </a:solidFill>
                <a:latin typeface="Arial"/>
                <a:cs typeface="Arial"/>
                <a:sym typeface="Arial"/>
                <a:hlinkClick r:id="rId4"/>
              </a:rPr>
              <a:t>Mapbox styles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25000"/>
              </a:lnSpc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424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0"/>
          <p:cNvSpPr txBox="1">
            <a:spLocks noGrp="1"/>
          </p:cNvSpPr>
          <p:nvPr>
            <p:ph type="subTitle" idx="1"/>
          </p:nvPr>
        </p:nvSpPr>
        <p:spPr>
          <a:xfrm>
            <a:off x="323133" y="354800"/>
            <a:ext cx="56540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 sz="2400">
                <a:solidFill>
                  <a:srgbClr val="FFFFFF"/>
                </a:solidFill>
              </a:rPr>
              <a:t>Next, let’s try changing the </a:t>
            </a:r>
            <a:r>
              <a:rPr lang="en" sz="2400" b="1">
                <a:solidFill>
                  <a:srgbClr val="FFFFFF"/>
                </a:solidFill>
              </a:rPr>
              <a:t>markers</a:t>
            </a:r>
            <a:r>
              <a:rPr lang="en" sz="2400">
                <a:solidFill>
                  <a:srgbClr val="FFFFFF"/>
                </a:solidFill>
              </a:rPr>
              <a:t>. </a:t>
            </a:r>
            <a:endParaRPr sz="2400">
              <a:solidFill>
                <a:srgbClr val="FFFFFF"/>
              </a:solidFill>
            </a:endParaRPr>
          </a:p>
          <a:p>
            <a:pPr marL="0" indent="0" algn="l"/>
            <a:endParaRPr sz="2400">
              <a:solidFill>
                <a:srgbClr val="FFFFFF"/>
              </a:solidFill>
            </a:endParaRPr>
          </a:p>
          <a:p>
            <a:pPr marL="0" indent="0" algn="l"/>
            <a:r>
              <a:rPr lang="en" sz="2400">
                <a:solidFill>
                  <a:srgbClr val="FFFFFF"/>
                </a:solidFill>
              </a:rPr>
              <a:t>Markers have properties, which makes things  a little more complicated.</a:t>
            </a:r>
            <a:endParaRPr sz="2400">
              <a:solidFill>
                <a:srgbClr val="FFFFFF"/>
              </a:solidFill>
            </a:endParaRPr>
          </a:p>
          <a:p>
            <a:pPr marL="0" indent="0" algn="l"/>
            <a:endParaRPr sz="2400">
              <a:solidFill>
                <a:srgbClr val="FFFFFF"/>
              </a:solidFill>
            </a:endParaRPr>
          </a:p>
          <a:p>
            <a:pPr marL="0" indent="0" algn="l"/>
            <a:r>
              <a:rPr lang="en" sz="2400">
                <a:solidFill>
                  <a:srgbClr val="FFFFFF"/>
                </a:solidFill>
              </a:rPr>
              <a:t>The map markers themselves have a series of </a:t>
            </a:r>
            <a:r>
              <a:rPr lang="en" sz="2400" b="1">
                <a:solidFill>
                  <a:srgbClr val="FFFFFF"/>
                </a:solidFill>
              </a:rPr>
              <a:t>customizable elements</a:t>
            </a:r>
            <a:r>
              <a:rPr lang="en" sz="2400">
                <a:solidFill>
                  <a:srgbClr val="FFFFFF"/>
                </a:solidFill>
              </a:rPr>
              <a:t> separated by </a:t>
            </a:r>
            <a:r>
              <a:rPr lang="en" sz="2400">
                <a:solidFill>
                  <a:srgbClr val="FFFFFF"/>
                </a:solidFill>
                <a:highlight>
                  <a:srgbClr val="FF00FF"/>
                </a:highlight>
              </a:rPr>
              <a:t>%7C</a:t>
            </a:r>
            <a:r>
              <a:rPr lang="en" sz="2400">
                <a:solidFill>
                  <a:srgbClr val="FFFFFF"/>
                </a:solidFill>
              </a:rPr>
              <a:t>, which is the ASCII-encoded version of </a:t>
            </a:r>
            <a:r>
              <a:rPr lang="en" sz="2400" b="1">
                <a:solidFill>
                  <a:srgbClr val="FFFFFF"/>
                </a:solidFill>
              </a:rPr>
              <a:t>|</a:t>
            </a:r>
            <a:r>
              <a:rPr lang="en" sz="2400">
                <a:solidFill>
                  <a:srgbClr val="FFFFFF"/>
                </a:solidFill>
              </a:rPr>
              <a:t> (pipe).</a:t>
            </a:r>
            <a:endParaRPr sz="2400">
              <a:solidFill>
                <a:srgbClr val="FFFFFF"/>
              </a:solidFill>
            </a:endParaRPr>
          </a:p>
          <a:p>
            <a:pPr marL="0" indent="0" algn="l"/>
            <a:endParaRPr sz="2400">
              <a:solidFill>
                <a:srgbClr val="FFFFFF"/>
              </a:solidFill>
            </a:endParaRPr>
          </a:p>
          <a:p>
            <a:pPr marL="0" indent="0" algn="l"/>
            <a:r>
              <a:rPr lang="en" sz="2400">
                <a:solidFill>
                  <a:srgbClr val="FFFFFF"/>
                </a:solidFill>
                <a:highlight>
                  <a:srgbClr val="FF00FF"/>
                </a:highlight>
              </a:rPr>
              <a:t>markers=color:blue</a:t>
            </a:r>
            <a:endParaRPr sz="2400">
              <a:solidFill>
                <a:srgbClr val="FFFFFF"/>
              </a:solidFill>
              <a:highlight>
                <a:srgbClr val="FF00FF"/>
              </a:highlight>
            </a:endParaRPr>
          </a:p>
          <a:p>
            <a:pPr marL="0" indent="0" algn="l"/>
            <a:r>
              <a:rPr lang="en" sz="2400">
                <a:solidFill>
                  <a:srgbClr val="FFFFFF"/>
                </a:solidFill>
                <a:highlight>
                  <a:srgbClr val="FF00FF"/>
                </a:highlight>
              </a:rPr>
              <a:t>%7Clabel:S</a:t>
            </a:r>
            <a:endParaRPr sz="2400">
              <a:solidFill>
                <a:srgbClr val="FFFFFF"/>
              </a:solidFill>
              <a:highlight>
                <a:srgbClr val="FF00FF"/>
              </a:highlight>
            </a:endParaRPr>
          </a:p>
          <a:p>
            <a:pPr marL="0" indent="0" algn="l"/>
            <a:r>
              <a:rPr lang="en" sz="2400">
                <a:solidFill>
                  <a:srgbClr val="FFFFFF"/>
                </a:solidFill>
                <a:highlight>
                  <a:srgbClr val="FF00FF"/>
                </a:highlight>
              </a:rPr>
              <a:t>%7c40.702147,-74.015794</a:t>
            </a:r>
            <a:endParaRPr sz="2400">
              <a:solidFill>
                <a:srgbClr val="FFFFFF"/>
              </a:solidFill>
              <a:highlight>
                <a:srgbClr val="FF00FF"/>
              </a:highlight>
            </a:endParaRPr>
          </a:p>
          <a:p>
            <a:pPr marL="0" indent="0" algn="l"/>
            <a:endParaRPr sz="2400">
              <a:solidFill>
                <a:srgbClr val="FFFFFF"/>
              </a:solidFill>
            </a:endParaRPr>
          </a:p>
          <a:p>
            <a:pPr marL="0" indent="0" algn="l"/>
            <a:endParaRPr sz="2400">
              <a:solidFill>
                <a:srgbClr val="FFFFFF"/>
              </a:solidFill>
            </a:endParaRPr>
          </a:p>
          <a:p>
            <a:pPr marL="0" indent="0" algn="l"/>
            <a:endParaRPr sz="2400">
              <a:solidFill>
                <a:srgbClr val="000000"/>
              </a:solidFill>
            </a:endParaRPr>
          </a:p>
          <a:p>
            <a:pPr marL="0" indent="0" algn="l"/>
            <a:endParaRPr sz="2400">
              <a:solidFill>
                <a:srgbClr val="000000"/>
              </a:solidFill>
            </a:endParaRPr>
          </a:p>
          <a:p>
            <a:pPr marL="0" indent="0" algn="l"/>
            <a:endParaRPr sz="2133">
              <a:solidFill>
                <a:srgbClr val="000000"/>
              </a:solidFill>
            </a:endParaRPr>
          </a:p>
          <a:p>
            <a:pPr marL="0" indent="0" algn="l"/>
            <a:endParaRPr sz="2133">
              <a:solidFill>
                <a:srgbClr val="000000"/>
              </a:solidFill>
            </a:endParaRPr>
          </a:p>
          <a:p>
            <a:pPr marL="0" indent="0" algn="l"/>
            <a:endParaRPr sz="2133" u="sng">
              <a:solidFill>
                <a:srgbClr val="000000"/>
              </a:solidFill>
            </a:endParaRPr>
          </a:p>
          <a:p>
            <a:pPr marL="0" indent="0" algn="l"/>
            <a:endParaRPr sz="2400">
              <a:solidFill>
                <a:srgbClr val="000000"/>
              </a:solidFill>
            </a:endParaRPr>
          </a:p>
        </p:txBody>
      </p:sp>
      <p:sp>
        <p:nvSpPr>
          <p:cNvPr id="554" name="Google Shape;554;p90"/>
          <p:cNvSpPr txBox="1">
            <a:spLocks noGrp="1"/>
          </p:cNvSpPr>
          <p:nvPr>
            <p:ph type="body" idx="2"/>
          </p:nvPr>
        </p:nvSpPr>
        <p:spPr>
          <a:xfrm>
            <a:off x="6316933" y="1708133"/>
            <a:ext cx="5654000" cy="45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3200" b="1">
                <a:solidFill>
                  <a:srgbClr val="000000"/>
                </a:solidFill>
                <a:highlight>
                  <a:srgbClr val="FFFFFF"/>
                </a:highlight>
              </a:rPr>
              <a:t>color:blue</a:t>
            </a:r>
            <a:r>
              <a:rPr lang="en" sz="3200">
                <a:solidFill>
                  <a:srgbClr val="000000"/>
                </a:solidFill>
              </a:rPr>
              <a:t> defines the color of the marker</a:t>
            </a:r>
            <a:endParaRPr sz="320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3200" b="1">
                <a:solidFill>
                  <a:srgbClr val="000000"/>
                </a:solidFill>
                <a:highlight>
                  <a:srgbClr val="FFFFFF"/>
                </a:highlight>
              </a:rPr>
              <a:t>label:S </a:t>
            </a:r>
            <a:r>
              <a:rPr lang="en" sz="3200">
                <a:solidFill>
                  <a:srgbClr val="000000"/>
                </a:solidFill>
              </a:rPr>
              <a:t>defines the label of the marker.</a:t>
            </a:r>
            <a:endParaRPr sz="320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 b="1">
                <a:solidFill>
                  <a:srgbClr val="000000"/>
                </a:solidFill>
                <a:highlight>
                  <a:srgbClr val="FFFFFF"/>
                </a:highlight>
              </a:rPr>
              <a:t>40.702147,-74.015794 </a:t>
            </a:r>
            <a:r>
              <a:rPr lang="en" sz="3200">
                <a:solidFill>
                  <a:srgbClr val="000000"/>
                </a:solidFill>
              </a:rPr>
              <a:t>defines the location of the marker.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555" name="Google Shape;555;p90"/>
          <p:cNvSpPr txBox="1"/>
          <p:nvPr/>
        </p:nvSpPr>
        <p:spPr>
          <a:xfrm>
            <a:off x="6363733" y="518400"/>
            <a:ext cx="5560400" cy="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4000" b="1" kern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Let’s break it down:</a:t>
            </a:r>
            <a:r>
              <a:rPr lang="en" sz="4000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4000" ker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52885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4" y="6142901"/>
            <a:ext cx="1588565" cy="3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91"/>
          <p:cNvSpPr txBox="1">
            <a:spLocks noGrp="1"/>
          </p:cNvSpPr>
          <p:nvPr>
            <p:ph type="ctrTitle" idx="2"/>
          </p:nvPr>
        </p:nvSpPr>
        <p:spPr>
          <a:xfrm>
            <a:off x="415611" y="20606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</p:txBody>
      </p:sp>
      <p:sp>
        <p:nvSpPr>
          <p:cNvPr id="562" name="Google Shape;562;p91"/>
          <p:cNvSpPr txBox="1"/>
          <p:nvPr/>
        </p:nvSpPr>
        <p:spPr>
          <a:xfrm>
            <a:off x="1618000" y="1817217"/>
            <a:ext cx="8956000" cy="33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adding your own </a:t>
            </a:r>
            <a:r>
              <a:rPr lang="en" sz="4800" b="1" kern="0" dirty="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marker</a:t>
            </a:r>
            <a:r>
              <a:rPr lang="en" sz="48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somewhere in Worcester.</a:t>
            </a:r>
          </a:p>
          <a:p>
            <a:pPr algn="ctr" defTabSz="1219170">
              <a:buClr>
                <a:srgbClr val="000000"/>
              </a:buClr>
            </a:pPr>
            <a:endParaRPr lang="en" sz="24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24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(hint: you could use 42.251400, -71.823355)</a:t>
            </a:r>
          </a:p>
          <a:p>
            <a:pPr algn="ctr"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endParaRPr sz="4800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2863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3331E-8217-B24B-8A98-0A7F6BB9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525936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So what did we cover today? 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Any questions?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75C0-DBD3-CF40-92DD-9CBA4BF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0"/>
            <a:ext cx="6262938" cy="5779622"/>
          </a:xfrm>
        </p:spPr>
        <p:txBody>
          <a:bodyPr anchor="ctr">
            <a:normAutofit/>
          </a:bodyPr>
          <a:lstStyle/>
          <a:p>
            <a:r>
              <a:rPr lang="en-US" dirty="0"/>
              <a:t>The basic architecture of the Internet is ”client server”</a:t>
            </a:r>
          </a:p>
          <a:p>
            <a:r>
              <a:rPr lang="en-US" dirty="0"/>
              <a:t>The building blocks of web pages are HTML, CSS, and JS. We tinkered with Clark’s HTML and CSS in our client. </a:t>
            </a:r>
          </a:p>
          <a:p>
            <a:r>
              <a:rPr lang="en-US" dirty="0"/>
              <a:t>Learned a bit about how to recognize HTML and CSS. </a:t>
            </a:r>
          </a:p>
          <a:p>
            <a:r>
              <a:rPr lang="en-US" dirty="0"/>
              <a:t>We took a deeper dive into URLs and how we can pass requests for different things using the structure of a URL. </a:t>
            </a:r>
          </a:p>
        </p:txBody>
      </p:sp>
    </p:spTree>
    <p:extLst>
      <p:ext uri="{BB962C8B-B14F-4D97-AF65-F5344CB8AC3E}">
        <p14:creationId xmlns:p14="http://schemas.microsoft.com/office/powerpoint/2010/main" val="286556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B855-2A24-3647-B043-888A001C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It looks something like this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27100-70D4-714F-BD79-85F0C86A6AAE}"/>
              </a:ext>
            </a:extLst>
          </p:cNvPr>
          <p:cNvSpPr/>
          <p:nvPr/>
        </p:nvSpPr>
        <p:spPr>
          <a:xfrm>
            <a:off x="283354" y="2304041"/>
            <a:ext cx="1739017" cy="63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(HTML, CSS, JavaScript)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AC623-BD75-714E-97D8-07CABEBD098D}"/>
              </a:ext>
            </a:extLst>
          </p:cNvPr>
          <p:cNvSpPr/>
          <p:nvPr/>
        </p:nvSpPr>
        <p:spPr>
          <a:xfrm>
            <a:off x="9166753" y="2203943"/>
            <a:ext cx="2827242" cy="89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(PostgreSQL,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SQLServer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Oracle, MySQL)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CDC24-06AF-1544-90CA-1F099775796D}"/>
              </a:ext>
            </a:extLst>
          </p:cNvPr>
          <p:cNvSpPr/>
          <p:nvPr/>
        </p:nvSpPr>
        <p:spPr>
          <a:xfrm>
            <a:off x="4522023" y="2239734"/>
            <a:ext cx="1989667" cy="83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 (PHP,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ASP.Net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Java, Node)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5263F9-2FF5-4344-9CDA-41C67A8B2499}"/>
              </a:ext>
            </a:extLst>
          </p:cNvPr>
          <p:cNvGrpSpPr/>
          <p:nvPr/>
        </p:nvGrpSpPr>
        <p:grpSpPr>
          <a:xfrm rot="5400000">
            <a:off x="3086499" y="1637256"/>
            <a:ext cx="382558" cy="2451100"/>
            <a:chOff x="2774063" y="2617503"/>
            <a:chExt cx="382558" cy="24511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FCEDA9-700C-8F45-A81E-FF2486B014EC}"/>
                </a:ext>
              </a:extLst>
            </p:cNvPr>
            <p:cNvCxnSpPr/>
            <p:nvPr/>
          </p:nvCxnSpPr>
          <p:spPr>
            <a:xfrm flipH="1">
              <a:off x="2961095" y="2617503"/>
              <a:ext cx="8238" cy="24511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F44B0F-A48D-4B44-8A00-2A71984C0F9C}"/>
                </a:ext>
              </a:extLst>
            </p:cNvPr>
            <p:cNvSpPr/>
            <p:nvPr/>
          </p:nvSpPr>
          <p:spPr>
            <a:xfrm rot="16200000">
              <a:off x="2078934" y="3632118"/>
              <a:ext cx="1772816" cy="3825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(AJAX)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34F9B1-F185-4347-9335-EA659455BBED}"/>
              </a:ext>
            </a:extLst>
          </p:cNvPr>
          <p:cNvGrpSpPr/>
          <p:nvPr/>
        </p:nvGrpSpPr>
        <p:grpSpPr>
          <a:xfrm rot="5400000">
            <a:off x="3017492" y="1194245"/>
            <a:ext cx="345229" cy="2451100"/>
            <a:chOff x="3576498" y="2617503"/>
            <a:chExt cx="345229" cy="24511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4262AA-52D5-8D4A-AE5F-29AF9FFEE22D}"/>
                </a:ext>
              </a:extLst>
            </p:cNvPr>
            <p:cNvCxnSpPr/>
            <p:nvPr/>
          </p:nvCxnSpPr>
          <p:spPr>
            <a:xfrm flipV="1">
              <a:off x="3727214" y="2617503"/>
              <a:ext cx="8238" cy="24511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A7CE13-7645-BB4E-AB85-6C6DA362A642}"/>
                </a:ext>
              </a:extLst>
            </p:cNvPr>
            <p:cNvSpPr/>
            <p:nvPr/>
          </p:nvSpPr>
          <p:spPr>
            <a:xfrm rot="16200000">
              <a:off x="2862705" y="3650783"/>
              <a:ext cx="1772816" cy="34522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(AJAX)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EFE1AD-8EFF-744F-8E37-F12E0CCAF728}"/>
              </a:ext>
            </a:extLst>
          </p:cNvPr>
          <p:cNvGrpSpPr/>
          <p:nvPr/>
        </p:nvGrpSpPr>
        <p:grpSpPr>
          <a:xfrm>
            <a:off x="6511690" y="2247181"/>
            <a:ext cx="2655063" cy="316373"/>
            <a:chOff x="4352145" y="5415296"/>
            <a:chExt cx="2655063" cy="31637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E45DE3-49D0-AD4A-B5EE-BC67F8DB50F8}"/>
                </a:ext>
              </a:extLst>
            </p:cNvPr>
            <p:cNvCxnSpPr/>
            <p:nvPr/>
          </p:nvCxnSpPr>
          <p:spPr>
            <a:xfrm flipV="1">
              <a:off x="4352145" y="5573483"/>
              <a:ext cx="2655063" cy="83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BB3764-3359-EF4C-A215-764ED8350C5E}"/>
                </a:ext>
              </a:extLst>
            </p:cNvPr>
            <p:cNvSpPr/>
            <p:nvPr/>
          </p:nvSpPr>
          <p:spPr>
            <a:xfrm>
              <a:off x="4781339" y="5415296"/>
              <a:ext cx="1689799" cy="31637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(SQL)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8682CA-F918-354E-B0DA-977576328941}"/>
              </a:ext>
            </a:extLst>
          </p:cNvPr>
          <p:cNvGrpSpPr/>
          <p:nvPr/>
        </p:nvGrpSpPr>
        <p:grpSpPr>
          <a:xfrm>
            <a:off x="6511692" y="2664192"/>
            <a:ext cx="2655061" cy="279400"/>
            <a:chOff x="4352147" y="5008316"/>
            <a:chExt cx="2655061" cy="27940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6F9410-5195-714F-A884-2C6A022219E7}"/>
                </a:ext>
              </a:extLst>
            </p:cNvPr>
            <p:cNvCxnSpPr/>
            <p:nvPr/>
          </p:nvCxnSpPr>
          <p:spPr>
            <a:xfrm flipH="1">
              <a:off x="4352147" y="5170934"/>
              <a:ext cx="2655061" cy="1974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EA9A84-9338-F44C-9E48-1A5C88A10056}"/>
                </a:ext>
              </a:extLst>
            </p:cNvPr>
            <p:cNvSpPr/>
            <p:nvPr/>
          </p:nvSpPr>
          <p:spPr>
            <a:xfrm>
              <a:off x="4781339" y="5008316"/>
              <a:ext cx="1668167" cy="279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A91753C-49DF-A545-9E1B-246C849CE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54"/>
          <a:stretch/>
        </p:blipFill>
        <p:spPr>
          <a:xfrm>
            <a:off x="0" y="3355002"/>
            <a:ext cx="2628323" cy="2143283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BE0AB4E-1618-AD46-A4FF-08EB3F7D8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78"/>
          <a:stretch/>
        </p:blipFill>
        <p:spPr>
          <a:xfrm>
            <a:off x="4522023" y="3544654"/>
            <a:ext cx="2186288" cy="1861020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7C283448-39D2-E94A-8B52-D9FD1008F9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163"/>
          <a:stretch/>
        </p:blipFill>
        <p:spPr>
          <a:xfrm>
            <a:off x="9526832" y="3608725"/>
            <a:ext cx="2107083" cy="18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18983-D23D-CE4B-983D-AE81291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So, what is “hosted”?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9195-1F3E-D543-BDAD-25676540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4540592"/>
          </a:xfrm>
        </p:spPr>
        <p:txBody>
          <a:bodyPr>
            <a:normAutofit/>
          </a:bodyPr>
          <a:lstStyle/>
          <a:p>
            <a:r>
              <a:rPr lang="en-US" sz="2400" dirty="0"/>
              <a:t>Hosted applications are “hosted” and powered from a remote cloud infrastructure and are accessed globally through the Internet.</a:t>
            </a:r>
          </a:p>
          <a:p>
            <a:r>
              <a:rPr lang="en-US" sz="2400" dirty="0"/>
              <a:t>Hmmm: there is no “cloud” it’s just other people’s computers. </a:t>
            </a:r>
          </a:p>
          <a:p>
            <a:r>
              <a:rPr lang="en-US" sz="2400" dirty="0"/>
              <a:t>Woohoo! That means we don’t have to deal with servers, right?</a:t>
            </a:r>
          </a:p>
          <a:p>
            <a:r>
              <a:rPr lang="en-US" sz="2400" dirty="0"/>
              <a:t>The main take </a:t>
            </a:r>
            <a:r>
              <a:rPr lang="en-US" sz="2400" dirty="0" err="1"/>
              <a:t>aways</a:t>
            </a:r>
            <a:r>
              <a:rPr lang="en-US" sz="2400" dirty="0"/>
              <a:t>: </a:t>
            </a:r>
          </a:p>
          <a:p>
            <a:pPr lvl="1"/>
            <a:r>
              <a:rPr lang="en-US" sz="2200" dirty="0"/>
              <a:t>Part of web mapping is managing different parts of the client/server model.</a:t>
            </a:r>
          </a:p>
          <a:p>
            <a:pPr lvl="1"/>
            <a:r>
              <a:rPr lang="en-US" sz="2200" dirty="0"/>
              <a:t> Using hosted services in this class let’s us focus on creating the app or the map without a focus on architecture.</a:t>
            </a:r>
          </a:p>
          <a:p>
            <a:pPr lvl="1"/>
            <a:r>
              <a:rPr lang="en-US" sz="2200" dirty="0"/>
              <a:t>We will practice ‘hosting’ on a small scale via </a:t>
            </a:r>
            <a:r>
              <a:rPr lang="en-US" sz="2200" dirty="0" err="1"/>
              <a:t>Github</a:t>
            </a:r>
            <a:r>
              <a:rPr lang="en-US" sz="2200" dirty="0"/>
              <a:t>: hosting a website. </a:t>
            </a:r>
          </a:p>
          <a:p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web pages, but first: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45393"/>
            <a:ext cx="9603275" cy="453022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Internet</a:t>
            </a:r>
            <a:r>
              <a:rPr lang="en-US" sz="3200" dirty="0"/>
              <a:t> is a global </a:t>
            </a:r>
            <a:r>
              <a:rPr lang="en-US" sz="3200" b="1" dirty="0"/>
              <a:t>network</a:t>
            </a:r>
            <a:r>
              <a:rPr lang="en-US" sz="3200" dirty="0"/>
              <a:t> of networks while the </a:t>
            </a:r>
            <a:r>
              <a:rPr lang="en-US" sz="3200" b="1" dirty="0"/>
              <a:t>Web</a:t>
            </a:r>
            <a:r>
              <a:rPr lang="en-US" sz="3200" dirty="0"/>
              <a:t>, also referred formally as World Wide </a:t>
            </a:r>
            <a:r>
              <a:rPr lang="en-US" sz="3200" b="1" dirty="0"/>
              <a:t>Web</a:t>
            </a:r>
            <a:r>
              <a:rPr lang="en-US" sz="3200" dirty="0"/>
              <a:t> (www) is collection of information which is accessed via the </a:t>
            </a:r>
            <a:r>
              <a:rPr lang="en-US" sz="3200" b="1" dirty="0"/>
              <a:t>Internet</a:t>
            </a:r>
            <a:r>
              <a:rPr lang="en-US" sz="3200" dirty="0"/>
              <a:t>. </a:t>
            </a:r>
          </a:p>
          <a:p>
            <a:r>
              <a:rPr lang="en-US" sz="3200" dirty="0"/>
              <a:t>Another way to look at this difference is; the </a:t>
            </a:r>
            <a:r>
              <a:rPr lang="en-US" sz="3200" b="1" dirty="0"/>
              <a:t>Internet</a:t>
            </a:r>
            <a:r>
              <a:rPr lang="en-US" sz="3200" dirty="0"/>
              <a:t> is infrastructure while the </a:t>
            </a:r>
            <a:r>
              <a:rPr lang="en-US" sz="3200" b="1" dirty="0"/>
              <a:t>Web</a:t>
            </a:r>
            <a:r>
              <a:rPr lang="en-US" sz="3200" dirty="0"/>
              <a:t> is service on top of that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3138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web pages: </a:t>
            </a:r>
            <a:br>
              <a:rPr lang="en-US" dirty="0"/>
            </a:br>
            <a:r>
              <a:rPr lang="en-US" dirty="0"/>
              <a:t>Client-side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45393"/>
            <a:ext cx="9603275" cy="453022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terms of the Web, client means browser.</a:t>
            </a:r>
          </a:p>
          <a:p>
            <a:pPr lvl="1"/>
            <a:r>
              <a:rPr lang="en-US" sz="2400" dirty="0"/>
              <a:t>Netscape, Chrome, Firefox, Safari, Internet Explorer, Edge, Opera, “</a:t>
            </a:r>
            <a:r>
              <a:rPr lang="en-US" sz="2400" dirty="0" err="1"/>
              <a:t>Webkit</a:t>
            </a:r>
            <a:r>
              <a:rPr lang="en-US" sz="2400" dirty="0"/>
              <a:t>”</a:t>
            </a:r>
          </a:p>
          <a:p>
            <a:r>
              <a:rPr lang="en-US" sz="2800" dirty="0"/>
              <a:t>All browsers understand HTML, CSS, JavaScript</a:t>
            </a:r>
          </a:p>
          <a:p>
            <a:pPr lvl="1"/>
            <a:r>
              <a:rPr lang="en-US" sz="2400" dirty="0"/>
              <a:t>Minor differences in how they are implemented and supported, especially IE.</a:t>
            </a:r>
          </a:p>
          <a:p>
            <a:r>
              <a:rPr lang="en-US" sz="2800" dirty="0"/>
              <a:t>HTML – </a:t>
            </a:r>
            <a:r>
              <a:rPr lang="en-US" sz="2800" dirty="0" err="1"/>
              <a:t>HyperText</a:t>
            </a:r>
            <a:r>
              <a:rPr lang="en-US" sz="2800" dirty="0"/>
              <a:t> Markup Language</a:t>
            </a:r>
          </a:p>
          <a:p>
            <a:r>
              <a:rPr lang="en-US" sz="2800" dirty="0"/>
              <a:t>CSS – Cascading Style Sheets</a:t>
            </a:r>
          </a:p>
          <a:p>
            <a:r>
              <a:rPr lang="en-US" sz="2800" dirty="0"/>
              <a:t>JavaScript –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8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EECB-AF62-B647-BB59-B39B8E3E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 dirty="0">
                <a:solidFill>
                  <a:schemeClr val="accent6"/>
                </a:solidFill>
              </a:rPr>
              <a:t>Subliminal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5F6E-7491-CF40-BDC2-D8A5EE2A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5563388"/>
            <a:ext cx="7558609" cy="74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cap="all" spc="400">
                <a:solidFill>
                  <a:schemeClr val="tx2"/>
                </a:solidFill>
              </a:rPr>
              <a:t>Open Source licensing means I can swipe some slides from our good friends at Mapbox!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328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Mapbox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2844</Words>
  <Application>Microsoft Macintosh PowerPoint</Application>
  <PresentationFormat>Widescreen</PresentationFormat>
  <Paragraphs>379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Courier</vt:lpstr>
      <vt:lpstr>Gill Sans MT</vt:lpstr>
      <vt:lpstr>Impact</vt:lpstr>
      <vt:lpstr>Open Sans</vt:lpstr>
      <vt:lpstr>Open Sans Light</vt:lpstr>
      <vt:lpstr>Proxima Nova</vt:lpstr>
      <vt:lpstr>Roboto</vt:lpstr>
      <vt:lpstr>Badge</vt:lpstr>
      <vt:lpstr>Mapbox Deck</vt:lpstr>
      <vt:lpstr>Simple Light</vt:lpstr>
      <vt:lpstr>How the internet works</vt:lpstr>
      <vt:lpstr>Before there were web maps… </vt:lpstr>
      <vt:lpstr>What is the internet?</vt:lpstr>
      <vt:lpstr>Client-server architecture</vt:lpstr>
      <vt:lpstr>It looks something like this</vt:lpstr>
      <vt:lpstr>So, what is “hosted”?</vt:lpstr>
      <vt:lpstr>Let’s talk web pages, but first:</vt:lpstr>
      <vt:lpstr>Let’s talk web pages:  Client-side technology</vt:lpstr>
      <vt:lpstr>Subliminal message</vt:lpstr>
      <vt:lpstr>PowerPoint Presentation</vt:lpstr>
      <vt:lpstr>PowerPoint Presentation</vt:lpstr>
      <vt:lpstr>PowerPoint Presentation</vt:lpstr>
      <vt:lpstr> </vt:lpstr>
      <vt:lpstr>GAH! Enough already with the talking: when do we vandalize?!?!</vt:lpstr>
      <vt:lpstr>Time to vandalize.</vt:lpstr>
      <vt:lpstr>What else can the “Developer tools” do? </vt:lpstr>
      <vt:lpstr>WHAT THE HECK JUST HAPPENED?</vt:lpstr>
      <vt:lpstr>Basic structure of html</vt:lpstr>
      <vt:lpstr>Basic structure of html</vt:lpstr>
      <vt:lpstr>Html stuff you might see</vt:lpstr>
      <vt:lpstr>Html stuff you might see: Tables</vt:lpstr>
      <vt:lpstr>Basic structure of CSS</vt:lpstr>
      <vt:lpstr>Basic structure of css</vt:lpstr>
      <vt:lpstr>Where css lives</vt:lpstr>
      <vt:lpstr>GIMMEE dem mapboxes!</vt:lpstr>
      <vt:lpstr>PowerPoint Presentation</vt:lpstr>
      <vt:lpstr> </vt:lpstr>
      <vt:lpstr>https://twitter.com/search?q=maps&amp;src=typd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 </vt:lpstr>
      <vt:lpstr>Make the following edits to your URL: </vt:lpstr>
      <vt:lpstr>PowerPoint Presentation</vt:lpstr>
      <vt:lpstr> </vt:lpstr>
      <vt:lpstr>So what did we cover today?   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internet works</dc:title>
  <dc:creator>Shadrock Roberts</dc:creator>
  <cp:lastModifiedBy>Shadrock Roberts</cp:lastModifiedBy>
  <cp:revision>2</cp:revision>
  <dcterms:created xsi:type="dcterms:W3CDTF">2020-02-16T20:04:55Z</dcterms:created>
  <dcterms:modified xsi:type="dcterms:W3CDTF">2020-02-17T00:04:26Z</dcterms:modified>
</cp:coreProperties>
</file>