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notesMasterIdLst>
    <p:notesMasterId r:id="rId3"/>
  </p:notesMasterIdLst>
  <p:sldIdLst>
    <p:sldId id="256" r:id="rId2"/>
  </p:sldIdLst>
  <p:sldSz cx="42794238" cy="30267275"/>
  <p:notesSz cx="7004050" cy="9290050"/>
  <p:defaultTextStyle>
    <a:defPPr>
      <a:defRPr lang="en-US"/>
    </a:defPPr>
    <a:lvl1pPr marL="0" algn="l" defTabSz="4173625" rtl="0" eaLnBrk="1" latinLnBrk="0" hangingPunct="1">
      <a:defRPr sz="8200" kern="1200">
        <a:solidFill>
          <a:schemeClr val="tx1"/>
        </a:solidFill>
        <a:latin typeface="+mn-lt"/>
        <a:ea typeface="+mn-ea"/>
        <a:cs typeface="+mn-cs"/>
      </a:defRPr>
    </a:lvl1pPr>
    <a:lvl2pPr marL="2086813" algn="l" defTabSz="4173625" rtl="0" eaLnBrk="1" latinLnBrk="0" hangingPunct="1">
      <a:defRPr sz="8200" kern="1200">
        <a:solidFill>
          <a:schemeClr val="tx1"/>
        </a:solidFill>
        <a:latin typeface="+mn-lt"/>
        <a:ea typeface="+mn-ea"/>
        <a:cs typeface="+mn-cs"/>
      </a:defRPr>
    </a:lvl2pPr>
    <a:lvl3pPr marL="4173625" algn="l" defTabSz="4173625" rtl="0" eaLnBrk="1" latinLnBrk="0" hangingPunct="1">
      <a:defRPr sz="8200" kern="1200">
        <a:solidFill>
          <a:schemeClr val="tx1"/>
        </a:solidFill>
        <a:latin typeface="+mn-lt"/>
        <a:ea typeface="+mn-ea"/>
        <a:cs typeface="+mn-cs"/>
      </a:defRPr>
    </a:lvl3pPr>
    <a:lvl4pPr marL="6260438" algn="l" defTabSz="4173625" rtl="0" eaLnBrk="1" latinLnBrk="0" hangingPunct="1">
      <a:defRPr sz="8200" kern="1200">
        <a:solidFill>
          <a:schemeClr val="tx1"/>
        </a:solidFill>
        <a:latin typeface="+mn-lt"/>
        <a:ea typeface="+mn-ea"/>
        <a:cs typeface="+mn-cs"/>
      </a:defRPr>
    </a:lvl4pPr>
    <a:lvl5pPr marL="8347250" algn="l" defTabSz="4173625" rtl="0" eaLnBrk="1" latinLnBrk="0" hangingPunct="1">
      <a:defRPr sz="8200" kern="1200">
        <a:solidFill>
          <a:schemeClr val="tx1"/>
        </a:solidFill>
        <a:latin typeface="+mn-lt"/>
        <a:ea typeface="+mn-ea"/>
        <a:cs typeface="+mn-cs"/>
      </a:defRPr>
    </a:lvl5pPr>
    <a:lvl6pPr marL="10434058" algn="l" defTabSz="4173625" rtl="0" eaLnBrk="1" latinLnBrk="0" hangingPunct="1">
      <a:defRPr sz="8200" kern="1200">
        <a:solidFill>
          <a:schemeClr val="tx1"/>
        </a:solidFill>
        <a:latin typeface="+mn-lt"/>
        <a:ea typeface="+mn-ea"/>
        <a:cs typeface="+mn-cs"/>
      </a:defRPr>
    </a:lvl6pPr>
    <a:lvl7pPr marL="12520871" algn="l" defTabSz="4173625" rtl="0" eaLnBrk="1" latinLnBrk="0" hangingPunct="1">
      <a:defRPr sz="8200" kern="1200">
        <a:solidFill>
          <a:schemeClr val="tx1"/>
        </a:solidFill>
        <a:latin typeface="+mn-lt"/>
        <a:ea typeface="+mn-ea"/>
        <a:cs typeface="+mn-cs"/>
      </a:defRPr>
    </a:lvl7pPr>
    <a:lvl8pPr marL="14607683" algn="l" defTabSz="4173625" rtl="0" eaLnBrk="1" latinLnBrk="0" hangingPunct="1">
      <a:defRPr sz="8200" kern="1200">
        <a:solidFill>
          <a:schemeClr val="tx1"/>
        </a:solidFill>
        <a:latin typeface="+mn-lt"/>
        <a:ea typeface="+mn-ea"/>
        <a:cs typeface="+mn-cs"/>
      </a:defRPr>
    </a:lvl8pPr>
    <a:lvl9pPr marL="16694496" algn="l" defTabSz="4173625"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9110" autoAdjust="0"/>
  </p:normalViewPr>
  <p:slideViewPr>
    <p:cSldViewPr>
      <p:cViewPr>
        <p:scale>
          <a:sx n="20" d="100"/>
          <a:sy n="20" d="100"/>
        </p:scale>
        <p:origin x="-1086" y="474"/>
      </p:cViewPr>
      <p:guideLst>
        <p:guide orient="horz" pos="9533"/>
        <p:guide pos="134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FB771257-957C-47AC-831D-8C0F0BBB7378}" type="datetimeFigureOut">
              <a:rPr lang="en-US" smtClean="0"/>
              <a:t>6/5/2017</a:t>
            </a:fld>
            <a:endParaRPr lang="en-US"/>
          </a:p>
        </p:txBody>
      </p:sp>
      <p:sp>
        <p:nvSpPr>
          <p:cNvPr id="4" name="Slayt Görüntüsü Yer Tutucusu 3"/>
          <p:cNvSpPr>
            <a:spLocks noGrp="1" noRot="1" noChangeAspect="1"/>
          </p:cNvSpPr>
          <p:nvPr>
            <p:ph type="sldImg" idx="2"/>
          </p:nvPr>
        </p:nvSpPr>
        <p:spPr>
          <a:xfrm>
            <a:off x="1039813" y="696913"/>
            <a:ext cx="4924425" cy="3482975"/>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700088" y="4413250"/>
            <a:ext cx="5603875" cy="4179888"/>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967163" y="8823325"/>
            <a:ext cx="3035300" cy="465138"/>
          </a:xfrm>
          <a:prstGeom prst="rect">
            <a:avLst/>
          </a:prstGeom>
        </p:spPr>
        <p:txBody>
          <a:bodyPr vert="horz" lIns="91440" tIns="45720" rIns="91440" bIns="45720" rtlCol="0" anchor="b"/>
          <a:lstStyle>
            <a:lvl1pPr algn="r">
              <a:defRPr sz="1200"/>
            </a:lvl1pPr>
          </a:lstStyle>
          <a:p>
            <a:fld id="{2FE85665-19BC-4263-8010-F21A8F5C431B}" type="slidenum">
              <a:rPr lang="en-US" smtClean="0"/>
              <a:t>‹#›</a:t>
            </a:fld>
            <a:endParaRPr lang="en-US"/>
          </a:p>
        </p:txBody>
      </p:sp>
    </p:spTree>
    <p:extLst>
      <p:ext uri="{BB962C8B-B14F-4D97-AF65-F5344CB8AC3E}">
        <p14:creationId xmlns:p14="http://schemas.microsoft.com/office/powerpoint/2010/main" val="972872969"/>
      </p:ext>
    </p:extLst>
  </p:cSld>
  <p:clrMap bg1="lt1" tx1="dk1" bg2="lt2" tx2="dk2" accent1="accent1" accent2="accent2" accent3="accent3" accent4="accent4" accent5="accent5" accent6="accent6" hlink="hlink" folHlink="folHlink"/>
  <p:notesStyle>
    <a:lvl1pPr marL="0" algn="l" defTabSz="914199" rtl="0" eaLnBrk="1" latinLnBrk="0" hangingPunct="1">
      <a:defRPr sz="1400" kern="1200">
        <a:solidFill>
          <a:schemeClr val="tx1"/>
        </a:solidFill>
        <a:latin typeface="+mn-lt"/>
        <a:ea typeface="+mn-ea"/>
        <a:cs typeface="+mn-cs"/>
      </a:defRPr>
    </a:lvl1pPr>
    <a:lvl2pPr marL="457100" algn="l" defTabSz="914199" rtl="0" eaLnBrk="1" latinLnBrk="0" hangingPunct="1">
      <a:defRPr sz="1400" kern="1200">
        <a:solidFill>
          <a:schemeClr val="tx1"/>
        </a:solidFill>
        <a:latin typeface="+mn-lt"/>
        <a:ea typeface="+mn-ea"/>
        <a:cs typeface="+mn-cs"/>
      </a:defRPr>
    </a:lvl2pPr>
    <a:lvl3pPr marL="914199" algn="l" defTabSz="914199" rtl="0" eaLnBrk="1" latinLnBrk="0" hangingPunct="1">
      <a:defRPr sz="1400" kern="1200">
        <a:solidFill>
          <a:schemeClr val="tx1"/>
        </a:solidFill>
        <a:latin typeface="+mn-lt"/>
        <a:ea typeface="+mn-ea"/>
        <a:cs typeface="+mn-cs"/>
      </a:defRPr>
    </a:lvl3pPr>
    <a:lvl4pPr marL="1371290" algn="l" defTabSz="914199" rtl="0" eaLnBrk="1" latinLnBrk="0" hangingPunct="1">
      <a:defRPr sz="1400" kern="1200">
        <a:solidFill>
          <a:schemeClr val="tx1"/>
        </a:solidFill>
        <a:latin typeface="+mn-lt"/>
        <a:ea typeface="+mn-ea"/>
        <a:cs typeface="+mn-cs"/>
      </a:defRPr>
    </a:lvl4pPr>
    <a:lvl5pPr marL="1828389" algn="l" defTabSz="914199" rtl="0" eaLnBrk="1" latinLnBrk="0" hangingPunct="1">
      <a:defRPr sz="1400" kern="1200">
        <a:solidFill>
          <a:schemeClr val="tx1"/>
        </a:solidFill>
        <a:latin typeface="+mn-lt"/>
        <a:ea typeface="+mn-ea"/>
        <a:cs typeface="+mn-cs"/>
      </a:defRPr>
    </a:lvl5pPr>
    <a:lvl6pPr marL="2285489" algn="l" defTabSz="914199" rtl="0" eaLnBrk="1" latinLnBrk="0" hangingPunct="1">
      <a:defRPr sz="1400" kern="1200">
        <a:solidFill>
          <a:schemeClr val="tx1"/>
        </a:solidFill>
        <a:latin typeface="+mn-lt"/>
        <a:ea typeface="+mn-ea"/>
        <a:cs typeface="+mn-cs"/>
      </a:defRPr>
    </a:lvl6pPr>
    <a:lvl7pPr marL="2742589" algn="l" defTabSz="914199" rtl="0" eaLnBrk="1" latinLnBrk="0" hangingPunct="1">
      <a:defRPr sz="1400" kern="1200">
        <a:solidFill>
          <a:schemeClr val="tx1"/>
        </a:solidFill>
        <a:latin typeface="+mn-lt"/>
        <a:ea typeface="+mn-ea"/>
        <a:cs typeface="+mn-cs"/>
      </a:defRPr>
    </a:lvl7pPr>
    <a:lvl8pPr marL="3199688" algn="l" defTabSz="914199" rtl="0" eaLnBrk="1" latinLnBrk="0" hangingPunct="1">
      <a:defRPr sz="1400" kern="1200">
        <a:solidFill>
          <a:schemeClr val="tx1"/>
        </a:solidFill>
        <a:latin typeface="+mn-lt"/>
        <a:ea typeface="+mn-ea"/>
        <a:cs typeface="+mn-cs"/>
      </a:defRPr>
    </a:lvl8pPr>
    <a:lvl9pPr marL="3656783" algn="l" defTabSz="91419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FE85665-19BC-4263-8010-F21A8F5C431B}" type="slidenum">
              <a:rPr lang="en-US" smtClean="0"/>
              <a:t>1</a:t>
            </a:fld>
            <a:endParaRPr lang="en-US"/>
          </a:p>
        </p:txBody>
      </p:sp>
    </p:spTree>
    <p:extLst>
      <p:ext uri="{BB962C8B-B14F-4D97-AF65-F5344CB8AC3E}">
        <p14:creationId xmlns:p14="http://schemas.microsoft.com/office/powerpoint/2010/main" val="228745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3209568" y="9402475"/>
            <a:ext cx="36375103" cy="6487846"/>
          </a:xfrm>
        </p:spPr>
        <p:txBody>
          <a:bodyPr/>
          <a:lstStyle/>
          <a:p>
            <a:r>
              <a:rPr lang="tr-TR" smtClean="0"/>
              <a:t>Asıl başlık stili için tıklatın</a:t>
            </a:r>
            <a:endParaRPr lang="en-US"/>
          </a:p>
        </p:txBody>
      </p:sp>
      <p:sp>
        <p:nvSpPr>
          <p:cNvPr id="3" name="Alt Başlık 2"/>
          <p:cNvSpPr>
            <a:spLocks noGrp="1"/>
          </p:cNvSpPr>
          <p:nvPr>
            <p:ph type="subTitle" idx="1"/>
          </p:nvPr>
        </p:nvSpPr>
        <p:spPr>
          <a:xfrm>
            <a:off x="6419138" y="17151456"/>
            <a:ext cx="29955967" cy="7734970"/>
          </a:xfrm>
        </p:spPr>
        <p:txBody>
          <a:bodyPr/>
          <a:lstStyle>
            <a:lvl1pPr marL="0" indent="0" algn="ctr">
              <a:buNone/>
              <a:defRPr>
                <a:solidFill>
                  <a:schemeClr val="tx1">
                    <a:tint val="75000"/>
                  </a:schemeClr>
                </a:solidFill>
              </a:defRPr>
            </a:lvl1pPr>
            <a:lvl2pPr marL="2086739" indent="0" algn="ctr">
              <a:buNone/>
              <a:defRPr>
                <a:solidFill>
                  <a:schemeClr val="tx1">
                    <a:tint val="75000"/>
                  </a:schemeClr>
                </a:solidFill>
              </a:defRPr>
            </a:lvl2pPr>
            <a:lvl3pPr marL="4173479" indent="0" algn="ctr">
              <a:buNone/>
              <a:defRPr>
                <a:solidFill>
                  <a:schemeClr val="tx1">
                    <a:tint val="75000"/>
                  </a:schemeClr>
                </a:solidFill>
              </a:defRPr>
            </a:lvl3pPr>
            <a:lvl4pPr marL="6260218" indent="0" algn="ctr">
              <a:buNone/>
              <a:defRPr>
                <a:solidFill>
                  <a:schemeClr val="tx1">
                    <a:tint val="75000"/>
                  </a:schemeClr>
                </a:solidFill>
              </a:defRPr>
            </a:lvl4pPr>
            <a:lvl5pPr marL="8346958" indent="0" algn="ctr">
              <a:buNone/>
              <a:defRPr>
                <a:solidFill>
                  <a:schemeClr val="tx1">
                    <a:tint val="75000"/>
                  </a:schemeClr>
                </a:solidFill>
              </a:defRPr>
            </a:lvl5pPr>
            <a:lvl6pPr marL="10433697" indent="0" algn="ctr">
              <a:buNone/>
              <a:defRPr>
                <a:solidFill>
                  <a:schemeClr val="tx1">
                    <a:tint val="75000"/>
                  </a:schemeClr>
                </a:solidFill>
              </a:defRPr>
            </a:lvl6pPr>
            <a:lvl7pPr marL="12520437" indent="0" algn="ctr">
              <a:buNone/>
              <a:defRPr>
                <a:solidFill>
                  <a:schemeClr val="tx1">
                    <a:tint val="75000"/>
                  </a:schemeClr>
                </a:solidFill>
              </a:defRPr>
            </a:lvl7pPr>
            <a:lvl8pPr marL="14607172" indent="0" algn="ctr">
              <a:buNone/>
              <a:defRPr>
                <a:solidFill>
                  <a:schemeClr val="tx1">
                    <a:tint val="75000"/>
                  </a:schemeClr>
                </a:solidFill>
              </a:defRPr>
            </a:lvl8pPr>
            <a:lvl9pPr marL="16693911" indent="0" algn="ctr">
              <a:buNone/>
              <a:defRPr>
                <a:solidFill>
                  <a:schemeClr val="tx1">
                    <a:tint val="75000"/>
                  </a:schemeClr>
                </a:solidFill>
              </a:defRPr>
            </a:lvl9pPr>
          </a:lstStyle>
          <a:p>
            <a:r>
              <a:rPr lang="tr-TR" smtClean="0"/>
              <a:t>Asıl alt başlık stilini düzenlemek için tıklatın</a:t>
            </a:r>
            <a:endParaRPr lang="en-US"/>
          </a:p>
        </p:txBody>
      </p:sp>
      <p:sp>
        <p:nvSpPr>
          <p:cNvPr id="4" name="Veri Yer Tutucusu 3"/>
          <p:cNvSpPr>
            <a:spLocks noGrp="1"/>
          </p:cNvSpPr>
          <p:nvPr>
            <p:ph type="dt" sz="half" idx="10"/>
          </p:nvPr>
        </p:nvSpPr>
        <p:spPr/>
        <p:txBody>
          <a:bodyPr/>
          <a:lstStyle/>
          <a:p>
            <a:fld id="{985D6BDF-9D0E-4E2B-85B8-D8F4790360C9}" type="datetimeFigureOut">
              <a:rPr lang="en-US" smtClean="0"/>
              <a:t>6/5/2017</a:t>
            </a:fld>
            <a:endParaRPr lang="en-US" dirty="0"/>
          </a:p>
        </p:txBody>
      </p:sp>
      <p:sp>
        <p:nvSpPr>
          <p:cNvPr id="5" name="Altbilgi Yer Tutucusu 4"/>
          <p:cNvSpPr>
            <a:spLocks noGrp="1"/>
          </p:cNvSpPr>
          <p:nvPr>
            <p:ph type="ftr" sz="quarter" idx="11"/>
          </p:nvPr>
        </p:nvSpPr>
        <p:spPr/>
        <p:txBody>
          <a:bodyPr/>
          <a:lstStyle/>
          <a:p>
            <a:endParaRPr lang="en-US" dirty="0"/>
          </a:p>
        </p:txBody>
      </p:sp>
      <p:sp>
        <p:nvSpPr>
          <p:cNvPr id="6" name="Slayt Numarası Yer Tutucusu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4656807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985D6BDF-9D0E-4E2B-85B8-D8F4790360C9}" type="datetimeFigureOut">
              <a:rPr lang="en-US" smtClean="0"/>
              <a:t>6/5/2017</a:t>
            </a:fld>
            <a:endParaRPr lang="en-US" dirty="0"/>
          </a:p>
        </p:txBody>
      </p:sp>
      <p:sp>
        <p:nvSpPr>
          <p:cNvPr id="5" name="Altbilgi Yer Tutucusu 4"/>
          <p:cNvSpPr>
            <a:spLocks noGrp="1"/>
          </p:cNvSpPr>
          <p:nvPr>
            <p:ph type="ftr" sz="quarter" idx="11"/>
          </p:nvPr>
        </p:nvSpPr>
        <p:spPr/>
        <p:txBody>
          <a:bodyPr/>
          <a:lstStyle/>
          <a:p>
            <a:endParaRPr lang="en-US" dirty="0"/>
          </a:p>
        </p:txBody>
      </p:sp>
      <p:sp>
        <p:nvSpPr>
          <p:cNvPr id="6" name="Slayt Numarası Yer Tutucusu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7679915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31025823" y="1212101"/>
            <a:ext cx="9628704" cy="25825272"/>
          </a:xfrm>
        </p:spPr>
        <p:txBody>
          <a:bodyPr vert="eaVert"/>
          <a:lstStyle/>
          <a:p>
            <a:r>
              <a:rPr lang="tr-TR" smtClean="0"/>
              <a:t>Asıl başlık stili için tıklatın</a:t>
            </a:r>
            <a:endParaRPr lang="en-US"/>
          </a:p>
        </p:txBody>
      </p:sp>
      <p:sp>
        <p:nvSpPr>
          <p:cNvPr id="3" name="Dikey Metin Yer Tutucusu 2"/>
          <p:cNvSpPr>
            <a:spLocks noGrp="1"/>
          </p:cNvSpPr>
          <p:nvPr>
            <p:ph type="body" orient="vert" idx="1"/>
          </p:nvPr>
        </p:nvSpPr>
        <p:spPr>
          <a:xfrm>
            <a:off x="2139712" y="1212101"/>
            <a:ext cx="28172873" cy="25825272"/>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985D6BDF-9D0E-4E2B-85B8-D8F4790360C9}" type="datetimeFigureOut">
              <a:rPr lang="en-US" smtClean="0"/>
              <a:t>6/5/2017</a:t>
            </a:fld>
            <a:endParaRPr lang="en-US" dirty="0"/>
          </a:p>
        </p:txBody>
      </p:sp>
      <p:sp>
        <p:nvSpPr>
          <p:cNvPr id="5" name="Altbilgi Yer Tutucusu 4"/>
          <p:cNvSpPr>
            <a:spLocks noGrp="1"/>
          </p:cNvSpPr>
          <p:nvPr>
            <p:ph type="ftr" sz="quarter" idx="11"/>
          </p:nvPr>
        </p:nvSpPr>
        <p:spPr/>
        <p:txBody>
          <a:bodyPr/>
          <a:lstStyle/>
          <a:p>
            <a:endParaRPr lang="en-US" dirty="0"/>
          </a:p>
        </p:txBody>
      </p:sp>
      <p:sp>
        <p:nvSpPr>
          <p:cNvPr id="6" name="Slayt Numarası Yer Tutucusu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732975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1" name="Rectangle 10"/>
          <p:cNvSpPr/>
          <p:nvPr userDrawn="1"/>
        </p:nvSpPr>
        <p:spPr>
          <a:xfrm>
            <a:off x="41605509" y="1"/>
            <a:ext cx="1188729" cy="302672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1"/>
            <a:ext cx="1188729" cy="302672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2" y="2"/>
            <a:ext cx="42794238" cy="378340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2" y="26483868"/>
            <a:ext cx="42794238" cy="37834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79786" y="30062364"/>
            <a:ext cx="7489927" cy="131502"/>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985D6BDF-9D0E-4E2B-85B8-D8F4790360C9}" type="datetimeFigureOut">
              <a:rPr lang="en-US" smtClean="0"/>
              <a:t>6/5/2017</a:t>
            </a:fld>
            <a:endParaRPr lang="en-US" dirty="0"/>
          </a:p>
        </p:txBody>
      </p:sp>
      <p:sp>
        <p:nvSpPr>
          <p:cNvPr id="5" name="Altbilgi Yer Tutucusu 4"/>
          <p:cNvSpPr>
            <a:spLocks noGrp="1"/>
          </p:cNvSpPr>
          <p:nvPr>
            <p:ph type="ftr" sz="quarter" idx="11"/>
          </p:nvPr>
        </p:nvSpPr>
        <p:spPr/>
        <p:txBody>
          <a:bodyPr/>
          <a:lstStyle/>
          <a:p>
            <a:endParaRPr lang="en-US" dirty="0"/>
          </a:p>
        </p:txBody>
      </p:sp>
      <p:sp>
        <p:nvSpPr>
          <p:cNvPr id="6" name="Slayt Numarası Yer Tutucusu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101399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3380450" y="19449543"/>
            <a:ext cx="36375103" cy="6011417"/>
          </a:xfrm>
        </p:spPr>
        <p:txBody>
          <a:bodyPr anchor="t"/>
          <a:lstStyle>
            <a:lvl1pPr algn="l">
              <a:defRPr sz="18300" b="1" cap="all"/>
            </a:lvl1pPr>
          </a:lstStyle>
          <a:p>
            <a:r>
              <a:rPr lang="tr-TR" smtClean="0"/>
              <a:t>Asıl başlık stili için tıklatın</a:t>
            </a:r>
            <a:endParaRPr lang="en-US"/>
          </a:p>
        </p:txBody>
      </p:sp>
      <p:sp>
        <p:nvSpPr>
          <p:cNvPr id="3" name="Metin Yer Tutucusu 2"/>
          <p:cNvSpPr>
            <a:spLocks noGrp="1"/>
          </p:cNvSpPr>
          <p:nvPr>
            <p:ph type="body" idx="1"/>
          </p:nvPr>
        </p:nvSpPr>
        <p:spPr>
          <a:xfrm>
            <a:off x="3380450" y="12828569"/>
            <a:ext cx="36375103" cy="6620964"/>
          </a:xfrm>
        </p:spPr>
        <p:txBody>
          <a:bodyPr anchor="b"/>
          <a:lstStyle>
            <a:lvl1pPr marL="0" indent="0">
              <a:buNone/>
              <a:defRPr sz="9100">
                <a:solidFill>
                  <a:schemeClr val="tx1">
                    <a:tint val="75000"/>
                  </a:schemeClr>
                </a:solidFill>
              </a:defRPr>
            </a:lvl1pPr>
            <a:lvl2pPr marL="2086739" indent="0">
              <a:buNone/>
              <a:defRPr sz="8200">
                <a:solidFill>
                  <a:schemeClr val="tx1">
                    <a:tint val="75000"/>
                  </a:schemeClr>
                </a:solidFill>
              </a:defRPr>
            </a:lvl2pPr>
            <a:lvl3pPr marL="4173479" indent="0">
              <a:buNone/>
              <a:defRPr sz="7300">
                <a:solidFill>
                  <a:schemeClr val="tx1">
                    <a:tint val="75000"/>
                  </a:schemeClr>
                </a:solidFill>
              </a:defRPr>
            </a:lvl3pPr>
            <a:lvl4pPr marL="6260218" indent="0">
              <a:buNone/>
              <a:defRPr sz="6400">
                <a:solidFill>
                  <a:schemeClr val="tx1">
                    <a:tint val="75000"/>
                  </a:schemeClr>
                </a:solidFill>
              </a:defRPr>
            </a:lvl4pPr>
            <a:lvl5pPr marL="8346958" indent="0">
              <a:buNone/>
              <a:defRPr sz="6400">
                <a:solidFill>
                  <a:schemeClr val="tx1">
                    <a:tint val="75000"/>
                  </a:schemeClr>
                </a:solidFill>
              </a:defRPr>
            </a:lvl5pPr>
            <a:lvl6pPr marL="10433697" indent="0">
              <a:buNone/>
              <a:defRPr sz="6400">
                <a:solidFill>
                  <a:schemeClr val="tx1">
                    <a:tint val="75000"/>
                  </a:schemeClr>
                </a:solidFill>
              </a:defRPr>
            </a:lvl6pPr>
            <a:lvl7pPr marL="12520437" indent="0">
              <a:buNone/>
              <a:defRPr sz="6400">
                <a:solidFill>
                  <a:schemeClr val="tx1">
                    <a:tint val="75000"/>
                  </a:schemeClr>
                </a:solidFill>
              </a:defRPr>
            </a:lvl7pPr>
            <a:lvl8pPr marL="14607172" indent="0">
              <a:buNone/>
              <a:defRPr sz="6400">
                <a:solidFill>
                  <a:schemeClr val="tx1">
                    <a:tint val="75000"/>
                  </a:schemeClr>
                </a:solidFill>
              </a:defRPr>
            </a:lvl8pPr>
            <a:lvl9pPr marL="16693911" indent="0">
              <a:buNone/>
              <a:defRPr sz="6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985D6BDF-9D0E-4E2B-85B8-D8F4790360C9}" type="datetimeFigureOut">
              <a:rPr lang="en-US" smtClean="0"/>
              <a:t>6/5/2017</a:t>
            </a:fld>
            <a:endParaRPr lang="en-US" dirty="0"/>
          </a:p>
        </p:txBody>
      </p:sp>
      <p:sp>
        <p:nvSpPr>
          <p:cNvPr id="5" name="Altbilgi Yer Tutucusu 4"/>
          <p:cNvSpPr>
            <a:spLocks noGrp="1"/>
          </p:cNvSpPr>
          <p:nvPr>
            <p:ph type="ftr" sz="quarter" idx="11"/>
          </p:nvPr>
        </p:nvSpPr>
        <p:spPr/>
        <p:txBody>
          <a:bodyPr/>
          <a:lstStyle/>
          <a:p>
            <a:endParaRPr lang="en-US" dirty="0"/>
          </a:p>
        </p:txBody>
      </p:sp>
      <p:sp>
        <p:nvSpPr>
          <p:cNvPr id="6" name="Slayt Numarası Yer Tutucusu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305044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sz="half" idx="1"/>
          </p:nvPr>
        </p:nvSpPr>
        <p:spPr>
          <a:xfrm>
            <a:off x="2139712" y="7062371"/>
            <a:ext cx="18900788" cy="1997500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İçerik Yer Tutucusu 3"/>
          <p:cNvSpPr>
            <a:spLocks noGrp="1"/>
          </p:cNvSpPr>
          <p:nvPr>
            <p:ph sz="half" idx="2"/>
          </p:nvPr>
        </p:nvSpPr>
        <p:spPr>
          <a:xfrm>
            <a:off x="21753738" y="7062371"/>
            <a:ext cx="18900788" cy="1997500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Veri Yer Tutucusu 4"/>
          <p:cNvSpPr>
            <a:spLocks noGrp="1"/>
          </p:cNvSpPr>
          <p:nvPr>
            <p:ph type="dt" sz="half" idx="10"/>
          </p:nvPr>
        </p:nvSpPr>
        <p:spPr/>
        <p:txBody>
          <a:bodyPr/>
          <a:lstStyle/>
          <a:p>
            <a:fld id="{985D6BDF-9D0E-4E2B-85B8-D8F4790360C9}" type="datetimeFigureOut">
              <a:rPr lang="en-US" smtClean="0"/>
              <a:t>6/5/2017</a:t>
            </a:fld>
            <a:endParaRPr lang="en-US" dirty="0"/>
          </a:p>
        </p:txBody>
      </p:sp>
      <p:sp>
        <p:nvSpPr>
          <p:cNvPr id="6" name="Altbilgi Yer Tutucusu 5"/>
          <p:cNvSpPr>
            <a:spLocks noGrp="1"/>
          </p:cNvSpPr>
          <p:nvPr>
            <p:ph type="ftr" sz="quarter" idx="11"/>
          </p:nvPr>
        </p:nvSpPr>
        <p:spPr/>
        <p:txBody>
          <a:bodyPr/>
          <a:lstStyle/>
          <a:p>
            <a:endParaRPr lang="en-US" dirty="0"/>
          </a:p>
        </p:txBody>
      </p:sp>
      <p:sp>
        <p:nvSpPr>
          <p:cNvPr id="7" name="Slayt Numarası Yer Tutucusu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4013639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en-US"/>
          </a:p>
        </p:txBody>
      </p:sp>
      <p:sp>
        <p:nvSpPr>
          <p:cNvPr id="3" name="Metin Yer Tutucusu 2"/>
          <p:cNvSpPr>
            <a:spLocks noGrp="1"/>
          </p:cNvSpPr>
          <p:nvPr>
            <p:ph type="body" idx="1"/>
          </p:nvPr>
        </p:nvSpPr>
        <p:spPr>
          <a:xfrm>
            <a:off x="2139713" y="6775108"/>
            <a:ext cx="18908221" cy="2823542"/>
          </a:xfrm>
        </p:spPr>
        <p:txBody>
          <a:bodyPr anchor="b"/>
          <a:lstStyle>
            <a:lvl1pPr marL="0" indent="0">
              <a:buNone/>
              <a:defRPr sz="11000" b="1"/>
            </a:lvl1pPr>
            <a:lvl2pPr marL="2086739" indent="0">
              <a:buNone/>
              <a:defRPr sz="9100" b="1"/>
            </a:lvl2pPr>
            <a:lvl3pPr marL="4173479" indent="0">
              <a:buNone/>
              <a:defRPr sz="8200" b="1"/>
            </a:lvl3pPr>
            <a:lvl4pPr marL="6260218" indent="0">
              <a:buNone/>
              <a:defRPr sz="7300" b="1"/>
            </a:lvl4pPr>
            <a:lvl5pPr marL="8346958" indent="0">
              <a:buNone/>
              <a:defRPr sz="7300" b="1"/>
            </a:lvl5pPr>
            <a:lvl6pPr marL="10433697" indent="0">
              <a:buNone/>
              <a:defRPr sz="7300" b="1"/>
            </a:lvl6pPr>
            <a:lvl7pPr marL="12520437" indent="0">
              <a:buNone/>
              <a:defRPr sz="7300" b="1"/>
            </a:lvl7pPr>
            <a:lvl8pPr marL="14607172" indent="0">
              <a:buNone/>
              <a:defRPr sz="7300" b="1"/>
            </a:lvl8pPr>
            <a:lvl9pPr marL="16693911" indent="0">
              <a:buNone/>
              <a:defRPr sz="7300" b="1"/>
            </a:lvl9pPr>
          </a:lstStyle>
          <a:p>
            <a:pPr lvl="0"/>
            <a:r>
              <a:rPr lang="tr-TR" smtClean="0"/>
              <a:t>Asıl metin stillerini düzenlemek için tıklatın</a:t>
            </a:r>
          </a:p>
        </p:txBody>
      </p:sp>
      <p:sp>
        <p:nvSpPr>
          <p:cNvPr id="4" name="İçerik Yer Tutucusu 3"/>
          <p:cNvSpPr>
            <a:spLocks noGrp="1"/>
          </p:cNvSpPr>
          <p:nvPr>
            <p:ph sz="half" idx="2"/>
          </p:nvPr>
        </p:nvSpPr>
        <p:spPr>
          <a:xfrm>
            <a:off x="2139713" y="9598650"/>
            <a:ext cx="18908221" cy="17438717"/>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Metin Yer Tutucusu 4"/>
          <p:cNvSpPr>
            <a:spLocks noGrp="1"/>
          </p:cNvSpPr>
          <p:nvPr>
            <p:ph type="body" sz="quarter" idx="3"/>
          </p:nvPr>
        </p:nvSpPr>
        <p:spPr>
          <a:xfrm>
            <a:off x="21738885" y="6775108"/>
            <a:ext cx="18915648" cy="2823542"/>
          </a:xfrm>
        </p:spPr>
        <p:txBody>
          <a:bodyPr anchor="b"/>
          <a:lstStyle>
            <a:lvl1pPr marL="0" indent="0">
              <a:buNone/>
              <a:defRPr sz="11000" b="1"/>
            </a:lvl1pPr>
            <a:lvl2pPr marL="2086739" indent="0">
              <a:buNone/>
              <a:defRPr sz="9100" b="1"/>
            </a:lvl2pPr>
            <a:lvl3pPr marL="4173479" indent="0">
              <a:buNone/>
              <a:defRPr sz="8200" b="1"/>
            </a:lvl3pPr>
            <a:lvl4pPr marL="6260218" indent="0">
              <a:buNone/>
              <a:defRPr sz="7300" b="1"/>
            </a:lvl4pPr>
            <a:lvl5pPr marL="8346958" indent="0">
              <a:buNone/>
              <a:defRPr sz="7300" b="1"/>
            </a:lvl5pPr>
            <a:lvl6pPr marL="10433697" indent="0">
              <a:buNone/>
              <a:defRPr sz="7300" b="1"/>
            </a:lvl6pPr>
            <a:lvl7pPr marL="12520437" indent="0">
              <a:buNone/>
              <a:defRPr sz="7300" b="1"/>
            </a:lvl7pPr>
            <a:lvl8pPr marL="14607172" indent="0">
              <a:buNone/>
              <a:defRPr sz="7300" b="1"/>
            </a:lvl8pPr>
            <a:lvl9pPr marL="16693911" indent="0">
              <a:buNone/>
              <a:defRPr sz="73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21738885" y="9598650"/>
            <a:ext cx="18915648" cy="17438717"/>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Veri Yer Tutucusu 6"/>
          <p:cNvSpPr>
            <a:spLocks noGrp="1"/>
          </p:cNvSpPr>
          <p:nvPr>
            <p:ph type="dt" sz="half" idx="10"/>
          </p:nvPr>
        </p:nvSpPr>
        <p:spPr/>
        <p:txBody>
          <a:bodyPr/>
          <a:lstStyle/>
          <a:p>
            <a:fld id="{985D6BDF-9D0E-4E2B-85B8-D8F4790360C9}" type="datetimeFigureOut">
              <a:rPr lang="en-US" smtClean="0"/>
              <a:t>6/5/2017</a:t>
            </a:fld>
            <a:endParaRPr lang="en-US" dirty="0"/>
          </a:p>
        </p:txBody>
      </p:sp>
      <p:sp>
        <p:nvSpPr>
          <p:cNvPr id="8" name="Altbilgi Yer Tutucusu 7"/>
          <p:cNvSpPr>
            <a:spLocks noGrp="1"/>
          </p:cNvSpPr>
          <p:nvPr>
            <p:ph type="ftr" sz="quarter" idx="11"/>
          </p:nvPr>
        </p:nvSpPr>
        <p:spPr/>
        <p:txBody>
          <a:bodyPr/>
          <a:lstStyle/>
          <a:p>
            <a:endParaRPr lang="en-US" dirty="0"/>
          </a:p>
        </p:txBody>
      </p:sp>
      <p:sp>
        <p:nvSpPr>
          <p:cNvPr id="9" name="Slayt Numarası Yer Tutucusu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449767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Veri Yer Tutucusu 2"/>
          <p:cNvSpPr>
            <a:spLocks noGrp="1"/>
          </p:cNvSpPr>
          <p:nvPr>
            <p:ph type="dt" sz="half" idx="10"/>
          </p:nvPr>
        </p:nvSpPr>
        <p:spPr/>
        <p:txBody>
          <a:bodyPr/>
          <a:lstStyle/>
          <a:p>
            <a:fld id="{985D6BDF-9D0E-4E2B-85B8-D8F4790360C9}" type="datetimeFigureOut">
              <a:rPr lang="en-US" smtClean="0"/>
              <a:t>6/5/2017</a:t>
            </a:fld>
            <a:endParaRPr lang="en-US" dirty="0"/>
          </a:p>
        </p:txBody>
      </p:sp>
      <p:sp>
        <p:nvSpPr>
          <p:cNvPr id="4" name="Altbilgi Yer Tutucusu 3"/>
          <p:cNvSpPr>
            <a:spLocks noGrp="1"/>
          </p:cNvSpPr>
          <p:nvPr>
            <p:ph type="ftr" sz="quarter" idx="11"/>
          </p:nvPr>
        </p:nvSpPr>
        <p:spPr/>
        <p:txBody>
          <a:bodyPr/>
          <a:lstStyle/>
          <a:p>
            <a:endParaRPr lang="en-US" dirty="0"/>
          </a:p>
        </p:txBody>
      </p:sp>
      <p:sp>
        <p:nvSpPr>
          <p:cNvPr id="5" name="Slayt Numarası Yer Tutucusu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0161381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85D6BDF-9D0E-4E2B-85B8-D8F4790360C9}" type="datetimeFigureOut">
              <a:rPr lang="en-US" smtClean="0"/>
              <a:t>6/5/2017</a:t>
            </a:fld>
            <a:endParaRPr lang="en-US" dirty="0"/>
          </a:p>
        </p:txBody>
      </p:sp>
      <p:sp>
        <p:nvSpPr>
          <p:cNvPr id="3" name="Altbilgi Yer Tutucusu 2"/>
          <p:cNvSpPr>
            <a:spLocks noGrp="1"/>
          </p:cNvSpPr>
          <p:nvPr>
            <p:ph type="ftr" sz="quarter" idx="11"/>
          </p:nvPr>
        </p:nvSpPr>
        <p:spPr/>
        <p:txBody>
          <a:bodyPr/>
          <a:lstStyle/>
          <a:p>
            <a:endParaRPr lang="en-US" dirty="0"/>
          </a:p>
        </p:txBody>
      </p:sp>
      <p:sp>
        <p:nvSpPr>
          <p:cNvPr id="4" name="Slayt Numarası Yer Tutucusu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6353414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2139730" y="1205086"/>
            <a:ext cx="14079010" cy="5128622"/>
          </a:xfrm>
        </p:spPr>
        <p:txBody>
          <a:bodyPr anchor="b"/>
          <a:lstStyle>
            <a:lvl1pPr algn="l">
              <a:defRPr sz="9100" b="1"/>
            </a:lvl1pPr>
          </a:lstStyle>
          <a:p>
            <a:r>
              <a:rPr lang="tr-TR" smtClean="0"/>
              <a:t>Asıl başlık stili için tıklatın</a:t>
            </a:r>
            <a:endParaRPr lang="en-US"/>
          </a:p>
        </p:txBody>
      </p:sp>
      <p:sp>
        <p:nvSpPr>
          <p:cNvPr id="3" name="İçerik Yer Tutucusu 2"/>
          <p:cNvSpPr>
            <a:spLocks noGrp="1"/>
          </p:cNvSpPr>
          <p:nvPr>
            <p:ph idx="1"/>
          </p:nvPr>
        </p:nvSpPr>
        <p:spPr>
          <a:xfrm>
            <a:off x="16731357" y="1205102"/>
            <a:ext cx="23923169" cy="25832281"/>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Metin Yer Tutucusu 3"/>
          <p:cNvSpPr>
            <a:spLocks noGrp="1"/>
          </p:cNvSpPr>
          <p:nvPr>
            <p:ph type="body" sz="half" idx="2"/>
          </p:nvPr>
        </p:nvSpPr>
        <p:spPr>
          <a:xfrm>
            <a:off x="2139730" y="6333724"/>
            <a:ext cx="14079010" cy="20703659"/>
          </a:xfrm>
        </p:spPr>
        <p:txBody>
          <a:bodyPr/>
          <a:lstStyle>
            <a:lvl1pPr marL="0" indent="0">
              <a:buNone/>
              <a:defRPr sz="6400"/>
            </a:lvl1pPr>
            <a:lvl2pPr marL="2086739" indent="0">
              <a:buNone/>
              <a:defRPr sz="5500"/>
            </a:lvl2pPr>
            <a:lvl3pPr marL="4173479" indent="0">
              <a:buNone/>
              <a:defRPr sz="4600"/>
            </a:lvl3pPr>
            <a:lvl4pPr marL="6260218" indent="0">
              <a:buNone/>
              <a:defRPr sz="4100"/>
            </a:lvl4pPr>
            <a:lvl5pPr marL="8346958" indent="0">
              <a:buNone/>
              <a:defRPr sz="4100"/>
            </a:lvl5pPr>
            <a:lvl6pPr marL="10433697" indent="0">
              <a:buNone/>
              <a:defRPr sz="4100"/>
            </a:lvl6pPr>
            <a:lvl7pPr marL="12520437" indent="0">
              <a:buNone/>
              <a:defRPr sz="4100"/>
            </a:lvl7pPr>
            <a:lvl8pPr marL="14607172" indent="0">
              <a:buNone/>
              <a:defRPr sz="4100"/>
            </a:lvl8pPr>
            <a:lvl9pPr marL="16693911" indent="0">
              <a:buNone/>
              <a:defRPr sz="41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985D6BDF-9D0E-4E2B-85B8-D8F4790360C9}" type="datetimeFigureOut">
              <a:rPr lang="en-US" smtClean="0"/>
              <a:t>6/5/2017</a:t>
            </a:fld>
            <a:endParaRPr lang="en-US" dirty="0"/>
          </a:p>
        </p:txBody>
      </p:sp>
      <p:sp>
        <p:nvSpPr>
          <p:cNvPr id="6" name="Altbilgi Yer Tutucusu 5"/>
          <p:cNvSpPr>
            <a:spLocks noGrp="1"/>
          </p:cNvSpPr>
          <p:nvPr>
            <p:ph type="ftr" sz="quarter" idx="11"/>
          </p:nvPr>
        </p:nvSpPr>
        <p:spPr/>
        <p:txBody>
          <a:bodyPr/>
          <a:lstStyle/>
          <a:p>
            <a:endParaRPr lang="en-US" dirty="0"/>
          </a:p>
        </p:txBody>
      </p:sp>
      <p:sp>
        <p:nvSpPr>
          <p:cNvPr id="7" name="Slayt Numarası Yer Tutucusu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4009578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87971" y="21187093"/>
            <a:ext cx="25676543" cy="2501256"/>
          </a:xfrm>
        </p:spPr>
        <p:txBody>
          <a:bodyPr anchor="b"/>
          <a:lstStyle>
            <a:lvl1pPr algn="l">
              <a:defRPr sz="9100" b="1"/>
            </a:lvl1pPr>
          </a:lstStyle>
          <a:p>
            <a:r>
              <a:rPr lang="tr-TR" smtClean="0"/>
              <a:t>Asıl başlık stili için tıklatın</a:t>
            </a:r>
            <a:endParaRPr lang="en-US"/>
          </a:p>
        </p:txBody>
      </p:sp>
      <p:sp>
        <p:nvSpPr>
          <p:cNvPr id="3" name="Resim Yer Tutucusu 2"/>
          <p:cNvSpPr>
            <a:spLocks noGrp="1"/>
          </p:cNvSpPr>
          <p:nvPr>
            <p:ph type="pic" idx="1"/>
          </p:nvPr>
        </p:nvSpPr>
        <p:spPr>
          <a:xfrm>
            <a:off x="8387971" y="2704438"/>
            <a:ext cx="25676543" cy="18160365"/>
          </a:xfrm>
        </p:spPr>
        <p:txBody>
          <a:bodyPr/>
          <a:lstStyle>
            <a:lvl1pPr marL="0" indent="0">
              <a:buNone/>
              <a:defRPr sz="14600"/>
            </a:lvl1pPr>
            <a:lvl2pPr marL="2086739" indent="0">
              <a:buNone/>
              <a:defRPr sz="12800"/>
            </a:lvl2pPr>
            <a:lvl3pPr marL="4173479" indent="0">
              <a:buNone/>
              <a:defRPr sz="11000"/>
            </a:lvl3pPr>
            <a:lvl4pPr marL="6260218" indent="0">
              <a:buNone/>
              <a:defRPr sz="9100"/>
            </a:lvl4pPr>
            <a:lvl5pPr marL="8346958" indent="0">
              <a:buNone/>
              <a:defRPr sz="9100"/>
            </a:lvl5pPr>
            <a:lvl6pPr marL="10433697" indent="0">
              <a:buNone/>
              <a:defRPr sz="9100"/>
            </a:lvl6pPr>
            <a:lvl7pPr marL="12520437" indent="0">
              <a:buNone/>
              <a:defRPr sz="9100"/>
            </a:lvl7pPr>
            <a:lvl8pPr marL="14607172" indent="0">
              <a:buNone/>
              <a:defRPr sz="9100"/>
            </a:lvl8pPr>
            <a:lvl9pPr marL="16693911" indent="0">
              <a:buNone/>
              <a:defRPr sz="9100"/>
            </a:lvl9pPr>
          </a:lstStyle>
          <a:p>
            <a:endParaRPr lang="en-US"/>
          </a:p>
        </p:txBody>
      </p:sp>
      <p:sp>
        <p:nvSpPr>
          <p:cNvPr id="4" name="Metin Yer Tutucusu 3"/>
          <p:cNvSpPr>
            <a:spLocks noGrp="1"/>
          </p:cNvSpPr>
          <p:nvPr>
            <p:ph type="body" sz="half" idx="2"/>
          </p:nvPr>
        </p:nvSpPr>
        <p:spPr>
          <a:xfrm>
            <a:off x="8387971" y="23688349"/>
            <a:ext cx="25676543" cy="3552199"/>
          </a:xfrm>
        </p:spPr>
        <p:txBody>
          <a:bodyPr/>
          <a:lstStyle>
            <a:lvl1pPr marL="0" indent="0">
              <a:buNone/>
              <a:defRPr sz="6400"/>
            </a:lvl1pPr>
            <a:lvl2pPr marL="2086739" indent="0">
              <a:buNone/>
              <a:defRPr sz="5500"/>
            </a:lvl2pPr>
            <a:lvl3pPr marL="4173479" indent="0">
              <a:buNone/>
              <a:defRPr sz="4600"/>
            </a:lvl3pPr>
            <a:lvl4pPr marL="6260218" indent="0">
              <a:buNone/>
              <a:defRPr sz="4100"/>
            </a:lvl4pPr>
            <a:lvl5pPr marL="8346958" indent="0">
              <a:buNone/>
              <a:defRPr sz="4100"/>
            </a:lvl5pPr>
            <a:lvl6pPr marL="10433697" indent="0">
              <a:buNone/>
              <a:defRPr sz="4100"/>
            </a:lvl6pPr>
            <a:lvl7pPr marL="12520437" indent="0">
              <a:buNone/>
              <a:defRPr sz="4100"/>
            </a:lvl7pPr>
            <a:lvl8pPr marL="14607172" indent="0">
              <a:buNone/>
              <a:defRPr sz="4100"/>
            </a:lvl8pPr>
            <a:lvl9pPr marL="16693911" indent="0">
              <a:buNone/>
              <a:defRPr sz="41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985D6BDF-9D0E-4E2B-85B8-D8F4790360C9}" type="datetimeFigureOut">
              <a:rPr lang="en-US" smtClean="0"/>
              <a:t>6/5/2017</a:t>
            </a:fld>
            <a:endParaRPr lang="en-US" dirty="0"/>
          </a:p>
        </p:txBody>
      </p:sp>
      <p:sp>
        <p:nvSpPr>
          <p:cNvPr id="6" name="Altbilgi Yer Tutucusu 5"/>
          <p:cNvSpPr>
            <a:spLocks noGrp="1"/>
          </p:cNvSpPr>
          <p:nvPr>
            <p:ph type="ftr" sz="quarter" idx="11"/>
          </p:nvPr>
        </p:nvSpPr>
        <p:spPr/>
        <p:txBody>
          <a:bodyPr/>
          <a:lstStyle/>
          <a:p>
            <a:endParaRPr lang="en-US" dirty="0"/>
          </a:p>
        </p:txBody>
      </p:sp>
      <p:sp>
        <p:nvSpPr>
          <p:cNvPr id="7" name="Slayt Numarası Yer Tutucusu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619244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2139713" y="1212094"/>
            <a:ext cx="38514813" cy="5044546"/>
          </a:xfrm>
          <a:prstGeom prst="rect">
            <a:avLst/>
          </a:prstGeom>
        </p:spPr>
        <p:txBody>
          <a:bodyPr vert="horz" lIns="417351" tIns="208675" rIns="417351" bIns="208675" rtlCol="0" anchor="ctr">
            <a:normAutofit/>
          </a:bodyPr>
          <a:lstStyle/>
          <a:p>
            <a:r>
              <a:rPr lang="tr-TR" smtClean="0"/>
              <a:t>Asıl başlık stili için tıklatın</a:t>
            </a:r>
            <a:endParaRPr lang="en-US"/>
          </a:p>
        </p:txBody>
      </p:sp>
      <p:sp>
        <p:nvSpPr>
          <p:cNvPr id="3" name="Metin Yer Tutucusu 2"/>
          <p:cNvSpPr>
            <a:spLocks noGrp="1"/>
          </p:cNvSpPr>
          <p:nvPr>
            <p:ph type="body" idx="1"/>
          </p:nvPr>
        </p:nvSpPr>
        <p:spPr>
          <a:xfrm>
            <a:off x="2139713" y="7062371"/>
            <a:ext cx="38514813" cy="19975002"/>
          </a:xfrm>
          <a:prstGeom prst="rect">
            <a:avLst/>
          </a:prstGeom>
        </p:spPr>
        <p:txBody>
          <a:bodyPr vert="horz" lIns="417351" tIns="208675" rIns="417351" bIns="208675"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2"/>
          </p:nvPr>
        </p:nvSpPr>
        <p:spPr>
          <a:xfrm>
            <a:off x="2139712" y="28053283"/>
            <a:ext cx="9985322" cy="1611452"/>
          </a:xfrm>
          <a:prstGeom prst="rect">
            <a:avLst/>
          </a:prstGeom>
        </p:spPr>
        <p:txBody>
          <a:bodyPr vert="horz" lIns="417351" tIns="208675" rIns="417351" bIns="208675" rtlCol="0" anchor="ctr"/>
          <a:lstStyle>
            <a:lvl1pPr algn="l">
              <a:defRPr sz="5500">
                <a:solidFill>
                  <a:schemeClr val="tx1">
                    <a:tint val="75000"/>
                  </a:schemeClr>
                </a:solidFill>
              </a:defRPr>
            </a:lvl1pPr>
          </a:lstStyle>
          <a:p>
            <a:fld id="{985D6BDF-9D0E-4E2B-85B8-D8F4790360C9}" type="datetimeFigureOut">
              <a:rPr lang="en-US" smtClean="0"/>
              <a:t>6/5/2017</a:t>
            </a:fld>
            <a:endParaRPr lang="en-US" dirty="0"/>
          </a:p>
        </p:txBody>
      </p:sp>
      <p:sp>
        <p:nvSpPr>
          <p:cNvPr id="5" name="Altbilgi Yer Tutucusu 4"/>
          <p:cNvSpPr>
            <a:spLocks noGrp="1"/>
          </p:cNvSpPr>
          <p:nvPr>
            <p:ph type="ftr" sz="quarter" idx="3"/>
          </p:nvPr>
        </p:nvSpPr>
        <p:spPr>
          <a:xfrm>
            <a:off x="14621367" y="28053283"/>
            <a:ext cx="13551509" cy="1611452"/>
          </a:xfrm>
          <a:prstGeom prst="rect">
            <a:avLst/>
          </a:prstGeom>
        </p:spPr>
        <p:txBody>
          <a:bodyPr vert="horz" lIns="417351" tIns="208675" rIns="417351" bIns="208675" rtlCol="0" anchor="ctr"/>
          <a:lstStyle>
            <a:lvl1pPr algn="ctr">
              <a:defRPr sz="5500">
                <a:solidFill>
                  <a:schemeClr val="tx1">
                    <a:tint val="75000"/>
                  </a:schemeClr>
                </a:solidFill>
              </a:defRPr>
            </a:lvl1pPr>
          </a:lstStyle>
          <a:p>
            <a:endParaRPr lang="en-US" dirty="0"/>
          </a:p>
        </p:txBody>
      </p:sp>
      <p:sp>
        <p:nvSpPr>
          <p:cNvPr id="6" name="Slayt Numarası Yer Tutucusu 5"/>
          <p:cNvSpPr>
            <a:spLocks noGrp="1"/>
          </p:cNvSpPr>
          <p:nvPr>
            <p:ph type="sldNum" sz="quarter" idx="4"/>
          </p:nvPr>
        </p:nvSpPr>
        <p:spPr>
          <a:xfrm>
            <a:off x="30669204" y="28053283"/>
            <a:ext cx="9985322" cy="1611452"/>
          </a:xfrm>
          <a:prstGeom prst="rect">
            <a:avLst/>
          </a:prstGeom>
        </p:spPr>
        <p:txBody>
          <a:bodyPr vert="horz" lIns="417351" tIns="208675" rIns="417351" bIns="208675"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235968178"/>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Lst>
  <p:timing>
    <p:tnLst>
      <p:par>
        <p:cTn id="1" dur="indefinite" restart="never" nodeType="tmRoot"/>
      </p:par>
    </p:tnLst>
  </p:timing>
  <p:txStyles>
    <p:titleStyle>
      <a:lvl1pPr algn="ctr" defTabSz="4173479" rtl="0" eaLnBrk="1" latinLnBrk="0" hangingPunct="1">
        <a:spcBef>
          <a:spcPct val="0"/>
        </a:spcBef>
        <a:buNone/>
        <a:defRPr sz="20100" kern="1200">
          <a:solidFill>
            <a:schemeClr val="tx1"/>
          </a:solidFill>
          <a:latin typeface="+mj-lt"/>
          <a:ea typeface="+mj-ea"/>
          <a:cs typeface="+mj-cs"/>
        </a:defRPr>
      </a:lvl1pPr>
    </p:titleStyle>
    <p:bodyStyle>
      <a:lvl1pPr marL="1565058" indent="-1565058" algn="l" defTabSz="4173479"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0950" indent="-1304210" algn="l" defTabSz="4173479"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16842" indent="-1043367" algn="l" defTabSz="4173479"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3581" indent="-1043367" algn="l" defTabSz="417347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0321" indent="-1043367" algn="l" defTabSz="417347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77060" indent="-1043367" algn="l" defTabSz="417347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3800" indent="-1043367" algn="l" defTabSz="417347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0539" indent="-1043367" algn="l" defTabSz="417347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37279" indent="-1043367" algn="l" defTabSz="417347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3479" rtl="0" eaLnBrk="1" latinLnBrk="0" hangingPunct="1">
        <a:defRPr sz="8200" kern="1200">
          <a:solidFill>
            <a:schemeClr val="tx1"/>
          </a:solidFill>
          <a:latin typeface="+mn-lt"/>
          <a:ea typeface="+mn-ea"/>
          <a:cs typeface="+mn-cs"/>
        </a:defRPr>
      </a:lvl1pPr>
      <a:lvl2pPr marL="2086739" algn="l" defTabSz="4173479" rtl="0" eaLnBrk="1" latinLnBrk="0" hangingPunct="1">
        <a:defRPr sz="8200" kern="1200">
          <a:solidFill>
            <a:schemeClr val="tx1"/>
          </a:solidFill>
          <a:latin typeface="+mn-lt"/>
          <a:ea typeface="+mn-ea"/>
          <a:cs typeface="+mn-cs"/>
        </a:defRPr>
      </a:lvl2pPr>
      <a:lvl3pPr marL="4173479" algn="l" defTabSz="4173479" rtl="0" eaLnBrk="1" latinLnBrk="0" hangingPunct="1">
        <a:defRPr sz="8200" kern="1200">
          <a:solidFill>
            <a:schemeClr val="tx1"/>
          </a:solidFill>
          <a:latin typeface="+mn-lt"/>
          <a:ea typeface="+mn-ea"/>
          <a:cs typeface="+mn-cs"/>
        </a:defRPr>
      </a:lvl3pPr>
      <a:lvl4pPr marL="6260218" algn="l" defTabSz="4173479" rtl="0" eaLnBrk="1" latinLnBrk="0" hangingPunct="1">
        <a:defRPr sz="8200" kern="1200">
          <a:solidFill>
            <a:schemeClr val="tx1"/>
          </a:solidFill>
          <a:latin typeface="+mn-lt"/>
          <a:ea typeface="+mn-ea"/>
          <a:cs typeface="+mn-cs"/>
        </a:defRPr>
      </a:lvl4pPr>
      <a:lvl5pPr marL="8346958" algn="l" defTabSz="4173479" rtl="0" eaLnBrk="1" latinLnBrk="0" hangingPunct="1">
        <a:defRPr sz="8200" kern="1200">
          <a:solidFill>
            <a:schemeClr val="tx1"/>
          </a:solidFill>
          <a:latin typeface="+mn-lt"/>
          <a:ea typeface="+mn-ea"/>
          <a:cs typeface="+mn-cs"/>
        </a:defRPr>
      </a:lvl5pPr>
      <a:lvl6pPr marL="10433697" algn="l" defTabSz="4173479" rtl="0" eaLnBrk="1" latinLnBrk="0" hangingPunct="1">
        <a:defRPr sz="8200" kern="1200">
          <a:solidFill>
            <a:schemeClr val="tx1"/>
          </a:solidFill>
          <a:latin typeface="+mn-lt"/>
          <a:ea typeface="+mn-ea"/>
          <a:cs typeface="+mn-cs"/>
        </a:defRPr>
      </a:lvl6pPr>
      <a:lvl7pPr marL="12520437" algn="l" defTabSz="4173479" rtl="0" eaLnBrk="1" latinLnBrk="0" hangingPunct="1">
        <a:defRPr sz="8200" kern="1200">
          <a:solidFill>
            <a:schemeClr val="tx1"/>
          </a:solidFill>
          <a:latin typeface="+mn-lt"/>
          <a:ea typeface="+mn-ea"/>
          <a:cs typeface="+mn-cs"/>
        </a:defRPr>
      </a:lvl7pPr>
      <a:lvl8pPr marL="14607172" algn="l" defTabSz="4173479" rtl="0" eaLnBrk="1" latinLnBrk="0" hangingPunct="1">
        <a:defRPr sz="8200" kern="1200">
          <a:solidFill>
            <a:schemeClr val="tx1"/>
          </a:solidFill>
          <a:latin typeface="+mn-lt"/>
          <a:ea typeface="+mn-ea"/>
          <a:cs typeface="+mn-cs"/>
        </a:defRPr>
      </a:lvl8pPr>
      <a:lvl9pPr marL="16693911" algn="l" defTabSz="4173479"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462565" y="158145"/>
            <a:ext cx="29857007" cy="207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03" tIns="434751" rIns="173903" bIns="434751"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7800" b="1" dirty="0" err="1">
                <a:solidFill>
                  <a:schemeClr val="accent3">
                    <a:lumMod val="20000"/>
                    <a:lumOff val="80000"/>
                  </a:schemeClr>
                </a:solidFill>
                <a:latin typeface="+mn-lt"/>
              </a:rPr>
              <a:t>Stochastic</a:t>
            </a:r>
            <a:r>
              <a:rPr lang="tr-TR" sz="7800" b="1" dirty="0">
                <a:solidFill>
                  <a:schemeClr val="accent3">
                    <a:lumMod val="20000"/>
                    <a:lumOff val="80000"/>
                  </a:schemeClr>
                </a:solidFill>
                <a:latin typeface="+mn-lt"/>
              </a:rPr>
              <a:t> </a:t>
            </a:r>
            <a:r>
              <a:rPr lang="tr-TR" sz="7800" b="1" dirty="0" err="1">
                <a:solidFill>
                  <a:schemeClr val="accent3">
                    <a:lumMod val="20000"/>
                    <a:lumOff val="80000"/>
                  </a:schemeClr>
                </a:solidFill>
                <a:latin typeface="+mn-lt"/>
              </a:rPr>
              <a:t>Volatility</a:t>
            </a:r>
            <a:r>
              <a:rPr lang="tr-TR" sz="7800" b="1" dirty="0">
                <a:solidFill>
                  <a:schemeClr val="accent3">
                    <a:lumMod val="20000"/>
                    <a:lumOff val="80000"/>
                  </a:schemeClr>
                </a:solidFill>
                <a:latin typeface="+mn-lt"/>
              </a:rPr>
              <a:t> </a:t>
            </a:r>
            <a:r>
              <a:rPr lang="tr-TR" sz="7800" b="1" dirty="0" err="1">
                <a:solidFill>
                  <a:schemeClr val="accent3">
                    <a:lumMod val="20000"/>
                    <a:lumOff val="80000"/>
                  </a:schemeClr>
                </a:solidFill>
                <a:latin typeface="+mn-lt"/>
              </a:rPr>
              <a:t>and</a:t>
            </a:r>
            <a:r>
              <a:rPr lang="tr-TR" sz="7800" b="1" dirty="0">
                <a:solidFill>
                  <a:schemeClr val="accent3">
                    <a:lumMod val="20000"/>
                    <a:lumOff val="80000"/>
                  </a:schemeClr>
                </a:solidFill>
                <a:latin typeface="+mn-lt"/>
              </a:rPr>
              <a:t> </a:t>
            </a:r>
            <a:r>
              <a:rPr lang="tr-TR" sz="7800" b="1" dirty="0" err="1">
                <a:solidFill>
                  <a:schemeClr val="accent3">
                    <a:lumMod val="20000"/>
                    <a:lumOff val="80000"/>
                  </a:schemeClr>
                </a:solidFill>
                <a:latin typeface="+mn-lt"/>
              </a:rPr>
              <a:t>Options</a:t>
            </a:r>
            <a:r>
              <a:rPr lang="tr-TR" sz="7800" b="1" dirty="0">
                <a:solidFill>
                  <a:schemeClr val="accent3">
                    <a:lumMod val="20000"/>
                    <a:lumOff val="80000"/>
                  </a:schemeClr>
                </a:solidFill>
                <a:latin typeface="+mn-lt"/>
              </a:rPr>
              <a:t> </a:t>
            </a:r>
            <a:r>
              <a:rPr lang="tr-TR" sz="7800" b="1" dirty="0" err="1" smtClean="0">
                <a:solidFill>
                  <a:schemeClr val="accent3">
                    <a:lumMod val="20000"/>
                    <a:lumOff val="80000"/>
                  </a:schemeClr>
                </a:solidFill>
                <a:latin typeface="+mn-lt"/>
              </a:rPr>
              <a:t>Pricing</a:t>
            </a:r>
            <a:r>
              <a:rPr lang="tr-TR" sz="7800" b="1" dirty="0" smtClean="0">
                <a:solidFill>
                  <a:schemeClr val="accent3">
                    <a:lumMod val="20000"/>
                    <a:lumOff val="80000"/>
                  </a:schemeClr>
                </a:solidFill>
                <a:latin typeface="+mn-lt"/>
              </a:rPr>
              <a:t> </a:t>
            </a:r>
            <a:r>
              <a:rPr lang="tr-TR" sz="7800" b="1" dirty="0" err="1" smtClean="0">
                <a:solidFill>
                  <a:schemeClr val="accent3">
                    <a:lumMod val="20000"/>
                    <a:lumOff val="80000"/>
                  </a:schemeClr>
                </a:solidFill>
                <a:latin typeface="+mn-lt"/>
              </a:rPr>
              <a:t>by</a:t>
            </a:r>
            <a:r>
              <a:rPr lang="tr-TR" sz="7800" b="1" dirty="0" smtClean="0">
                <a:solidFill>
                  <a:schemeClr val="accent3">
                    <a:lumMod val="20000"/>
                    <a:lumOff val="80000"/>
                  </a:schemeClr>
                </a:solidFill>
                <a:latin typeface="+mn-lt"/>
              </a:rPr>
              <a:t> Using </a:t>
            </a:r>
            <a:r>
              <a:rPr lang="tr-TR" sz="7800" b="1" dirty="0" err="1" smtClean="0">
                <a:solidFill>
                  <a:schemeClr val="accent3">
                    <a:lumMod val="20000"/>
                    <a:lumOff val="80000"/>
                  </a:schemeClr>
                </a:solidFill>
                <a:latin typeface="+mn-lt"/>
              </a:rPr>
              <a:t>Parametric</a:t>
            </a:r>
            <a:r>
              <a:rPr lang="tr-TR" sz="7800" b="1" dirty="0" smtClean="0">
                <a:solidFill>
                  <a:schemeClr val="accent3">
                    <a:lumMod val="20000"/>
                    <a:lumOff val="80000"/>
                  </a:schemeClr>
                </a:solidFill>
                <a:latin typeface="+mn-lt"/>
              </a:rPr>
              <a:t> </a:t>
            </a:r>
            <a:r>
              <a:rPr lang="tr-TR" sz="7800" b="1" dirty="0" err="1" smtClean="0">
                <a:solidFill>
                  <a:schemeClr val="accent3">
                    <a:lumMod val="20000"/>
                    <a:lumOff val="80000"/>
                  </a:schemeClr>
                </a:solidFill>
                <a:latin typeface="+mn-lt"/>
              </a:rPr>
              <a:t>Methods</a:t>
            </a:r>
            <a:endParaRPr lang="en-US" sz="7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6462565" y="2206992"/>
            <a:ext cx="29857007" cy="1576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03" tIns="173903" rIns="173903" bIns="173903"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4600" dirty="0">
                <a:solidFill>
                  <a:schemeClr val="accent3">
                    <a:lumMod val="20000"/>
                    <a:lumOff val="80000"/>
                  </a:schemeClr>
                </a:solidFill>
                <a:latin typeface="+mn-lt"/>
              </a:rPr>
              <a:t>Enes Özipek</a:t>
            </a:r>
            <a:endParaRPr lang="en-US" sz="4600" baseline="30000" dirty="0">
              <a:solidFill>
                <a:schemeClr val="accent3">
                  <a:lumMod val="20000"/>
                  <a:lumOff val="80000"/>
                </a:schemeClr>
              </a:solidFill>
              <a:latin typeface="+mn-lt"/>
            </a:endParaRPr>
          </a:p>
          <a:p>
            <a:pPr algn="ctr" eaLnBrk="1" hangingPunct="1"/>
            <a:r>
              <a:rPr lang="tr-TR" sz="4600" dirty="0">
                <a:solidFill>
                  <a:schemeClr val="accent3">
                    <a:lumMod val="20000"/>
                    <a:lumOff val="80000"/>
                  </a:schemeClr>
                </a:solidFill>
                <a:latin typeface="+mn-lt"/>
              </a:rPr>
              <a:t>Advisor: </a:t>
            </a:r>
            <a:r>
              <a:rPr lang="tr-TR" sz="4600" dirty="0" smtClean="0">
                <a:solidFill>
                  <a:schemeClr val="accent3">
                    <a:lumMod val="20000"/>
                    <a:lumOff val="80000"/>
                  </a:schemeClr>
                </a:solidFill>
                <a:latin typeface="+mn-lt"/>
              </a:rPr>
              <a:t> Ali </a:t>
            </a:r>
            <a:r>
              <a:rPr lang="tr-TR" sz="4600" dirty="0">
                <a:solidFill>
                  <a:schemeClr val="accent3">
                    <a:lumMod val="20000"/>
                    <a:lumOff val="80000"/>
                  </a:schemeClr>
                </a:solidFill>
                <a:latin typeface="+mn-lt"/>
              </a:rPr>
              <a:t>Taylan </a:t>
            </a:r>
            <a:r>
              <a:rPr lang="tr-TR" sz="4600" dirty="0" err="1">
                <a:solidFill>
                  <a:schemeClr val="accent3">
                    <a:lumMod val="20000"/>
                    <a:lumOff val="80000"/>
                  </a:schemeClr>
                </a:solidFill>
                <a:latin typeface="+mn-lt"/>
              </a:rPr>
              <a:t>Cemgil</a:t>
            </a:r>
            <a:endParaRPr lang="en-US" sz="4600" dirty="0">
              <a:solidFill>
                <a:schemeClr val="accent3">
                  <a:lumMod val="20000"/>
                  <a:lumOff val="80000"/>
                </a:schemeClr>
              </a:solidFill>
              <a:latin typeface="+mn-lt"/>
            </a:endParaRPr>
          </a:p>
        </p:txBody>
      </p:sp>
      <p:sp>
        <p:nvSpPr>
          <p:cNvPr id="24" name="TextBox 23"/>
          <p:cNvSpPr txBox="1"/>
          <p:nvPr/>
        </p:nvSpPr>
        <p:spPr>
          <a:xfrm>
            <a:off x="1783096" y="27618887"/>
            <a:ext cx="4486263" cy="2057569"/>
          </a:xfrm>
          <a:prstGeom prst="rect">
            <a:avLst/>
          </a:prstGeom>
          <a:solidFill>
            <a:schemeClr val="accent1">
              <a:lumMod val="40000"/>
              <a:lumOff val="60000"/>
            </a:schemeClr>
          </a:solidFill>
        </p:spPr>
        <p:txBody>
          <a:bodyPr wrap="none" lIns="86949" tIns="43475" rIns="86949" bIns="43475" rtlCol="0">
            <a:spAutoFit/>
          </a:bodyPr>
          <a:lstStyle/>
          <a:p>
            <a:r>
              <a:rPr lang="tr-TR" sz="3200" dirty="0" smtClean="0"/>
              <a:t>Enes Özipek</a:t>
            </a:r>
            <a:endParaRPr lang="en-US" sz="3200" dirty="0"/>
          </a:p>
          <a:p>
            <a:r>
              <a:rPr lang="tr-TR" sz="3200" dirty="0" err="1" smtClean="0"/>
              <a:t>Boğazici</a:t>
            </a:r>
            <a:r>
              <a:rPr lang="tr-TR" sz="3200" dirty="0" smtClean="0"/>
              <a:t> </a:t>
            </a:r>
            <a:r>
              <a:rPr lang="tr-TR" sz="3200" dirty="0" err="1" smtClean="0"/>
              <a:t>University</a:t>
            </a:r>
            <a:endParaRPr lang="en-US" sz="3200" dirty="0"/>
          </a:p>
          <a:p>
            <a:r>
              <a:rPr lang="en-US" sz="3200" dirty="0" smtClean="0"/>
              <a:t>enes.ozipek@boun.edu.tr</a:t>
            </a:r>
          </a:p>
          <a:p>
            <a:r>
              <a:rPr lang="tr-TR" sz="3200" dirty="0" smtClean="0"/>
              <a:t>+905314748998</a:t>
            </a:r>
            <a:endParaRPr lang="en-US" sz="3200" dirty="0"/>
          </a:p>
        </p:txBody>
      </p:sp>
      <p:sp>
        <p:nvSpPr>
          <p:cNvPr id="25" name="TextBox 24"/>
          <p:cNvSpPr txBox="1"/>
          <p:nvPr/>
        </p:nvSpPr>
        <p:spPr>
          <a:xfrm>
            <a:off x="1783092" y="26799153"/>
            <a:ext cx="2427238" cy="934185"/>
          </a:xfrm>
          <a:prstGeom prst="rect">
            <a:avLst/>
          </a:prstGeom>
          <a:noFill/>
        </p:spPr>
        <p:txBody>
          <a:bodyPr wrap="none" lIns="86949" tIns="43475" rIns="86949" bIns="43475" rtlCol="0">
            <a:spAutoFit/>
          </a:bodyPr>
          <a:lstStyle/>
          <a:p>
            <a:r>
              <a:rPr lang="en-US" sz="5500" b="1" dirty="0"/>
              <a:t>Contact</a:t>
            </a:r>
          </a:p>
        </p:txBody>
      </p:sp>
      <p:sp>
        <p:nvSpPr>
          <p:cNvPr id="26" name="TextBox 25"/>
          <p:cNvSpPr txBox="1"/>
          <p:nvPr/>
        </p:nvSpPr>
        <p:spPr>
          <a:xfrm>
            <a:off x="21397120" y="27618889"/>
            <a:ext cx="19019661" cy="1028782"/>
          </a:xfrm>
          <a:prstGeom prst="rect">
            <a:avLst/>
          </a:prstGeom>
          <a:noFill/>
        </p:spPr>
        <p:txBody>
          <a:bodyPr wrap="square" lIns="86949" tIns="86949" rIns="86949" bIns="86949" numCol="1" spcCol="434751" rtlCol="0">
            <a:noAutofit/>
          </a:bodyPr>
          <a:lstStyle/>
          <a:p>
            <a:pPr marL="434751" indent="-434751">
              <a:buFont typeface="+mj-lt"/>
              <a:buAutoNum type="arabicPeriod"/>
            </a:pPr>
            <a:r>
              <a:rPr lang="en-US" sz="1800" dirty="0"/>
              <a:t> </a:t>
            </a:r>
            <a:r>
              <a:rPr lang="nl-NL" sz="1800" dirty="0"/>
              <a:t>Wim </a:t>
            </a:r>
            <a:r>
              <a:rPr lang="nl-NL" sz="1800" dirty="0" smtClean="0"/>
              <a:t>Schoutens,Lévy </a:t>
            </a:r>
            <a:r>
              <a:rPr lang="nl-NL" sz="1800" dirty="0"/>
              <a:t>Processes in Finance,Katholieke Universiteit Leuven, </a:t>
            </a:r>
            <a:r>
              <a:rPr lang="nl-NL" sz="1800" dirty="0" smtClean="0"/>
              <a:t>Belgium</a:t>
            </a:r>
            <a:r>
              <a:rPr lang="tr-TR" sz="1800" dirty="0" smtClean="0"/>
              <a:t>.</a:t>
            </a:r>
            <a:r>
              <a:rPr lang="en-US" sz="1800" dirty="0" smtClean="0"/>
              <a:t> </a:t>
            </a:r>
            <a:endParaRPr lang="en-US" sz="1800" dirty="0"/>
          </a:p>
          <a:p>
            <a:pPr marL="434751" indent="-434751">
              <a:buFont typeface="+mj-lt"/>
              <a:buAutoNum type="arabicPeriod"/>
            </a:pPr>
            <a:r>
              <a:rPr lang="en-US" sz="1800" dirty="0"/>
              <a:t> Forecasting the Price of Call Option Using Support Vector Regression IOSR-JM, Dec,2014., </a:t>
            </a:r>
            <a:r>
              <a:rPr lang="en-US" sz="1800" dirty="0" err="1"/>
              <a:t>Neetu</a:t>
            </a:r>
            <a:r>
              <a:rPr lang="en-US" sz="1800" dirty="0"/>
              <a:t> </a:t>
            </a:r>
            <a:r>
              <a:rPr lang="en-US" sz="1800" dirty="0" err="1"/>
              <a:t>Verma</a:t>
            </a:r>
            <a:r>
              <a:rPr lang="en-US" sz="1800" dirty="0"/>
              <a:t>, </a:t>
            </a:r>
            <a:r>
              <a:rPr lang="en-US" sz="1800" dirty="0" err="1"/>
              <a:t>Namita</a:t>
            </a:r>
            <a:r>
              <a:rPr lang="en-US" sz="1800" dirty="0"/>
              <a:t> Srivastava, Sujoy </a:t>
            </a:r>
            <a:r>
              <a:rPr lang="en-US" sz="1800" dirty="0" smtClean="0"/>
              <a:t>Das</a:t>
            </a:r>
            <a:r>
              <a:rPr lang="tr-TR" sz="1800" dirty="0" smtClean="0"/>
              <a:t>.</a:t>
            </a:r>
            <a:endParaRPr lang="en-US" sz="1800" dirty="0"/>
          </a:p>
        </p:txBody>
      </p:sp>
      <p:sp>
        <p:nvSpPr>
          <p:cNvPr id="27" name="TextBox 26"/>
          <p:cNvSpPr txBox="1"/>
          <p:nvPr/>
        </p:nvSpPr>
        <p:spPr>
          <a:xfrm>
            <a:off x="21397125" y="26799153"/>
            <a:ext cx="3389040" cy="934185"/>
          </a:xfrm>
          <a:prstGeom prst="rect">
            <a:avLst/>
          </a:prstGeom>
          <a:noFill/>
        </p:spPr>
        <p:txBody>
          <a:bodyPr wrap="none" lIns="86949" tIns="43475" rIns="86949" bIns="43475" rtlCol="0">
            <a:spAutoFit/>
          </a:bodyPr>
          <a:lstStyle/>
          <a:p>
            <a:r>
              <a:rPr lang="en-US" sz="5500" b="1" dirty="0"/>
              <a:t>References</a:t>
            </a:r>
          </a:p>
        </p:txBody>
      </p:sp>
      <p:sp>
        <p:nvSpPr>
          <p:cNvPr id="10" name="Text Box 189"/>
          <p:cNvSpPr txBox="1">
            <a:spLocks noChangeArrowheads="1"/>
          </p:cNvSpPr>
          <p:nvPr/>
        </p:nvSpPr>
        <p:spPr bwMode="auto">
          <a:xfrm>
            <a:off x="2377459" y="4951594"/>
            <a:ext cx="11887288" cy="8722725"/>
          </a:xfrm>
          <a:prstGeom prst="rect">
            <a:avLst/>
          </a:prstGeom>
          <a:solidFill>
            <a:schemeClr val="bg1"/>
          </a:solidFill>
          <a:ln w="12700">
            <a:solidFill>
              <a:schemeClr val="accent1">
                <a:lumMod val="75000"/>
              </a:schemeClr>
            </a:solidFill>
          </a:ln>
          <a:effectLst/>
        </p:spPr>
        <p:txBody>
          <a:bodyPr lIns="173903" tIns="173903" rIns="173903" bIns="17390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Option is a crucial phenomenon for investors to make profitable moves in their trades. They need to know at which price they should trade stocks, </a:t>
            </a:r>
            <a:r>
              <a:rPr lang="en-US" sz="3200" dirty="0" err="1">
                <a:latin typeface="Calibri" pitchFamily="34" charset="0"/>
              </a:rPr>
              <a:t>i.e</a:t>
            </a:r>
            <a:r>
              <a:rPr lang="en-US" sz="3200" dirty="0">
                <a:latin typeface="Calibri" pitchFamily="34" charset="0"/>
              </a:rPr>
              <a:t> underlying securities. </a:t>
            </a:r>
            <a:endParaRPr lang="tr-TR" sz="3200" dirty="0" smtClean="0">
              <a:latin typeface="Calibri" pitchFamily="34" charset="0"/>
            </a:endParaRPr>
          </a:p>
          <a:p>
            <a:pPr eaLnBrk="1" hangingPunct="1"/>
            <a:endParaRPr lang="tr-TR" sz="3200" dirty="0">
              <a:latin typeface="Calibri" pitchFamily="34" charset="0"/>
            </a:endParaRPr>
          </a:p>
          <a:p>
            <a:pPr eaLnBrk="1" hangingPunct="1"/>
            <a:r>
              <a:rPr lang="en-US" sz="3200" dirty="0">
                <a:latin typeface="Calibri" pitchFamily="34" charset="0"/>
              </a:rPr>
              <a:t>Options are derivative contracts giving the holder the right of buying or selling shares of a stock at a price (strike or exercise) upon which both parties(writer and holder) agree</a:t>
            </a:r>
            <a:r>
              <a:rPr lang="en-US" sz="3200" dirty="0" smtClean="0">
                <a:latin typeface="Calibri" pitchFamily="34" charset="0"/>
              </a:rPr>
              <a:t>.</a:t>
            </a:r>
            <a:endParaRPr lang="tr-TR" sz="3200" dirty="0" smtClean="0">
              <a:latin typeface="Calibri" pitchFamily="34" charset="0"/>
            </a:endParaRPr>
          </a:p>
          <a:p>
            <a:pPr eaLnBrk="1" hangingPunct="1"/>
            <a:endParaRPr lang="tr-TR" sz="3200" dirty="0">
              <a:latin typeface="Calibri" pitchFamily="34" charset="0"/>
            </a:endParaRPr>
          </a:p>
          <a:p>
            <a:pPr eaLnBrk="1" hangingPunct="1"/>
            <a:r>
              <a:rPr lang="en-US" sz="3200" dirty="0">
                <a:latin typeface="Calibri" pitchFamily="34" charset="0"/>
              </a:rPr>
              <a:t>Depending on the strategy, option trading can provide a variety of benefits, including the security of limited risk and the advantage of leverage. Another benefit is that options can protect or enhance your portfolio in rising, falling and neutral markets. </a:t>
            </a:r>
            <a:endParaRPr lang="tr-TR" sz="3200" dirty="0" smtClean="0">
              <a:latin typeface="Calibri" pitchFamily="34" charset="0"/>
            </a:endParaRPr>
          </a:p>
          <a:p>
            <a:pPr eaLnBrk="1" hangingPunct="1"/>
            <a:endParaRPr lang="tr-TR" sz="3200" dirty="0" smtClean="0">
              <a:latin typeface="Calibri" pitchFamily="34" charset="0"/>
            </a:endParaRPr>
          </a:p>
          <a:p>
            <a:pPr eaLnBrk="1" hangingPunct="1"/>
            <a:r>
              <a:rPr lang="tr-TR" sz="3200" dirty="0" err="1" smtClean="0">
                <a:latin typeface="Calibri" pitchFamily="34" charset="0"/>
              </a:rPr>
              <a:t>In</a:t>
            </a:r>
            <a:r>
              <a:rPr lang="tr-TR" sz="3200" dirty="0" smtClean="0">
                <a:latin typeface="Calibri" pitchFamily="34" charset="0"/>
              </a:rPr>
              <a:t> </a:t>
            </a:r>
            <a:r>
              <a:rPr lang="tr-TR" sz="3200" dirty="0" err="1" smtClean="0">
                <a:latin typeface="Calibri" pitchFamily="34" charset="0"/>
              </a:rPr>
              <a:t>other</a:t>
            </a:r>
            <a:r>
              <a:rPr lang="tr-TR" sz="3200" dirty="0" smtClean="0">
                <a:latin typeface="Calibri" pitchFamily="34" charset="0"/>
              </a:rPr>
              <a:t> </a:t>
            </a:r>
            <a:r>
              <a:rPr lang="tr-TR" sz="3200" dirty="0" err="1" smtClean="0">
                <a:latin typeface="Calibri" pitchFamily="34" charset="0"/>
              </a:rPr>
              <a:t>words</a:t>
            </a:r>
            <a:r>
              <a:rPr lang="tr-TR" sz="3200" dirty="0" smtClean="0">
                <a:latin typeface="Calibri" pitchFamily="34" charset="0"/>
              </a:rPr>
              <a:t>, </a:t>
            </a:r>
            <a:r>
              <a:rPr lang="tr-TR" sz="3200" dirty="0" err="1" smtClean="0">
                <a:latin typeface="Calibri" pitchFamily="34" charset="0"/>
              </a:rPr>
              <a:t>options</a:t>
            </a:r>
            <a:r>
              <a:rPr lang="tr-TR" sz="3200" dirty="0" smtClean="0">
                <a:latin typeface="Calibri" pitchFamily="34" charset="0"/>
              </a:rPr>
              <a:t> </a:t>
            </a:r>
            <a:r>
              <a:rPr lang="tr-TR" sz="3200" dirty="0" err="1" smtClean="0">
                <a:latin typeface="Calibri" pitchFamily="34" charset="0"/>
              </a:rPr>
              <a:t>are</a:t>
            </a:r>
            <a:r>
              <a:rPr lang="en-US" sz="3200" dirty="0" smtClean="0">
                <a:latin typeface="Calibri" pitchFamily="34" charset="0"/>
              </a:rPr>
              <a:t> </a:t>
            </a:r>
            <a:r>
              <a:rPr lang="en-US" sz="3200" dirty="0">
                <a:latin typeface="Calibri" pitchFamily="34" charset="0"/>
              </a:rPr>
              <a:t>one step before the stock trading</a:t>
            </a:r>
            <a:r>
              <a:rPr lang="en-US" sz="3200" dirty="0" smtClean="0">
                <a:latin typeface="Calibri" pitchFamily="34" charset="0"/>
              </a:rPr>
              <a:t>.</a:t>
            </a:r>
            <a:r>
              <a:rPr lang="tr-TR" sz="3200" dirty="0" smtClean="0">
                <a:latin typeface="Calibri" pitchFamily="34" charset="0"/>
              </a:rPr>
              <a:t> </a:t>
            </a:r>
            <a:r>
              <a:rPr lang="tr-TR" sz="3200" dirty="0" err="1" smtClean="0">
                <a:latin typeface="Calibri" pitchFamily="34" charset="0"/>
              </a:rPr>
              <a:t>They</a:t>
            </a:r>
            <a:r>
              <a:rPr lang="tr-TR" sz="3200" dirty="0" smtClean="0">
                <a:latin typeface="Calibri" pitchFamily="34" charset="0"/>
              </a:rPr>
              <a:t> </a:t>
            </a:r>
            <a:r>
              <a:rPr lang="tr-TR" sz="3200" dirty="0" err="1" smtClean="0">
                <a:latin typeface="Calibri" pitchFamily="34" charset="0"/>
              </a:rPr>
              <a:t>are</a:t>
            </a:r>
            <a:r>
              <a:rPr lang="tr-TR" sz="3200" dirty="0" smtClean="0">
                <a:latin typeface="Calibri" pitchFamily="34" charset="0"/>
              </a:rPr>
              <a:t> </a:t>
            </a:r>
            <a:r>
              <a:rPr lang="tr-TR" sz="3200" dirty="0" err="1" smtClean="0">
                <a:latin typeface="Calibri" pitchFamily="34" charset="0"/>
              </a:rPr>
              <a:t>used</a:t>
            </a:r>
            <a:r>
              <a:rPr lang="tr-TR" sz="3200" dirty="0" smtClean="0">
                <a:latin typeface="Calibri" pitchFamily="34" charset="0"/>
              </a:rPr>
              <a:t> </a:t>
            </a:r>
            <a:r>
              <a:rPr lang="tr-TR" sz="3200" dirty="0" err="1" smtClean="0">
                <a:latin typeface="Calibri" pitchFamily="34" charset="0"/>
              </a:rPr>
              <a:t>to</a:t>
            </a:r>
            <a:r>
              <a:rPr lang="tr-TR" sz="3200" dirty="0" smtClean="0">
                <a:latin typeface="Calibri" pitchFamily="34" charset="0"/>
              </a:rPr>
              <a:t>  minimize </a:t>
            </a:r>
            <a:r>
              <a:rPr lang="tr-TR" sz="3200" dirty="0" err="1" smtClean="0">
                <a:latin typeface="Calibri" pitchFamily="34" charset="0"/>
              </a:rPr>
              <a:t>the</a:t>
            </a:r>
            <a:r>
              <a:rPr lang="tr-TR" sz="3200" dirty="0" smtClean="0">
                <a:latin typeface="Calibri" pitchFamily="34" charset="0"/>
              </a:rPr>
              <a:t> </a:t>
            </a:r>
            <a:r>
              <a:rPr lang="tr-TR" sz="3200" dirty="0" err="1" smtClean="0">
                <a:latin typeface="Calibri" pitchFamily="34" charset="0"/>
              </a:rPr>
              <a:t>loss</a:t>
            </a:r>
            <a:r>
              <a:rPr lang="tr-TR" sz="3200" dirty="0" smtClean="0">
                <a:latin typeface="Calibri" pitchFamily="34" charset="0"/>
              </a:rPr>
              <a:t> of a </a:t>
            </a:r>
            <a:r>
              <a:rPr lang="tr-TR" sz="3200" dirty="0" err="1" smtClean="0">
                <a:latin typeface="Calibri" pitchFamily="34" charset="0"/>
              </a:rPr>
              <a:t>prospective</a:t>
            </a:r>
            <a:r>
              <a:rPr lang="tr-TR" sz="3200" dirty="0" smtClean="0">
                <a:latin typeface="Calibri" pitchFamily="34" charset="0"/>
              </a:rPr>
              <a:t> </a:t>
            </a:r>
            <a:r>
              <a:rPr lang="tr-TR" sz="3200" dirty="0" err="1" smtClean="0">
                <a:latin typeface="Calibri" pitchFamily="34" charset="0"/>
              </a:rPr>
              <a:t>move</a:t>
            </a:r>
            <a:r>
              <a:rPr lang="tr-TR" sz="3200" dirty="0" smtClean="0">
                <a:latin typeface="Calibri" pitchFamily="34" charset="0"/>
              </a:rPr>
              <a:t> an </a:t>
            </a:r>
            <a:r>
              <a:rPr lang="tr-TR" sz="3200" dirty="0" err="1" smtClean="0">
                <a:latin typeface="Calibri" pitchFamily="34" charset="0"/>
              </a:rPr>
              <a:t>investor</a:t>
            </a:r>
            <a:r>
              <a:rPr lang="tr-TR" sz="3200" dirty="0" smtClean="0">
                <a:latin typeface="Calibri" pitchFamily="34" charset="0"/>
              </a:rPr>
              <a:t> </a:t>
            </a:r>
            <a:r>
              <a:rPr lang="tr-TR" sz="3200" dirty="0" err="1" smtClean="0">
                <a:latin typeface="Calibri" pitchFamily="34" charset="0"/>
              </a:rPr>
              <a:t>makes</a:t>
            </a:r>
            <a:r>
              <a:rPr lang="tr-TR" sz="3200" dirty="0" smtClean="0">
                <a:latin typeface="Calibri" pitchFamily="34" charset="0"/>
              </a:rPr>
              <a:t> </a:t>
            </a:r>
            <a:r>
              <a:rPr lang="tr-TR" sz="3200" dirty="0" err="1" smtClean="0">
                <a:latin typeface="Calibri" pitchFamily="34" charset="0"/>
              </a:rPr>
              <a:t>or</a:t>
            </a:r>
            <a:r>
              <a:rPr lang="tr-TR" sz="3200" dirty="0" smtClean="0">
                <a:latin typeface="Calibri" pitchFamily="34" charset="0"/>
              </a:rPr>
              <a:t> </a:t>
            </a:r>
            <a:r>
              <a:rPr lang="tr-TR" sz="3200" dirty="0" err="1" smtClean="0">
                <a:latin typeface="Calibri" pitchFamily="34" charset="0"/>
              </a:rPr>
              <a:t>they</a:t>
            </a:r>
            <a:r>
              <a:rPr lang="tr-TR" sz="3200" dirty="0" smtClean="0">
                <a:latin typeface="Calibri" pitchFamily="34" charset="0"/>
              </a:rPr>
              <a:t> </a:t>
            </a:r>
            <a:r>
              <a:rPr lang="tr-TR" sz="3200" dirty="0" err="1" smtClean="0">
                <a:latin typeface="Calibri" pitchFamily="34" charset="0"/>
              </a:rPr>
              <a:t>are</a:t>
            </a:r>
            <a:r>
              <a:rPr lang="tr-TR" sz="3200" dirty="0" smtClean="0">
                <a:latin typeface="Calibri" pitchFamily="34" charset="0"/>
              </a:rPr>
              <a:t> </a:t>
            </a:r>
            <a:r>
              <a:rPr lang="tr-TR" sz="3200" dirty="0" err="1" smtClean="0">
                <a:latin typeface="Calibri" pitchFamily="34" charset="0"/>
              </a:rPr>
              <a:t>used</a:t>
            </a:r>
            <a:r>
              <a:rPr lang="tr-TR" sz="3200" dirty="0" smtClean="0">
                <a:latin typeface="Calibri" pitchFamily="34" charset="0"/>
              </a:rPr>
              <a:t> </a:t>
            </a:r>
            <a:r>
              <a:rPr lang="tr-TR" sz="3200" dirty="0" err="1" smtClean="0">
                <a:latin typeface="Calibri" pitchFamily="34" charset="0"/>
              </a:rPr>
              <a:t>to</a:t>
            </a:r>
            <a:r>
              <a:rPr lang="tr-TR" sz="3200" dirty="0" smtClean="0">
                <a:latin typeface="Calibri" pitchFamily="34" charset="0"/>
              </a:rPr>
              <a:t> </a:t>
            </a:r>
            <a:r>
              <a:rPr lang="tr-TR" sz="3200" dirty="0" err="1" smtClean="0">
                <a:latin typeface="Calibri" pitchFamily="34" charset="0"/>
              </a:rPr>
              <a:t>maximize</a:t>
            </a:r>
            <a:r>
              <a:rPr lang="tr-TR" sz="3200" dirty="0" smtClean="0">
                <a:latin typeface="Calibri" pitchFamily="34" charset="0"/>
              </a:rPr>
              <a:t> </a:t>
            </a:r>
            <a:r>
              <a:rPr lang="tr-TR" sz="3200" dirty="0" err="1" smtClean="0">
                <a:latin typeface="Calibri" pitchFamily="34" charset="0"/>
              </a:rPr>
              <a:t>the</a:t>
            </a:r>
            <a:r>
              <a:rPr lang="tr-TR" sz="3200" dirty="0" smtClean="0">
                <a:latin typeface="Calibri" pitchFamily="34" charset="0"/>
              </a:rPr>
              <a:t> </a:t>
            </a:r>
            <a:r>
              <a:rPr lang="tr-TR" sz="3200" dirty="0" err="1" smtClean="0">
                <a:latin typeface="Calibri" pitchFamily="34" charset="0"/>
              </a:rPr>
              <a:t>profit</a:t>
            </a:r>
            <a:r>
              <a:rPr lang="tr-TR" sz="3200" dirty="0" smtClean="0">
                <a:latin typeface="Calibri" pitchFamily="34" charset="0"/>
              </a:rPr>
              <a:t> of a </a:t>
            </a:r>
            <a:r>
              <a:rPr lang="tr-TR" sz="3200" dirty="0" err="1" smtClean="0">
                <a:latin typeface="Calibri" pitchFamily="34" charset="0"/>
              </a:rPr>
              <a:t>prospective</a:t>
            </a:r>
            <a:r>
              <a:rPr lang="tr-TR" sz="3200" dirty="0" smtClean="0">
                <a:latin typeface="Calibri" pitchFamily="34" charset="0"/>
              </a:rPr>
              <a:t> </a:t>
            </a:r>
            <a:r>
              <a:rPr lang="tr-TR" sz="3200" dirty="0" err="1" smtClean="0">
                <a:latin typeface="Calibri" pitchFamily="34" charset="0"/>
              </a:rPr>
              <a:t>move</a:t>
            </a:r>
            <a:r>
              <a:rPr lang="tr-TR" sz="3200" dirty="0" smtClean="0">
                <a:latin typeface="Calibri" pitchFamily="34" charset="0"/>
              </a:rPr>
              <a:t> an </a:t>
            </a:r>
            <a:r>
              <a:rPr lang="tr-TR" sz="3200" dirty="0" err="1" smtClean="0">
                <a:latin typeface="Calibri" pitchFamily="34" charset="0"/>
              </a:rPr>
              <a:t>investor</a:t>
            </a:r>
            <a:r>
              <a:rPr lang="tr-TR" sz="3200" dirty="0" smtClean="0">
                <a:latin typeface="Calibri" pitchFamily="34" charset="0"/>
              </a:rPr>
              <a:t> </a:t>
            </a:r>
            <a:r>
              <a:rPr lang="tr-TR" sz="3200" dirty="0" err="1" smtClean="0">
                <a:latin typeface="Calibri" pitchFamily="34" charset="0"/>
              </a:rPr>
              <a:t>makes</a:t>
            </a:r>
            <a:r>
              <a:rPr lang="tr-TR" sz="3200" dirty="0" smtClean="0">
                <a:latin typeface="Calibri" pitchFamily="34" charset="0"/>
              </a:rPr>
              <a:t>.</a:t>
            </a:r>
            <a:endParaRPr lang="tr-TR" sz="3200" dirty="0">
              <a:latin typeface="Calibri" pitchFamily="34" charset="0"/>
            </a:endParaRPr>
          </a:p>
        </p:txBody>
      </p:sp>
      <p:sp>
        <p:nvSpPr>
          <p:cNvPr id="32" name="Rectangle 31"/>
          <p:cNvSpPr/>
          <p:nvPr/>
        </p:nvSpPr>
        <p:spPr>
          <a:xfrm>
            <a:off x="2377459" y="4413984"/>
            <a:ext cx="11887288" cy="6305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49" tIns="43475" rIns="86949" bIns="43475" rtlCol="0" anchor="ctr"/>
          <a:lstStyle/>
          <a:p>
            <a:pPr algn="ctr"/>
            <a:r>
              <a:rPr lang="tr-TR" sz="5500" b="1" dirty="0" err="1" smtClean="0">
                <a:solidFill>
                  <a:schemeClr val="accent3">
                    <a:lumMod val="20000"/>
                    <a:lumOff val="80000"/>
                  </a:schemeClr>
                </a:solidFill>
              </a:rPr>
              <a:t>Motivation</a:t>
            </a:r>
            <a:endParaRPr lang="en-US" sz="5500" b="1" dirty="0">
              <a:solidFill>
                <a:schemeClr val="accent3">
                  <a:lumMod val="20000"/>
                  <a:lumOff val="80000"/>
                </a:schemeClr>
              </a:solidFill>
            </a:endParaRPr>
          </a:p>
        </p:txBody>
      </p:sp>
      <p:sp>
        <p:nvSpPr>
          <p:cNvPr id="33" name="Rectangle 32"/>
          <p:cNvSpPr/>
          <p:nvPr/>
        </p:nvSpPr>
        <p:spPr>
          <a:xfrm>
            <a:off x="2377459" y="14143037"/>
            <a:ext cx="11887288" cy="6305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49" tIns="43475" rIns="86949" bIns="43475" rtlCol="0" anchor="ctr"/>
          <a:lstStyle/>
          <a:p>
            <a:pPr algn="ctr"/>
            <a:r>
              <a:rPr lang="tr-TR" sz="5500" b="1" dirty="0" err="1" smtClean="0">
                <a:solidFill>
                  <a:schemeClr val="accent3">
                    <a:lumMod val="20000"/>
                    <a:lumOff val="80000"/>
                  </a:schemeClr>
                </a:solidFill>
              </a:rPr>
              <a:t>Objectives</a:t>
            </a:r>
            <a:endParaRPr lang="en-US" sz="5500" b="1" dirty="0">
              <a:solidFill>
                <a:schemeClr val="accent3">
                  <a:lumMod val="20000"/>
                  <a:lumOff val="80000"/>
                </a:schemeClr>
              </a:solidFill>
            </a:endParaRPr>
          </a:p>
        </p:txBody>
      </p:sp>
      <p:sp>
        <p:nvSpPr>
          <p:cNvPr id="13" name="Text Box 192"/>
          <p:cNvSpPr txBox="1">
            <a:spLocks noChangeArrowheads="1"/>
          </p:cNvSpPr>
          <p:nvPr/>
        </p:nvSpPr>
        <p:spPr bwMode="auto">
          <a:xfrm>
            <a:off x="15453476" y="5044551"/>
            <a:ext cx="11887288" cy="14632035"/>
          </a:xfrm>
          <a:prstGeom prst="rect">
            <a:avLst/>
          </a:prstGeom>
          <a:solidFill>
            <a:schemeClr val="bg1"/>
          </a:solidFill>
          <a:ln w="12700">
            <a:solidFill>
              <a:schemeClr val="accent1">
                <a:lumMod val="75000"/>
              </a:schemeClr>
            </a:solidFill>
          </a:ln>
          <a:effectLst/>
        </p:spPr>
        <p:txBody>
          <a:bodyPr lIns="173903" tIns="173903" rIns="173903" bIns="17390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tr-TR" sz="3200" dirty="0">
                <a:latin typeface="Calibri" pitchFamily="34" charset="0"/>
              </a:rPr>
              <a:t>I</a:t>
            </a:r>
            <a:r>
              <a:rPr lang="tr-TR" sz="3200" dirty="0" smtClean="0">
                <a:latin typeface="Calibri" pitchFamily="34" charset="0"/>
              </a:rPr>
              <a:t> </a:t>
            </a:r>
            <a:r>
              <a:rPr lang="tr-TR" sz="3200" dirty="0" err="1" smtClean="0">
                <a:latin typeface="Calibri" pitchFamily="34" charset="0"/>
              </a:rPr>
              <a:t>worked</a:t>
            </a:r>
            <a:r>
              <a:rPr lang="tr-TR" sz="3200" dirty="0" smtClean="0">
                <a:latin typeface="Calibri" pitchFamily="34" charset="0"/>
              </a:rPr>
              <a:t> </a:t>
            </a:r>
            <a:r>
              <a:rPr lang="tr-TR" sz="3200" dirty="0" err="1" smtClean="0">
                <a:latin typeface="Calibri" pitchFamily="34" charset="0"/>
              </a:rPr>
              <a:t>with</a:t>
            </a:r>
            <a:r>
              <a:rPr lang="tr-TR" sz="3200" dirty="0" smtClean="0">
                <a:latin typeface="Calibri" pitchFamily="34" charset="0"/>
              </a:rPr>
              <a:t> </a:t>
            </a:r>
            <a:r>
              <a:rPr lang="tr-TR" sz="3200" dirty="0" err="1" smtClean="0">
                <a:latin typeface="Calibri" pitchFamily="34" charset="0"/>
              </a:rPr>
              <a:t>several</a:t>
            </a:r>
            <a:r>
              <a:rPr lang="tr-TR" sz="3200" dirty="0" smtClean="0">
                <a:latin typeface="Calibri" pitchFamily="34" charset="0"/>
              </a:rPr>
              <a:t> </a:t>
            </a:r>
            <a:r>
              <a:rPr lang="tr-TR" sz="3200" dirty="0" err="1" smtClean="0">
                <a:latin typeface="Calibri" pitchFamily="34" charset="0"/>
              </a:rPr>
              <a:t>parametric</a:t>
            </a:r>
            <a:r>
              <a:rPr lang="tr-TR" sz="3200" dirty="0" smtClean="0">
                <a:latin typeface="Calibri" pitchFamily="34" charset="0"/>
              </a:rPr>
              <a:t> </a:t>
            </a:r>
            <a:r>
              <a:rPr lang="tr-TR" sz="3200" dirty="0" err="1" smtClean="0">
                <a:latin typeface="Calibri" pitchFamily="34" charset="0"/>
              </a:rPr>
              <a:t>models</a:t>
            </a:r>
            <a:r>
              <a:rPr lang="tr-TR" sz="3200" dirty="0" smtClean="0">
                <a:latin typeface="Calibri" pitchFamily="34" charset="0"/>
              </a:rPr>
              <a:t> </a:t>
            </a:r>
            <a:r>
              <a:rPr lang="tr-TR" sz="3200" dirty="0" err="1" smtClean="0">
                <a:latin typeface="Calibri" pitchFamily="34" charset="0"/>
              </a:rPr>
              <a:t>to</a:t>
            </a:r>
            <a:r>
              <a:rPr lang="tr-TR" sz="3200" dirty="0" smtClean="0">
                <a:latin typeface="Calibri" pitchFamily="34" charset="0"/>
              </a:rPr>
              <a:t> </a:t>
            </a:r>
            <a:r>
              <a:rPr lang="tr-TR" sz="3200" dirty="0" err="1" smtClean="0">
                <a:latin typeface="Calibri" pitchFamily="34" charset="0"/>
              </a:rPr>
              <a:t>manage</a:t>
            </a:r>
            <a:r>
              <a:rPr lang="tr-TR" sz="3200" dirty="0" smtClean="0">
                <a:latin typeface="Calibri" pitchFamily="34" charset="0"/>
              </a:rPr>
              <a:t> </a:t>
            </a:r>
            <a:r>
              <a:rPr lang="tr-TR" sz="3200" dirty="0" err="1" smtClean="0">
                <a:latin typeface="Calibri" pitchFamily="34" charset="0"/>
              </a:rPr>
              <a:t>my</a:t>
            </a:r>
            <a:r>
              <a:rPr lang="tr-TR" sz="3200" dirty="0" smtClean="0">
                <a:latin typeface="Calibri" pitchFamily="34" charset="0"/>
              </a:rPr>
              <a:t> </a:t>
            </a:r>
            <a:r>
              <a:rPr lang="tr-TR" sz="3200" dirty="0" err="1" smtClean="0">
                <a:latin typeface="Calibri" pitchFamily="34" charset="0"/>
              </a:rPr>
              <a:t>project</a:t>
            </a:r>
            <a:r>
              <a:rPr lang="tr-TR" sz="3200" dirty="0" smtClean="0">
                <a:latin typeface="Calibri" pitchFamily="34" charset="0"/>
              </a:rPr>
              <a:t>.  I </a:t>
            </a:r>
            <a:r>
              <a:rPr lang="tr-TR" sz="3200" dirty="0" err="1" smtClean="0">
                <a:latin typeface="Calibri" pitchFamily="34" charset="0"/>
              </a:rPr>
              <a:t>made</a:t>
            </a:r>
            <a:r>
              <a:rPr lang="tr-TR" sz="3200" dirty="0" smtClean="0">
                <a:latin typeface="Calibri" pitchFamily="34" charset="0"/>
              </a:rPr>
              <a:t> </a:t>
            </a:r>
            <a:r>
              <a:rPr lang="tr-TR" sz="3200" dirty="0" err="1" smtClean="0">
                <a:latin typeface="Calibri" pitchFamily="34" charset="0"/>
              </a:rPr>
              <a:t>the</a:t>
            </a:r>
            <a:r>
              <a:rPr lang="tr-TR" sz="3200" dirty="0" smtClean="0">
                <a:latin typeface="Calibri" pitchFamily="34" charset="0"/>
              </a:rPr>
              <a:t> </a:t>
            </a:r>
            <a:r>
              <a:rPr lang="tr-TR" sz="3200" dirty="0" err="1" smtClean="0">
                <a:latin typeface="Calibri" pitchFamily="34" charset="0"/>
              </a:rPr>
              <a:t>most</a:t>
            </a:r>
            <a:r>
              <a:rPr lang="tr-TR" sz="3200" dirty="0" smtClean="0">
                <a:latin typeface="Calibri" pitchFamily="34" charset="0"/>
              </a:rPr>
              <a:t> of </a:t>
            </a:r>
            <a:r>
              <a:rPr lang="tr-TR" sz="3200" dirty="0" err="1" smtClean="0">
                <a:latin typeface="Calibri" pitchFamily="34" charset="0"/>
              </a:rPr>
              <a:t>my</a:t>
            </a:r>
            <a:r>
              <a:rPr lang="tr-TR" sz="3200" dirty="0" smtClean="0">
                <a:latin typeface="Calibri" pitchFamily="34" charset="0"/>
              </a:rPr>
              <a:t> </a:t>
            </a:r>
            <a:r>
              <a:rPr lang="tr-TR" sz="3200" dirty="0" err="1" smtClean="0">
                <a:latin typeface="Calibri" pitchFamily="34" charset="0"/>
              </a:rPr>
              <a:t>work</a:t>
            </a:r>
            <a:r>
              <a:rPr lang="tr-TR" sz="3200" dirty="0" smtClean="0">
                <a:latin typeface="Calibri" pitchFamily="34" charset="0"/>
              </a:rPr>
              <a:t> </a:t>
            </a:r>
            <a:r>
              <a:rPr lang="tr-TR" sz="3200" dirty="0" err="1" smtClean="0">
                <a:latin typeface="Calibri" pitchFamily="34" charset="0"/>
              </a:rPr>
              <a:t>based</a:t>
            </a:r>
            <a:r>
              <a:rPr lang="tr-TR" sz="3200" dirty="0" smtClean="0">
                <a:latin typeface="Calibri" pitchFamily="34" charset="0"/>
              </a:rPr>
              <a:t> on </a:t>
            </a:r>
            <a:r>
              <a:rPr lang="en-US" sz="3200" dirty="0">
                <a:latin typeface="Calibri" pitchFamily="34" charset="0"/>
              </a:rPr>
              <a:t>Black-Scholes </a:t>
            </a:r>
            <a:r>
              <a:rPr lang="tr-TR" sz="3200" dirty="0" err="1" smtClean="0">
                <a:latin typeface="Calibri" pitchFamily="34" charset="0"/>
              </a:rPr>
              <a:t>which</a:t>
            </a:r>
            <a:r>
              <a:rPr lang="tr-TR" sz="3200" dirty="0" smtClean="0">
                <a:latin typeface="Calibri" pitchFamily="34" charset="0"/>
              </a:rPr>
              <a:t> is </a:t>
            </a:r>
            <a:r>
              <a:rPr lang="tr-TR" sz="3200" dirty="0" err="1" smtClean="0">
                <a:latin typeface="Calibri" pitchFamily="34" charset="0"/>
              </a:rPr>
              <a:t>very</a:t>
            </a:r>
            <a:r>
              <a:rPr lang="tr-TR" sz="3200" dirty="0" smtClean="0">
                <a:latin typeface="Calibri" pitchFamily="34" charset="0"/>
              </a:rPr>
              <a:t> </a:t>
            </a:r>
            <a:r>
              <a:rPr lang="tr-TR" sz="3200" dirty="0" err="1" smtClean="0">
                <a:latin typeface="Calibri" pitchFamily="34" charset="0"/>
              </a:rPr>
              <a:t>first</a:t>
            </a:r>
            <a:r>
              <a:rPr lang="en-US" sz="3200" dirty="0">
                <a:latin typeface="Calibri" pitchFamily="34" charset="0"/>
              </a:rPr>
              <a:t>, and probably, most </a:t>
            </a:r>
            <a:r>
              <a:rPr lang="en-US" sz="3200" dirty="0" smtClean="0">
                <a:latin typeface="Calibri" pitchFamily="34" charset="0"/>
              </a:rPr>
              <a:t>well-known</a:t>
            </a:r>
            <a:r>
              <a:rPr lang="tr-TR" sz="3200" dirty="0" smtClean="0">
                <a:latin typeface="Calibri" pitchFamily="34" charset="0"/>
              </a:rPr>
              <a:t> </a:t>
            </a:r>
            <a:r>
              <a:rPr lang="en-US" sz="3200" dirty="0" smtClean="0">
                <a:latin typeface="Calibri" pitchFamily="34" charset="0"/>
              </a:rPr>
              <a:t>option </a:t>
            </a:r>
            <a:r>
              <a:rPr lang="en-US" sz="3200" dirty="0">
                <a:latin typeface="Calibri" pitchFamily="34" charset="0"/>
              </a:rPr>
              <a:t>pricing </a:t>
            </a:r>
            <a:r>
              <a:rPr lang="en-US" sz="3200" dirty="0" smtClean="0">
                <a:latin typeface="Calibri" pitchFamily="34" charset="0"/>
              </a:rPr>
              <a:t>model.</a:t>
            </a:r>
            <a:r>
              <a:rPr lang="tr-TR" sz="3200" dirty="0" smtClean="0">
                <a:latin typeface="Calibri" pitchFamily="34" charset="0"/>
              </a:rPr>
              <a:t> </a:t>
            </a:r>
          </a:p>
          <a:p>
            <a:pPr eaLnBrk="1" hangingPunct="1"/>
            <a:endParaRPr lang="tr-TR" sz="3200" dirty="0">
              <a:latin typeface="Calibri" pitchFamily="34" charset="0"/>
            </a:endParaRPr>
          </a:p>
          <a:p>
            <a:pPr eaLnBrk="1" hangingPunct="1"/>
            <a:endParaRPr lang="tr-TR" sz="3200" dirty="0" smtClean="0">
              <a:latin typeface="Calibri" pitchFamily="34" charset="0"/>
            </a:endParaRPr>
          </a:p>
          <a:p>
            <a:pPr eaLnBrk="1" hangingPunct="1"/>
            <a:endParaRPr lang="tr-TR" sz="3200" dirty="0">
              <a:latin typeface="Calibri" pitchFamily="34" charset="0"/>
            </a:endParaRPr>
          </a:p>
          <a:p>
            <a:pPr eaLnBrk="1" hangingPunct="1"/>
            <a:endParaRPr lang="tr-TR" sz="3200" dirty="0" smtClean="0">
              <a:latin typeface="Calibri" pitchFamily="34" charset="0"/>
            </a:endParaRPr>
          </a:p>
          <a:p>
            <a:pPr eaLnBrk="1" hangingPunct="1"/>
            <a:endParaRPr lang="tr-TR" sz="3200" dirty="0">
              <a:latin typeface="Calibri" pitchFamily="34" charset="0"/>
            </a:endParaRPr>
          </a:p>
          <a:p>
            <a:pPr eaLnBrk="1" hangingPunct="1"/>
            <a:endParaRPr lang="tr-TR" sz="3200" dirty="0" smtClean="0">
              <a:latin typeface="Calibri" pitchFamily="34" charset="0"/>
            </a:endParaRPr>
          </a:p>
          <a:p>
            <a:pPr eaLnBrk="1" hangingPunct="1"/>
            <a:endParaRPr lang="tr-TR" sz="3200" dirty="0">
              <a:latin typeface="Calibri" pitchFamily="34" charset="0"/>
            </a:endParaRPr>
          </a:p>
          <a:p>
            <a:pPr eaLnBrk="1" hangingPunct="1"/>
            <a:endParaRPr lang="tr-TR" sz="3200" dirty="0" smtClean="0">
              <a:latin typeface="Calibri" pitchFamily="34" charset="0"/>
            </a:endParaRPr>
          </a:p>
          <a:p>
            <a:pPr eaLnBrk="1" hangingPunct="1"/>
            <a:endParaRPr lang="tr-TR" sz="3200" dirty="0">
              <a:latin typeface="Calibri" pitchFamily="34" charset="0"/>
            </a:endParaRPr>
          </a:p>
          <a:p>
            <a:pPr eaLnBrk="1" hangingPunct="1"/>
            <a:endParaRPr lang="tr-TR" sz="3200" dirty="0" smtClean="0">
              <a:latin typeface="Calibri" pitchFamily="34" charset="0"/>
            </a:endParaRPr>
          </a:p>
          <a:p>
            <a:pPr eaLnBrk="1" hangingPunct="1"/>
            <a:endParaRPr lang="tr-TR" sz="3200" dirty="0">
              <a:latin typeface="Calibri" pitchFamily="34" charset="0"/>
            </a:endParaRPr>
          </a:p>
          <a:p>
            <a:pPr eaLnBrk="1" hangingPunct="1"/>
            <a:endParaRPr lang="tr-TR" sz="3200" dirty="0" smtClean="0">
              <a:latin typeface="Calibri" pitchFamily="34" charset="0"/>
            </a:endParaRPr>
          </a:p>
          <a:p>
            <a:pPr eaLnBrk="1" hangingPunct="1"/>
            <a:endParaRPr lang="tr-TR" sz="3200" dirty="0" smtClean="0">
              <a:latin typeface="Calibri" pitchFamily="34" charset="0"/>
            </a:endParaRPr>
          </a:p>
          <a:p>
            <a:pPr eaLnBrk="1" hangingPunct="1"/>
            <a:endParaRPr lang="tr-TR" sz="3200" dirty="0">
              <a:latin typeface="Calibri" pitchFamily="34" charset="0"/>
            </a:endParaRPr>
          </a:p>
          <a:p>
            <a:pPr eaLnBrk="1" hangingPunct="1"/>
            <a:endParaRPr lang="tr-TR" sz="3200" dirty="0" smtClean="0">
              <a:latin typeface="Calibri" pitchFamily="34" charset="0"/>
            </a:endParaRPr>
          </a:p>
          <a:p>
            <a:pPr eaLnBrk="1" hangingPunct="1"/>
            <a:endParaRPr lang="tr-TR" sz="3200" dirty="0">
              <a:latin typeface="Calibri" pitchFamily="34" charset="0"/>
            </a:endParaRPr>
          </a:p>
          <a:p>
            <a:pPr eaLnBrk="1" hangingPunct="1"/>
            <a:r>
              <a:rPr lang="tr-TR" sz="3200" dirty="0" err="1" smtClean="0">
                <a:latin typeface="Calibri" pitchFamily="34" charset="0"/>
              </a:rPr>
              <a:t>Another</a:t>
            </a:r>
            <a:r>
              <a:rPr lang="tr-TR" sz="3200" dirty="0" smtClean="0">
                <a:latin typeface="Calibri" pitchFamily="34" charset="0"/>
              </a:rPr>
              <a:t> </a:t>
            </a:r>
            <a:r>
              <a:rPr lang="tr-TR" sz="3200" dirty="0" err="1" smtClean="0">
                <a:latin typeface="Calibri" pitchFamily="34" charset="0"/>
              </a:rPr>
              <a:t>famous</a:t>
            </a:r>
            <a:r>
              <a:rPr lang="tr-TR" sz="3200" dirty="0" smtClean="0">
                <a:latin typeface="Calibri" pitchFamily="34" charset="0"/>
              </a:rPr>
              <a:t> </a:t>
            </a:r>
            <a:r>
              <a:rPr lang="tr-TR" sz="3200" dirty="0" err="1" smtClean="0">
                <a:latin typeface="Calibri" pitchFamily="34" charset="0"/>
              </a:rPr>
              <a:t>method</a:t>
            </a:r>
            <a:r>
              <a:rPr lang="tr-TR" sz="3200" dirty="0" smtClean="0">
                <a:latin typeface="Calibri" pitchFamily="34" charset="0"/>
              </a:rPr>
              <a:t> </a:t>
            </a:r>
            <a:r>
              <a:rPr lang="tr-TR" sz="3200" dirty="0" err="1" smtClean="0">
                <a:latin typeface="Calibri" pitchFamily="34" charset="0"/>
              </a:rPr>
              <a:t>utilized</a:t>
            </a:r>
            <a:r>
              <a:rPr lang="tr-TR" sz="3200" dirty="0" smtClean="0">
                <a:latin typeface="Calibri" pitchFamily="34" charset="0"/>
              </a:rPr>
              <a:t> </a:t>
            </a:r>
            <a:r>
              <a:rPr lang="tr-TR" sz="3200" dirty="0" err="1" smtClean="0">
                <a:latin typeface="Calibri" pitchFamily="34" charset="0"/>
              </a:rPr>
              <a:t>by</a:t>
            </a:r>
            <a:r>
              <a:rPr lang="tr-TR" sz="3200" dirty="0" smtClean="0">
                <a:latin typeface="Calibri" pitchFamily="34" charset="0"/>
              </a:rPr>
              <a:t> </a:t>
            </a:r>
            <a:r>
              <a:rPr lang="tr-TR" sz="3200" dirty="0" err="1" smtClean="0">
                <a:latin typeface="Calibri" pitchFamily="34" charset="0"/>
              </a:rPr>
              <a:t>many</a:t>
            </a:r>
            <a:r>
              <a:rPr lang="tr-TR" sz="3200" dirty="0" smtClean="0">
                <a:latin typeface="Calibri" pitchFamily="34" charset="0"/>
              </a:rPr>
              <a:t> </a:t>
            </a:r>
            <a:r>
              <a:rPr lang="tr-TR" sz="3200" dirty="0" err="1" smtClean="0">
                <a:latin typeface="Calibri" pitchFamily="34" charset="0"/>
              </a:rPr>
              <a:t>investors</a:t>
            </a:r>
            <a:r>
              <a:rPr lang="tr-TR" sz="3200" dirty="0" smtClean="0">
                <a:latin typeface="Calibri" pitchFamily="34" charset="0"/>
              </a:rPr>
              <a:t> is </a:t>
            </a:r>
            <a:r>
              <a:rPr lang="tr-TR" sz="3200" dirty="0" err="1" smtClean="0">
                <a:latin typeface="Calibri" pitchFamily="34" charset="0"/>
              </a:rPr>
              <a:t>Heston</a:t>
            </a:r>
            <a:r>
              <a:rPr lang="tr-TR" sz="3200" dirty="0" smtClean="0">
                <a:latin typeface="Calibri" pitchFamily="34" charset="0"/>
              </a:rPr>
              <a:t> Model.</a:t>
            </a:r>
          </a:p>
          <a:p>
            <a:pPr eaLnBrk="1" hangingPunct="1"/>
            <a:r>
              <a:rPr lang="tr-TR" sz="3200" dirty="0" err="1" smtClean="0">
                <a:latin typeface="Calibri" pitchFamily="34" charset="0"/>
              </a:rPr>
              <a:t>It</a:t>
            </a:r>
            <a:r>
              <a:rPr lang="tr-TR" sz="3200" dirty="0" smtClean="0">
                <a:latin typeface="Calibri" pitchFamily="34" charset="0"/>
              </a:rPr>
              <a:t> </a:t>
            </a:r>
            <a:r>
              <a:rPr lang="en-US" sz="3200" dirty="0" smtClean="0">
                <a:latin typeface="Calibri" pitchFamily="34" charset="0"/>
              </a:rPr>
              <a:t>is </a:t>
            </a:r>
            <a:r>
              <a:rPr lang="en-US" sz="3200" dirty="0">
                <a:latin typeface="Calibri" pitchFamily="34" charset="0"/>
              </a:rPr>
              <a:t>a mathematical model describing the evolution of the volatility of an underlying asset. In this model, we don’t have </a:t>
            </a:r>
            <a:r>
              <a:rPr lang="en-US" sz="3200" dirty="0" smtClean="0">
                <a:latin typeface="Calibri" pitchFamily="34" charset="0"/>
              </a:rPr>
              <a:t>a</a:t>
            </a:r>
            <a:r>
              <a:rPr lang="tr-TR" sz="3200" dirty="0" smtClean="0">
                <a:latin typeface="Calibri" pitchFamily="34" charset="0"/>
              </a:rPr>
              <a:t> </a:t>
            </a:r>
            <a:r>
              <a:rPr lang="en-US" sz="3200" dirty="0" smtClean="0">
                <a:latin typeface="Calibri" pitchFamily="34" charset="0"/>
              </a:rPr>
              <a:t>constant or deterministic </a:t>
            </a:r>
            <a:r>
              <a:rPr lang="en-US" sz="3200" dirty="0">
                <a:latin typeface="Calibri" pitchFamily="34" charset="0"/>
              </a:rPr>
              <a:t>volatility. It follows a random process</a:t>
            </a:r>
            <a:r>
              <a:rPr lang="en-US" sz="3200" dirty="0" smtClean="0">
                <a:latin typeface="Calibri" pitchFamily="34" charset="0"/>
              </a:rPr>
              <a:t>.</a:t>
            </a:r>
            <a:r>
              <a:rPr lang="tr-TR" sz="3200" dirty="0" smtClean="0">
                <a:latin typeface="Calibri" pitchFamily="34" charset="0"/>
              </a:rPr>
              <a:t>[1]</a:t>
            </a:r>
          </a:p>
          <a:p>
            <a:pPr eaLnBrk="1" hangingPunct="1"/>
            <a:endParaRPr lang="tr-TR" sz="3200" dirty="0">
              <a:latin typeface="Calibri" pitchFamily="34" charset="0"/>
            </a:endParaRPr>
          </a:p>
          <a:p>
            <a:pPr eaLnBrk="1" hangingPunct="1"/>
            <a:r>
              <a:rPr lang="tr-TR" sz="3200" dirty="0" smtClean="0">
                <a:latin typeface="Calibri" pitchFamily="34" charset="0"/>
              </a:rPr>
              <a:t>	</a:t>
            </a:r>
          </a:p>
          <a:p>
            <a:pPr eaLnBrk="1" hangingPunct="1"/>
            <a:r>
              <a:rPr lang="tr-TR" sz="3200" dirty="0" smtClean="0">
                <a:latin typeface="Calibri" pitchFamily="34" charset="0"/>
              </a:rPr>
              <a:t>	</a:t>
            </a:r>
            <a:endParaRPr lang="tr-TR" sz="3200" dirty="0">
              <a:latin typeface="Calibri" pitchFamily="34" charset="0"/>
            </a:endParaRPr>
          </a:p>
          <a:p>
            <a:pPr eaLnBrk="1" hangingPunct="1"/>
            <a:r>
              <a:rPr lang="tr-TR" sz="3200" dirty="0" smtClean="0">
                <a:latin typeface="Calibri" pitchFamily="34" charset="0"/>
              </a:rPr>
              <a:t>	</a:t>
            </a:r>
          </a:p>
          <a:p>
            <a:pPr eaLnBrk="1" hangingPunct="1"/>
            <a:endParaRPr lang="tr-TR" sz="3200" dirty="0" smtClean="0">
              <a:latin typeface="Calibri" pitchFamily="34" charset="0"/>
            </a:endParaRPr>
          </a:p>
          <a:p>
            <a:pPr eaLnBrk="1" hangingPunct="1"/>
            <a:endParaRPr lang="tr-TR" sz="3200" dirty="0" smtClean="0">
              <a:latin typeface="Calibri" pitchFamily="34" charset="0"/>
            </a:endParaRPr>
          </a:p>
        </p:txBody>
      </p:sp>
      <p:sp>
        <p:nvSpPr>
          <p:cNvPr id="34" name="Rectangle 33"/>
          <p:cNvSpPr/>
          <p:nvPr/>
        </p:nvSpPr>
        <p:spPr>
          <a:xfrm>
            <a:off x="15453476" y="4413978"/>
            <a:ext cx="11887288" cy="6305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Methods</a:t>
            </a:r>
            <a:endParaRPr lang="en-US" sz="5400" b="1" dirty="0">
              <a:solidFill>
                <a:schemeClr val="accent3">
                  <a:lumMod val="20000"/>
                  <a:lumOff val="80000"/>
                </a:schemeClr>
              </a:solidFill>
            </a:endParaRPr>
          </a:p>
        </p:txBody>
      </p:sp>
      <p:sp>
        <p:nvSpPr>
          <p:cNvPr id="35" name="Rectangle 34"/>
          <p:cNvSpPr/>
          <p:nvPr/>
        </p:nvSpPr>
        <p:spPr>
          <a:xfrm>
            <a:off x="28529493" y="4413978"/>
            <a:ext cx="11887288" cy="6305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49" tIns="43475" rIns="86949" bIns="43475" rtlCol="0" anchor="ctr"/>
          <a:lstStyle/>
          <a:p>
            <a:pPr algn="ctr"/>
            <a:r>
              <a:rPr lang="tr-TR" sz="5500" b="1" dirty="0" err="1" smtClean="0">
                <a:solidFill>
                  <a:schemeClr val="accent3">
                    <a:lumMod val="20000"/>
                    <a:lumOff val="80000"/>
                  </a:schemeClr>
                </a:solidFill>
              </a:rPr>
              <a:t>Results</a:t>
            </a:r>
            <a:endParaRPr lang="en-US" sz="5500" b="1" dirty="0">
              <a:solidFill>
                <a:schemeClr val="accent3">
                  <a:lumMod val="20000"/>
                  <a:lumOff val="80000"/>
                </a:schemeClr>
              </a:solidFill>
            </a:endParaRPr>
          </a:p>
        </p:txBody>
      </p:sp>
      <p:sp>
        <p:nvSpPr>
          <p:cNvPr id="14" name="Text Box 193"/>
          <p:cNvSpPr txBox="1">
            <a:spLocks noChangeArrowheads="1"/>
          </p:cNvSpPr>
          <p:nvPr/>
        </p:nvSpPr>
        <p:spPr bwMode="auto">
          <a:xfrm>
            <a:off x="28305484" y="22557061"/>
            <a:ext cx="11887288" cy="2813415"/>
          </a:xfrm>
          <a:prstGeom prst="rect">
            <a:avLst/>
          </a:prstGeom>
          <a:solidFill>
            <a:schemeClr val="bg1"/>
          </a:solidFill>
          <a:ln w="12700">
            <a:solidFill>
              <a:schemeClr val="accent1">
                <a:lumMod val="75000"/>
              </a:schemeClr>
            </a:solidFill>
          </a:ln>
          <a:effectLst/>
        </p:spPr>
        <p:txBody>
          <a:bodyPr lIns="173903" tIns="173903" rIns="173903" bIns="17390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In this study, fair price of an option is predicted using Black Scholes Model, Binomial Model and  </a:t>
            </a:r>
            <a:r>
              <a:rPr lang="en-US" sz="3200" dirty="0" err="1">
                <a:latin typeface="Calibri" pitchFamily="34" charset="0"/>
              </a:rPr>
              <a:t>Heston</a:t>
            </a:r>
            <a:r>
              <a:rPr lang="en-US" sz="3200" dirty="0">
                <a:latin typeface="Calibri" pitchFamily="34" charset="0"/>
              </a:rPr>
              <a:t> Model. Implied volatility is predicted by using </a:t>
            </a:r>
            <a:r>
              <a:rPr lang="tr-TR" sz="3200" dirty="0" err="1" smtClean="0">
                <a:latin typeface="Calibri" pitchFamily="34" charset="0"/>
              </a:rPr>
              <a:t>customized</a:t>
            </a:r>
            <a:r>
              <a:rPr lang="tr-TR" sz="3200" dirty="0" smtClean="0">
                <a:latin typeface="Calibri" pitchFamily="34" charset="0"/>
              </a:rPr>
              <a:t> </a:t>
            </a:r>
            <a:r>
              <a:rPr lang="en-US" sz="3200" dirty="0" smtClean="0">
                <a:latin typeface="Calibri" pitchFamily="34" charset="0"/>
              </a:rPr>
              <a:t>Newton-Raphson</a:t>
            </a:r>
            <a:r>
              <a:rPr lang="en-US" sz="3200" dirty="0">
                <a:latin typeface="Calibri" pitchFamily="34" charset="0"/>
              </a:rPr>
              <a:t>. The empirical results show good error rates even though I used a naive approach to calculate implied volatility. </a:t>
            </a:r>
          </a:p>
        </p:txBody>
      </p:sp>
      <p:sp>
        <p:nvSpPr>
          <p:cNvPr id="36" name="Rectangle 35"/>
          <p:cNvSpPr/>
          <p:nvPr/>
        </p:nvSpPr>
        <p:spPr>
          <a:xfrm>
            <a:off x="28305484" y="21926489"/>
            <a:ext cx="11887288" cy="6305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49" tIns="43475" rIns="86949" bIns="43475" rtlCol="0" anchor="ctr"/>
          <a:lstStyle/>
          <a:p>
            <a:pPr algn="ctr"/>
            <a:r>
              <a:rPr lang="en-US" sz="5500" b="1" smtClean="0">
                <a:solidFill>
                  <a:schemeClr val="accent3">
                    <a:lumMod val="20000"/>
                    <a:lumOff val="80000"/>
                  </a:schemeClr>
                </a:solidFill>
              </a:rPr>
              <a:t>Conclusion</a:t>
            </a:r>
            <a:endParaRPr lang="en-US" sz="5500" b="1" dirty="0">
              <a:solidFill>
                <a:schemeClr val="accent3">
                  <a:lumMod val="20000"/>
                  <a:lumOff val="80000"/>
                </a:schemeClr>
              </a:solidFill>
            </a:endParaRPr>
          </a:p>
        </p:txBody>
      </p:sp>
      <p:sp>
        <p:nvSpPr>
          <p:cNvPr id="11" name="Text Box 190"/>
          <p:cNvSpPr txBox="1">
            <a:spLocks noChangeArrowheads="1"/>
          </p:cNvSpPr>
          <p:nvPr/>
        </p:nvSpPr>
        <p:spPr bwMode="auto">
          <a:xfrm>
            <a:off x="2377459" y="14773605"/>
            <a:ext cx="11887288" cy="4290743"/>
          </a:xfrm>
          <a:prstGeom prst="rect">
            <a:avLst/>
          </a:prstGeom>
          <a:solidFill>
            <a:schemeClr val="bg1"/>
          </a:solidFill>
          <a:ln w="12700">
            <a:solidFill>
              <a:schemeClr val="accent1">
                <a:lumMod val="75000"/>
              </a:schemeClr>
            </a:solidFill>
          </a:ln>
          <a:effectLst/>
        </p:spPr>
        <p:txBody>
          <a:bodyPr lIns="173903" tIns="173903" rIns="173903" bIns="17390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tr-TR" sz="3200" dirty="0" smtClean="0">
                <a:solidFill>
                  <a:prstClr val="black"/>
                </a:solidFill>
                <a:latin typeface="Calibri"/>
              </a:rPr>
              <a:t>Option </a:t>
            </a:r>
            <a:r>
              <a:rPr lang="tr-TR" sz="3200" dirty="0" err="1" smtClean="0">
                <a:solidFill>
                  <a:prstClr val="black"/>
                </a:solidFill>
                <a:latin typeface="Calibri"/>
              </a:rPr>
              <a:t>Pricing</a:t>
            </a:r>
            <a:r>
              <a:rPr lang="tr-TR" sz="3200" dirty="0" smtClean="0">
                <a:solidFill>
                  <a:prstClr val="black"/>
                </a:solidFill>
                <a:latin typeface="Calibri"/>
              </a:rPr>
              <a:t> is </a:t>
            </a:r>
            <a:r>
              <a:rPr lang="tr-TR" sz="3200" dirty="0" err="1" smtClean="0">
                <a:solidFill>
                  <a:prstClr val="black"/>
                </a:solidFill>
                <a:latin typeface="Calibri"/>
              </a:rPr>
              <a:t>my</a:t>
            </a:r>
            <a:r>
              <a:rPr lang="tr-TR" sz="3200" dirty="0" smtClean="0">
                <a:solidFill>
                  <a:prstClr val="black"/>
                </a:solidFill>
                <a:latin typeface="Calibri"/>
              </a:rPr>
              <a:t> </a:t>
            </a:r>
            <a:r>
              <a:rPr lang="tr-TR" sz="3200" dirty="0" err="1" smtClean="0">
                <a:solidFill>
                  <a:prstClr val="black"/>
                </a:solidFill>
                <a:latin typeface="Calibri"/>
              </a:rPr>
              <a:t>first</a:t>
            </a:r>
            <a:r>
              <a:rPr lang="tr-TR" sz="3200" dirty="0" smtClean="0">
                <a:solidFill>
                  <a:prstClr val="black"/>
                </a:solidFill>
                <a:latin typeface="Calibri"/>
              </a:rPr>
              <a:t> </a:t>
            </a:r>
            <a:r>
              <a:rPr lang="tr-TR" sz="3200" dirty="0" err="1" smtClean="0">
                <a:solidFill>
                  <a:prstClr val="black"/>
                </a:solidFill>
                <a:latin typeface="Calibri"/>
              </a:rPr>
              <a:t>aim</a:t>
            </a:r>
            <a:r>
              <a:rPr lang="tr-TR" sz="3200" dirty="0" smtClean="0">
                <a:solidFill>
                  <a:prstClr val="black"/>
                </a:solidFill>
                <a:latin typeface="Calibri"/>
              </a:rPr>
              <a:t> in </a:t>
            </a:r>
            <a:r>
              <a:rPr lang="tr-TR" sz="3200" dirty="0" err="1" smtClean="0">
                <a:solidFill>
                  <a:prstClr val="black"/>
                </a:solidFill>
                <a:latin typeface="Calibri"/>
              </a:rPr>
              <a:t>this</a:t>
            </a:r>
            <a:r>
              <a:rPr lang="tr-TR" sz="3200" dirty="0" smtClean="0">
                <a:solidFill>
                  <a:prstClr val="black"/>
                </a:solidFill>
                <a:latin typeface="Calibri"/>
              </a:rPr>
              <a:t> </a:t>
            </a:r>
            <a:r>
              <a:rPr lang="tr-TR" sz="3200" dirty="0" err="1" smtClean="0">
                <a:solidFill>
                  <a:prstClr val="black"/>
                </a:solidFill>
                <a:latin typeface="Calibri"/>
              </a:rPr>
              <a:t>study</a:t>
            </a:r>
            <a:r>
              <a:rPr lang="tr-TR" sz="3200" dirty="0" smtClean="0">
                <a:solidFill>
                  <a:prstClr val="black"/>
                </a:solidFill>
                <a:latin typeface="Calibri"/>
              </a:rPr>
              <a:t>. I </a:t>
            </a:r>
            <a:r>
              <a:rPr lang="tr-TR" sz="3200" dirty="0" err="1" smtClean="0">
                <a:solidFill>
                  <a:prstClr val="black"/>
                </a:solidFill>
                <a:latin typeface="Calibri"/>
              </a:rPr>
              <a:t>started</a:t>
            </a:r>
            <a:r>
              <a:rPr lang="tr-TR" sz="3200" dirty="0" smtClean="0">
                <a:solidFill>
                  <a:prstClr val="black"/>
                </a:solidFill>
                <a:latin typeface="Calibri"/>
              </a:rPr>
              <a:t> </a:t>
            </a:r>
            <a:r>
              <a:rPr lang="tr-TR" sz="3200" dirty="0" err="1" smtClean="0">
                <a:solidFill>
                  <a:prstClr val="black"/>
                </a:solidFill>
                <a:latin typeface="Calibri"/>
              </a:rPr>
              <a:t>generating</a:t>
            </a:r>
            <a:r>
              <a:rPr lang="tr-TR" sz="3200" dirty="0">
                <a:solidFill>
                  <a:prstClr val="black"/>
                </a:solidFill>
                <a:latin typeface="Calibri"/>
              </a:rPr>
              <a:t> </a:t>
            </a:r>
            <a:r>
              <a:rPr lang="tr-TR" sz="3200" dirty="0" err="1" smtClean="0">
                <a:solidFill>
                  <a:prstClr val="black"/>
                </a:solidFill>
                <a:latin typeface="Calibri"/>
              </a:rPr>
              <a:t>synthetic</a:t>
            </a:r>
            <a:r>
              <a:rPr lang="tr-TR" sz="3200" dirty="0" smtClean="0">
                <a:solidFill>
                  <a:prstClr val="black"/>
                </a:solidFill>
                <a:latin typeface="Calibri"/>
              </a:rPr>
              <a:t> </a:t>
            </a:r>
            <a:r>
              <a:rPr lang="tr-TR" sz="3200" dirty="0" err="1" smtClean="0">
                <a:solidFill>
                  <a:prstClr val="black"/>
                </a:solidFill>
                <a:latin typeface="Calibri"/>
              </a:rPr>
              <a:t>parameters</a:t>
            </a:r>
            <a:r>
              <a:rPr lang="tr-TR" sz="3200" dirty="0" smtClean="0">
                <a:solidFill>
                  <a:prstClr val="black"/>
                </a:solidFill>
                <a:latin typeface="Calibri"/>
              </a:rPr>
              <a:t> </a:t>
            </a:r>
            <a:r>
              <a:rPr lang="tr-TR" sz="3200" dirty="0" err="1" smtClean="0">
                <a:solidFill>
                  <a:prstClr val="black"/>
                </a:solidFill>
                <a:latin typeface="Calibri"/>
              </a:rPr>
              <a:t>to</a:t>
            </a:r>
            <a:r>
              <a:rPr lang="tr-TR" sz="3200" dirty="0" smtClean="0">
                <a:solidFill>
                  <a:prstClr val="black"/>
                </a:solidFill>
                <a:latin typeface="Calibri"/>
              </a:rPr>
              <a:t> be </a:t>
            </a:r>
            <a:r>
              <a:rPr lang="tr-TR" sz="3200" dirty="0" err="1" smtClean="0">
                <a:solidFill>
                  <a:prstClr val="black"/>
                </a:solidFill>
                <a:latin typeface="Calibri"/>
              </a:rPr>
              <a:t>used</a:t>
            </a:r>
            <a:r>
              <a:rPr lang="tr-TR" sz="3200" dirty="0" smtClean="0">
                <a:solidFill>
                  <a:prstClr val="black"/>
                </a:solidFill>
                <a:latin typeface="Calibri"/>
              </a:rPr>
              <a:t> in </a:t>
            </a:r>
            <a:r>
              <a:rPr lang="tr-TR" sz="3200" dirty="0" err="1" smtClean="0">
                <a:solidFill>
                  <a:prstClr val="black"/>
                </a:solidFill>
                <a:latin typeface="Calibri"/>
              </a:rPr>
              <a:t>several</a:t>
            </a:r>
            <a:r>
              <a:rPr lang="tr-TR" sz="3200" dirty="0" smtClean="0">
                <a:solidFill>
                  <a:prstClr val="black"/>
                </a:solidFill>
                <a:latin typeface="Calibri"/>
              </a:rPr>
              <a:t> </a:t>
            </a:r>
            <a:r>
              <a:rPr lang="tr-TR" sz="3200" dirty="0" err="1" smtClean="0">
                <a:solidFill>
                  <a:prstClr val="black"/>
                </a:solidFill>
                <a:latin typeface="Calibri"/>
              </a:rPr>
              <a:t>models</a:t>
            </a:r>
            <a:r>
              <a:rPr lang="tr-TR" sz="3200" dirty="0" smtClean="0">
                <a:solidFill>
                  <a:prstClr val="black"/>
                </a:solidFill>
                <a:latin typeface="Calibri"/>
              </a:rPr>
              <a:t>. </a:t>
            </a:r>
            <a:r>
              <a:rPr lang="tr-TR" sz="3200" dirty="0" err="1" smtClean="0">
                <a:solidFill>
                  <a:prstClr val="black"/>
                </a:solidFill>
                <a:latin typeface="Calibri"/>
              </a:rPr>
              <a:t>Mostly</a:t>
            </a:r>
            <a:r>
              <a:rPr lang="tr-TR" sz="3200" dirty="0" smtClean="0">
                <a:solidFill>
                  <a:prstClr val="black"/>
                </a:solidFill>
                <a:latin typeface="Calibri"/>
              </a:rPr>
              <a:t>, I </a:t>
            </a:r>
            <a:r>
              <a:rPr lang="tr-TR" sz="3200" dirty="0" err="1" smtClean="0">
                <a:solidFill>
                  <a:prstClr val="black"/>
                </a:solidFill>
                <a:latin typeface="Calibri"/>
              </a:rPr>
              <a:t>utilized</a:t>
            </a:r>
            <a:r>
              <a:rPr lang="tr-TR" sz="3200" dirty="0" smtClean="0">
                <a:solidFill>
                  <a:prstClr val="black"/>
                </a:solidFill>
                <a:latin typeface="Calibri"/>
              </a:rPr>
              <a:t> Black-</a:t>
            </a:r>
            <a:r>
              <a:rPr lang="tr-TR" sz="3200" dirty="0" err="1" smtClean="0">
                <a:solidFill>
                  <a:prstClr val="black"/>
                </a:solidFill>
                <a:latin typeface="Calibri"/>
              </a:rPr>
              <a:t>Scholes</a:t>
            </a:r>
            <a:r>
              <a:rPr lang="tr-TR" sz="3200" dirty="0" smtClean="0">
                <a:solidFill>
                  <a:prstClr val="black"/>
                </a:solidFill>
                <a:latin typeface="Calibri"/>
              </a:rPr>
              <a:t> Model.</a:t>
            </a:r>
          </a:p>
          <a:p>
            <a:pPr marL="457200" indent="-457200" eaLnBrk="1" hangingPunct="1">
              <a:buFont typeface="Arial" panose="020B0604020202020204" pitchFamily="34" charset="0"/>
              <a:buChar char="•"/>
            </a:pPr>
            <a:endParaRPr lang="tr-TR" sz="3200" b="1" dirty="0">
              <a:latin typeface="+mn-lt"/>
            </a:endParaRPr>
          </a:p>
          <a:p>
            <a:pPr marL="457200" indent="-457200" eaLnBrk="1" hangingPunct="1">
              <a:buFont typeface="Arial" panose="020B0604020202020204" pitchFamily="34" charset="0"/>
              <a:buChar char="•"/>
            </a:pPr>
            <a:r>
              <a:rPr lang="tr-TR" sz="3200" dirty="0" err="1" smtClean="0">
                <a:solidFill>
                  <a:prstClr val="black"/>
                </a:solidFill>
                <a:latin typeface="+mn-lt"/>
              </a:rPr>
              <a:t>In</a:t>
            </a:r>
            <a:r>
              <a:rPr lang="tr-TR" sz="3200" dirty="0" smtClean="0">
                <a:solidFill>
                  <a:prstClr val="black"/>
                </a:solidFill>
                <a:latin typeface="+mn-lt"/>
              </a:rPr>
              <a:t> </a:t>
            </a:r>
            <a:r>
              <a:rPr lang="tr-TR" sz="3200" dirty="0" err="1" smtClean="0">
                <a:solidFill>
                  <a:prstClr val="black"/>
                </a:solidFill>
                <a:latin typeface="+mn-lt"/>
              </a:rPr>
              <a:t>addition</a:t>
            </a:r>
            <a:r>
              <a:rPr lang="tr-TR" sz="3200" dirty="0" smtClean="0">
                <a:solidFill>
                  <a:prstClr val="black"/>
                </a:solidFill>
                <a:latin typeface="+mn-lt"/>
              </a:rPr>
              <a:t> </a:t>
            </a:r>
            <a:r>
              <a:rPr lang="tr-TR" sz="3200" dirty="0" err="1" smtClean="0">
                <a:solidFill>
                  <a:prstClr val="black"/>
                </a:solidFill>
                <a:latin typeface="+mn-lt"/>
              </a:rPr>
              <a:t>to</a:t>
            </a:r>
            <a:r>
              <a:rPr lang="tr-TR" sz="3200" dirty="0" smtClean="0">
                <a:solidFill>
                  <a:prstClr val="black"/>
                </a:solidFill>
                <a:latin typeface="+mn-lt"/>
              </a:rPr>
              <a:t> Option </a:t>
            </a:r>
            <a:r>
              <a:rPr lang="tr-TR" sz="3200" dirty="0" err="1" smtClean="0">
                <a:solidFill>
                  <a:prstClr val="black"/>
                </a:solidFill>
                <a:latin typeface="+mn-lt"/>
              </a:rPr>
              <a:t>Pricing</a:t>
            </a:r>
            <a:r>
              <a:rPr lang="tr-TR" sz="3200" dirty="0" smtClean="0">
                <a:solidFill>
                  <a:prstClr val="black"/>
                </a:solidFill>
                <a:latin typeface="+mn-lt"/>
              </a:rPr>
              <a:t> </a:t>
            </a:r>
            <a:r>
              <a:rPr lang="tr-TR" sz="3200" dirty="0" err="1" smtClean="0">
                <a:solidFill>
                  <a:prstClr val="black"/>
                </a:solidFill>
                <a:latin typeface="+mn-lt"/>
              </a:rPr>
              <a:t>calculation</a:t>
            </a:r>
            <a:r>
              <a:rPr lang="tr-TR" sz="3200" dirty="0" smtClean="0">
                <a:solidFill>
                  <a:prstClr val="black"/>
                </a:solidFill>
                <a:latin typeface="+mn-lt"/>
              </a:rPr>
              <a:t> , I </a:t>
            </a:r>
            <a:r>
              <a:rPr lang="tr-TR" sz="3200" dirty="0" err="1" smtClean="0">
                <a:solidFill>
                  <a:prstClr val="black"/>
                </a:solidFill>
                <a:latin typeface="+mn-lt"/>
              </a:rPr>
              <a:t>also</a:t>
            </a:r>
            <a:r>
              <a:rPr lang="tr-TR" sz="3200" dirty="0" smtClean="0">
                <a:solidFill>
                  <a:prstClr val="black"/>
                </a:solidFill>
                <a:latin typeface="+mn-lt"/>
              </a:rPr>
              <a:t> </a:t>
            </a:r>
            <a:r>
              <a:rPr lang="tr-TR" sz="3200" dirty="0" err="1" smtClean="0">
                <a:solidFill>
                  <a:prstClr val="black"/>
                </a:solidFill>
                <a:latin typeface="+mn-lt"/>
              </a:rPr>
              <a:t>intended</a:t>
            </a:r>
            <a:r>
              <a:rPr lang="tr-TR" sz="3200" dirty="0" smtClean="0">
                <a:solidFill>
                  <a:prstClr val="black"/>
                </a:solidFill>
                <a:latin typeface="+mn-lt"/>
              </a:rPr>
              <a:t> </a:t>
            </a:r>
            <a:r>
              <a:rPr lang="tr-TR" sz="3200" dirty="0" err="1" smtClean="0">
                <a:solidFill>
                  <a:prstClr val="black"/>
                </a:solidFill>
                <a:latin typeface="+mn-lt"/>
              </a:rPr>
              <a:t>to</a:t>
            </a:r>
            <a:r>
              <a:rPr lang="tr-TR" sz="3200" dirty="0" smtClean="0">
                <a:solidFill>
                  <a:prstClr val="black"/>
                </a:solidFill>
                <a:latin typeface="+mn-lt"/>
              </a:rPr>
              <a:t> </a:t>
            </a:r>
            <a:r>
              <a:rPr lang="tr-TR" sz="3200" dirty="0" err="1" smtClean="0">
                <a:solidFill>
                  <a:prstClr val="black"/>
                </a:solidFill>
                <a:latin typeface="+mn-lt"/>
              </a:rPr>
              <a:t>estimate</a:t>
            </a:r>
            <a:r>
              <a:rPr lang="tr-TR" sz="3200" dirty="0" smtClean="0">
                <a:solidFill>
                  <a:prstClr val="black"/>
                </a:solidFill>
                <a:latin typeface="+mn-lt"/>
              </a:rPr>
              <a:t> </a:t>
            </a:r>
            <a:r>
              <a:rPr lang="tr-TR" sz="3200" dirty="0" err="1" smtClean="0">
                <a:solidFill>
                  <a:prstClr val="black"/>
                </a:solidFill>
                <a:latin typeface="+mn-lt"/>
              </a:rPr>
              <a:t>Implied</a:t>
            </a:r>
            <a:r>
              <a:rPr lang="tr-TR" sz="3200" dirty="0" smtClean="0">
                <a:solidFill>
                  <a:prstClr val="black"/>
                </a:solidFill>
                <a:latin typeface="+mn-lt"/>
              </a:rPr>
              <a:t> </a:t>
            </a:r>
            <a:r>
              <a:rPr lang="tr-TR" sz="3200" dirty="0" err="1" smtClean="0">
                <a:solidFill>
                  <a:prstClr val="black"/>
                </a:solidFill>
                <a:latin typeface="+mn-lt"/>
              </a:rPr>
              <a:t>Volatility</a:t>
            </a:r>
            <a:r>
              <a:rPr lang="tr-TR" sz="3200" dirty="0" smtClean="0">
                <a:solidFill>
                  <a:prstClr val="black"/>
                </a:solidFill>
                <a:latin typeface="+mn-lt"/>
              </a:rPr>
              <a:t> </a:t>
            </a:r>
            <a:r>
              <a:rPr lang="tr-TR" sz="3200" dirty="0" err="1" smtClean="0">
                <a:solidFill>
                  <a:prstClr val="black"/>
                </a:solidFill>
                <a:latin typeface="+mn-lt"/>
              </a:rPr>
              <a:t>which</a:t>
            </a:r>
            <a:r>
              <a:rPr lang="tr-TR" sz="3200" dirty="0" smtClean="0">
                <a:solidFill>
                  <a:prstClr val="black"/>
                </a:solidFill>
                <a:latin typeface="+mn-lt"/>
              </a:rPr>
              <a:t> is a </a:t>
            </a:r>
            <a:r>
              <a:rPr lang="tr-TR" sz="3200" dirty="0" err="1" smtClean="0">
                <a:solidFill>
                  <a:prstClr val="black"/>
                </a:solidFill>
                <a:latin typeface="+mn-lt"/>
              </a:rPr>
              <a:t>significant</a:t>
            </a:r>
            <a:r>
              <a:rPr lang="tr-TR" sz="3200" dirty="0" smtClean="0">
                <a:solidFill>
                  <a:prstClr val="black"/>
                </a:solidFill>
                <a:latin typeface="+mn-lt"/>
              </a:rPr>
              <a:t> </a:t>
            </a:r>
            <a:r>
              <a:rPr lang="tr-TR" sz="3200" dirty="0" err="1" smtClean="0">
                <a:solidFill>
                  <a:prstClr val="black"/>
                </a:solidFill>
                <a:latin typeface="+mn-lt"/>
              </a:rPr>
              <a:t>parameter</a:t>
            </a:r>
            <a:r>
              <a:rPr lang="tr-TR" sz="3200" dirty="0" smtClean="0">
                <a:solidFill>
                  <a:prstClr val="black"/>
                </a:solidFill>
                <a:latin typeface="+mn-lt"/>
              </a:rPr>
              <a:t> </a:t>
            </a:r>
            <a:r>
              <a:rPr lang="tr-TR" sz="3200" dirty="0" err="1" smtClean="0">
                <a:solidFill>
                  <a:prstClr val="black"/>
                </a:solidFill>
                <a:latin typeface="+mn-lt"/>
              </a:rPr>
              <a:t>plugged</a:t>
            </a:r>
            <a:r>
              <a:rPr lang="tr-TR" sz="3200" dirty="0" smtClean="0">
                <a:solidFill>
                  <a:prstClr val="black"/>
                </a:solidFill>
                <a:latin typeface="+mn-lt"/>
              </a:rPr>
              <a:t> </a:t>
            </a:r>
            <a:r>
              <a:rPr lang="tr-TR" sz="3200" dirty="0" err="1" smtClean="0">
                <a:solidFill>
                  <a:prstClr val="black"/>
                </a:solidFill>
                <a:latin typeface="+mn-lt"/>
              </a:rPr>
              <a:t>into</a:t>
            </a:r>
            <a:r>
              <a:rPr lang="tr-TR" sz="3200" dirty="0">
                <a:solidFill>
                  <a:prstClr val="black"/>
                </a:solidFill>
                <a:latin typeface="+mn-lt"/>
              </a:rPr>
              <a:t> </a:t>
            </a:r>
            <a:r>
              <a:rPr lang="tr-TR" sz="3200" dirty="0" err="1" smtClean="0">
                <a:solidFill>
                  <a:prstClr val="black"/>
                </a:solidFill>
                <a:latin typeface="+mn-lt"/>
              </a:rPr>
              <a:t>the</a:t>
            </a:r>
            <a:r>
              <a:rPr lang="tr-TR" sz="3200" dirty="0" smtClean="0">
                <a:solidFill>
                  <a:prstClr val="black"/>
                </a:solidFill>
                <a:latin typeface="+mn-lt"/>
              </a:rPr>
              <a:t> </a:t>
            </a:r>
            <a:r>
              <a:rPr lang="tr-TR" sz="3200" dirty="0" err="1" smtClean="0">
                <a:solidFill>
                  <a:prstClr val="black"/>
                </a:solidFill>
                <a:latin typeface="+mn-lt"/>
              </a:rPr>
              <a:t>models</a:t>
            </a:r>
            <a:r>
              <a:rPr lang="tr-TR" sz="3200" dirty="0" smtClean="0">
                <a:solidFill>
                  <a:prstClr val="black"/>
                </a:solidFill>
                <a:latin typeface="+mn-lt"/>
              </a:rPr>
              <a:t>. </a:t>
            </a:r>
            <a:r>
              <a:rPr lang="tr-TR" sz="3200" dirty="0" err="1" smtClean="0">
                <a:solidFill>
                  <a:prstClr val="black"/>
                </a:solidFill>
                <a:latin typeface="+mn-lt"/>
              </a:rPr>
              <a:t>In</a:t>
            </a:r>
            <a:r>
              <a:rPr lang="tr-TR" sz="3200" dirty="0" smtClean="0">
                <a:solidFill>
                  <a:prstClr val="black"/>
                </a:solidFill>
                <a:latin typeface="+mn-lt"/>
              </a:rPr>
              <a:t> </a:t>
            </a:r>
            <a:r>
              <a:rPr lang="tr-TR" sz="3200" dirty="0" err="1" smtClean="0">
                <a:solidFill>
                  <a:prstClr val="black"/>
                </a:solidFill>
                <a:latin typeface="+mn-lt"/>
              </a:rPr>
              <a:t>contrast</a:t>
            </a:r>
            <a:r>
              <a:rPr lang="tr-TR" sz="3200" dirty="0" smtClean="0">
                <a:solidFill>
                  <a:prstClr val="black"/>
                </a:solidFill>
                <a:latin typeface="+mn-lt"/>
              </a:rPr>
              <a:t> </a:t>
            </a:r>
            <a:r>
              <a:rPr lang="tr-TR" sz="3200" dirty="0" err="1" smtClean="0">
                <a:solidFill>
                  <a:prstClr val="black"/>
                </a:solidFill>
                <a:latin typeface="+mn-lt"/>
              </a:rPr>
              <a:t>to</a:t>
            </a:r>
            <a:r>
              <a:rPr lang="tr-TR" sz="3200" dirty="0" smtClean="0">
                <a:solidFill>
                  <a:prstClr val="black"/>
                </a:solidFill>
                <a:latin typeface="+mn-lt"/>
              </a:rPr>
              <a:t> </a:t>
            </a:r>
            <a:r>
              <a:rPr lang="tr-TR" sz="3200" dirty="0" err="1" smtClean="0">
                <a:solidFill>
                  <a:prstClr val="black"/>
                </a:solidFill>
                <a:latin typeface="+mn-lt"/>
              </a:rPr>
              <a:t>the</a:t>
            </a:r>
            <a:r>
              <a:rPr lang="tr-TR" sz="3200" dirty="0" smtClean="0">
                <a:solidFill>
                  <a:prstClr val="black"/>
                </a:solidFill>
                <a:latin typeface="+mn-lt"/>
              </a:rPr>
              <a:t> </a:t>
            </a:r>
            <a:r>
              <a:rPr lang="tr-TR" sz="3200" dirty="0" err="1" smtClean="0">
                <a:solidFill>
                  <a:prstClr val="black"/>
                </a:solidFill>
                <a:latin typeface="+mn-lt"/>
              </a:rPr>
              <a:t>first</a:t>
            </a:r>
            <a:r>
              <a:rPr lang="tr-TR" sz="3200" dirty="0" smtClean="0">
                <a:solidFill>
                  <a:prstClr val="black"/>
                </a:solidFill>
                <a:latin typeface="+mn-lt"/>
              </a:rPr>
              <a:t> </a:t>
            </a:r>
            <a:r>
              <a:rPr lang="tr-TR" sz="3200" dirty="0" err="1" smtClean="0">
                <a:solidFill>
                  <a:prstClr val="black"/>
                </a:solidFill>
                <a:latin typeface="+mn-lt"/>
              </a:rPr>
              <a:t>part</a:t>
            </a:r>
            <a:r>
              <a:rPr lang="tr-TR" sz="3200" dirty="0" smtClean="0">
                <a:solidFill>
                  <a:prstClr val="black"/>
                </a:solidFill>
                <a:latin typeface="+mn-lt"/>
              </a:rPr>
              <a:t>, I </a:t>
            </a:r>
            <a:r>
              <a:rPr lang="tr-TR" sz="3200" dirty="0" err="1" smtClean="0">
                <a:solidFill>
                  <a:prstClr val="black"/>
                </a:solidFill>
                <a:latin typeface="+mn-lt"/>
              </a:rPr>
              <a:t>used</a:t>
            </a:r>
            <a:r>
              <a:rPr lang="tr-TR" sz="3200" dirty="0" smtClean="0">
                <a:solidFill>
                  <a:prstClr val="black"/>
                </a:solidFill>
                <a:latin typeface="+mn-lt"/>
              </a:rPr>
              <a:t> </a:t>
            </a:r>
            <a:r>
              <a:rPr lang="tr-TR" sz="3200" dirty="0" err="1" smtClean="0">
                <a:solidFill>
                  <a:prstClr val="black"/>
                </a:solidFill>
                <a:latin typeface="+mn-lt"/>
              </a:rPr>
              <a:t>the</a:t>
            </a:r>
            <a:r>
              <a:rPr lang="tr-TR" sz="3200" dirty="0" smtClean="0">
                <a:solidFill>
                  <a:prstClr val="black"/>
                </a:solidFill>
                <a:latin typeface="+mn-lt"/>
              </a:rPr>
              <a:t> data of </a:t>
            </a:r>
            <a:r>
              <a:rPr lang="tr-TR" sz="3200" dirty="0" err="1" smtClean="0">
                <a:solidFill>
                  <a:prstClr val="black"/>
                </a:solidFill>
                <a:latin typeface="+mn-lt"/>
              </a:rPr>
              <a:t>real</a:t>
            </a:r>
            <a:r>
              <a:rPr lang="tr-TR" sz="3200" dirty="0" smtClean="0">
                <a:solidFill>
                  <a:prstClr val="black"/>
                </a:solidFill>
                <a:latin typeface="+mn-lt"/>
              </a:rPr>
              <a:t> </a:t>
            </a:r>
            <a:r>
              <a:rPr lang="tr-TR" sz="3200" dirty="0" err="1" smtClean="0">
                <a:solidFill>
                  <a:prstClr val="black"/>
                </a:solidFill>
                <a:latin typeface="+mn-lt"/>
              </a:rPr>
              <a:t>stocks</a:t>
            </a:r>
            <a:r>
              <a:rPr lang="tr-TR" sz="3200" dirty="0" smtClean="0">
                <a:solidFill>
                  <a:prstClr val="black"/>
                </a:solidFill>
                <a:latin typeface="+mn-lt"/>
              </a:rPr>
              <a:t> </a:t>
            </a:r>
            <a:r>
              <a:rPr lang="tr-TR" sz="3200" dirty="0" err="1" smtClean="0">
                <a:solidFill>
                  <a:prstClr val="black"/>
                </a:solidFill>
                <a:latin typeface="+mn-lt"/>
              </a:rPr>
              <a:t>from</a:t>
            </a:r>
            <a:r>
              <a:rPr lang="tr-TR" sz="3200" dirty="0" smtClean="0">
                <a:solidFill>
                  <a:prstClr val="black"/>
                </a:solidFill>
                <a:latin typeface="+mn-lt"/>
              </a:rPr>
              <a:t> </a:t>
            </a:r>
            <a:r>
              <a:rPr lang="tr-TR" sz="3200" dirty="0" err="1" smtClean="0">
                <a:solidFill>
                  <a:prstClr val="black"/>
                </a:solidFill>
                <a:latin typeface="+mn-lt"/>
              </a:rPr>
              <a:t>Yahoo</a:t>
            </a:r>
            <a:r>
              <a:rPr lang="tr-TR" sz="3200" dirty="0" smtClean="0">
                <a:solidFill>
                  <a:prstClr val="black"/>
                </a:solidFill>
                <a:latin typeface="+mn-lt"/>
              </a:rPr>
              <a:t> Finance. </a:t>
            </a:r>
          </a:p>
        </p:txBody>
      </p:sp>
      <p:pic>
        <p:nvPicPr>
          <p:cNvPr id="2" name="Resi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43014" y="362016"/>
            <a:ext cx="4008224" cy="2999382"/>
          </a:xfrm>
          <a:prstGeom prst="rect">
            <a:avLst/>
          </a:prstGeom>
        </p:spPr>
      </p:pic>
      <p:pic>
        <p:nvPicPr>
          <p:cNvPr id="38" name="Picture 2"/>
          <p:cNvPicPr>
            <a:picLocks noChangeAspect="1" noChangeArrowheads="1"/>
          </p:cNvPicPr>
          <p:nvPr/>
        </p:nvPicPr>
        <p:blipFill>
          <a:blip r:embed="rId4" cstate="print">
            <a:lum/>
            <a:extLst>
              <a:ext uri="{28A0092B-C50C-407E-A947-70E740481C1C}">
                <a14:useLocalDpi xmlns:a14="http://schemas.microsoft.com/office/drawing/2010/main" val="0"/>
              </a:ext>
            </a:extLst>
          </a:blip>
          <a:srcRect/>
          <a:stretch>
            <a:fillRect/>
          </a:stretch>
        </p:blipFill>
        <p:spPr bwMode="auto">
          <a:xfrm>
            <a:off x="1150146" y="362016"/>
            <a:ext cx="3063199" cy="2999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7" name="Resim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7459" y="19581422"/>
            <a:ext cx="11887288" cy="5015567"/>
          </a:xfrm>
          <a:prstGeom prst="rect">
            <a:avLst/>
          </a:prstGeom>
        </p:spPr>
      </p:pic>
      <p:pic>
        <p:nvPicPr>
          <p:cNvPr id="5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57195" y="6976526"/>
            <a:ext cx="10016723" cy="7166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44069" y="16902668"/>
            <a:ext cx="31432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16119" y="16669305"/>
            <a:ext cx="441960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Text Box 193"/>
          <p:cNvSpPr txBox="1">
            <a:spLocks noChangeArrowheads="1"/>
          </p:cNvSpPr>
          <p:nvPr/>
        </p:nvSpPr>
        <p:spPr bwMode="auto">
          <a:xfrm>
            <a:off x="15426105" y="20588889"/>
            <a:ext cx="11887288" cy="4783185"/>
          </a:xfrm>
          <a:prstGeom prst="rect">
            <a:avLst/>
          </a:prstGeom>
          <a:solidFill>
            <a:schemeClr val="bg1"/>
          </a:solidFill>
          <a:ln w="12700">
            <a:solidFill>
              <a:schemeClr val="accent1">
                <a:lumMod val="75000"/>
              </a:schemeClr>
            </a:solidFill>
          </a:ln>
          <a:effectLst/>
        </p:spPr>
        <p:txBody>
          <a:bodyPr lIns="173903" tIns="173903" rIns="173903" bIns="17390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dirty="0">
                <a:latin typeface="Calibri" pitchFamily="34" charset="0"/>
              </a:rPr>
              <a:t>Implied volatility is one of the significant parameter to price the options. Options will tend to have higher premiums with high levels of implied volatility, and vice versa.</a:t>
            </a: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r>
              <a:rPr lang="en-US" sz="3200" dirty="0">
                <a:latin typeface="Calibri" pitchFamily="34" charset="0"/>
              </a:rPr>
              <a:t> Implied volatility tries to guess the future value of an option volatility</a:t>
            </a:r>
            <a:r>
              <a:rPr lang="en-US" sz="3200" dirty="0" smtClean="0">
                <a:latin typeface="Calibri" pitchFamily="34" charset="0"/>
              </a:rPr>
              <a:t>,</a:t>
            </a:r>
            <a:r>
              <a:rPr lang="tr-TR" sz="3200" dirty="0" smtClean="0">
                <a:latin typeface="Calibri" pitchFamily="34" charset="0"/>
              </a:rPr>
              <a:t> </a:t>
            </a:r>
            <a:r>
              <a:rPr lang="en-US" sz="3200" dirty="0" smtClean="0">
                <a:latin typeface="Calibri" pitchFamily="34" charset="0"/>
              </a:rPr>
              <a:t>and</a:t>
            </a:r>
            <a:r>
              <a:rPr lang="en-US" sz="3200" dirty="0">
                <a:latin typeface="Calibri" pitchFamily="34" charset="0"/>
              </a:rPr>
              <a:t>, current underlying value takes this guess into consideration. Therefore, implied volatility is a very important factor to which investors pay attention</a:t>
            </a:r>
            <a:r>
              <a:rPr lang="en-US" sz="3200" dirty="0" smtClean="0">
                <a:latin typeface="Calibri" pitchFamily="34" charset="0"/>
              </a:rPr>
              <a:t>.</a:t>
            </a:r>
            <a:endParaRPr lang="en-US" sz="3200" dirty="0">
              <a:latin typeface="Calibri" pitchFamily="34" charset="0"/>
            </a:endParaRPr>
          </a:p>
          <a:p>
            <a:pPr eaLnBrk="1" hangingPunct="1"/>
            <a:endParaRPr lang="en-US" sz="3200" dirty="0">
              <a:latin typeface="Calibri" pitchFamily="34" charset="0"/>
            </a:endParaRPr>
          </a:p>
        </p:txBody>
      </p:sp>
      <p:sp>
        <p:nvSpPr>
          <p:cNvPr id="56" name="Rectangle 35"/>
          <p:cNvSpPr/>
          <p:nvPr/>
        </p:nvSpPr>
        <p:spPr>
          <a:xfrm>
            <a:off x="15426105" y="19958317"/>
            <a:ext cx="11887288" cy="6305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49" tIns="43475" rIns="86949" bIns="43475" rtlCol="0" anchor="ctr"/>
          <a:lstStyle/>
          <a:p>
            <a:pPr algn="ctr"/>
            <a:r>
              <a:rPr lang="tr-TR" sz="5500" b="1" dirty="0" err="1" smtClean="0">
                <a:solidFill>
                  <a:schemeClr val="accent3">
                    <a:lumMod val="20000"/>
                    <a:lumOff val="80000"/>
                  </a:schemeClr>
                </a:solidFill>
              </a:rPr>
              <a:t>Implied</a:t>
            </a:r>
            <a:r>
              <a:rPr lang="tr-TR" sz="5500" b="1" dirty="0" smtClean="0">
                <a:solidFill>
                  <a:schemeClr val="accent3">
                    <a:lumMod val="20000"/>
                    <a:lumOff val="80000"/>
                  </a:schemeClr>
                </a:solidFill>
              </a:rPr>
              <a:t> </a:t>
            </a:r>
            <a:r>
              <a:rPr lang="tr-TR" sz="5500" b="1" dirty="0" err="1" smtClean="0">
                <a:solidFill>
                  <a:schemeClr val="accent3">
                    <a:lumMod val="20000"/>
                    <a:lumOff val="80000"/>
                  </a:schemeClr>
                </a:solidFill>
              </a:rPr>
              <a:t>Volatility</a:t>
            </a:r>
            <a:endParaRPr lang="en-US" sz="5500" b="1" dirty="0">
              <a:solidFill>
                <a:schemeClr val="accent3">
                  <a:lumMod val="20000"/>
                  <a:lumOff val="80000"/>
                </a:schemeClr>
              </a:solidFill>
            </a:endParaRPr>
          </a:p>
        </p:txBody>
      </p:sp>
      <p:pic>
        <p:nvPicPr>
          <p:cNvPr id="8" name="Resim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529493" y="5532438"/>
            <a:ext cx="5943644" cy="4172558"/>
          </a:xfrm>
          <a:prstGeom prst="rect">
            <a:avLst/>
          </a:prstGeom>
        </p:spPr>
      </p:pic>
      <p:pic>
        <p:nvPicPr>
          <p:cNvPr id="9" name="Resim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446869" y="5532438"/>
            <a:ext cx="5969912" cy="4190999"/>
          </a:xfrm>
          <a:prstGeom prst="rect">
            <a:avLst/>
          </a:prstGeom>
        </p:spPr>
      </p:pic>
      <p:pic>
        <p:nvPicPr>
          <p:cNvPr id="16" name="Resim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859761" y="9078132"/>
            <a:ext cx="10658172" cy="8881810"/>
          </a:xfrm>
          <a:prstGeom prst="rect">
            <a:avLst/>
          </a:prstGeom>
        </p:spPr>
      </p:pic>
      <p:sp>
        <p:nvSpPr>
          <p:cNvPr id="57" name="Text Box 193"/>
          <p:cNvSpPr txBox="1">
            <a:spLocks noChangeArrowheads="1"/>
          </p:cNvSpPr>
          <p:nvPr/>
        </p:nvSpPr>
        <p:spPr bwMode="auto">
          <a:xfrm>
            <a:off x="28305484" y="18711207"/>
            <a:ext cx="11887288" cy="2320973"/>
          </a:xfrm>
          <a:prstGeom prst="rect">
            <a:avLst/>
          </a:prstGeom>
          <a:solidFill>
            <a:schemeClr val="bg1"/>
          </a:solidFill>
          <a:ln w="12700">
            <a:solidFill>
              <a:schemeClr val="accent1">
                <a:lumMod val="75000"/>
              </a:schemeClr>
            </a:solidFill>
          </a:ln>
          <a:effectLst/>
        </p:spPr>
        <p:txBody>
          <a:bodyPr lIns="173903" tIns="173903" rIns="173903" bIns="17390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tr-TR" sz="3200" dirty="0" err="1" smtClean="0">
                <a:latin typeface="Calibri" pitchFamily="34" charset="0"/>
              </a:rPr>
              <a:t>For</a:t>
            </a:r>
            <a:r>
              <a:rPr lang="tr-TR" sz="3200" dirty="0" smtClean="0">
                <a:latin typeface="Calibri" pitchFamily="34" charset="0"/>
              </a:rPr>
              <a:t> </a:t>
            </a:r>
            <a:r>
              <a:rPr lang="tr-TR" sz="3200" dirty="0" err="1" smtClean="0">
                <a:latin typeface="Calibri" pitchFamily="34" charset="0"/>
              </a:rPr>
              <a:t>the</a:t>
            </a:r>
            <a:r>
              <a:rPr lang="tr-TR" sz="3200" dirty="0" smtClean="0">
                <a:latin typeface="Calibri" pitchFamily="34" charset="0"/>
              </a:rPr>
              <a:t> </a:t>
            </a:r>
            <a:r>
              <a:rPr lang="tr-TR" sz="3200" dirty="0" err="1" smtClean="0">
                <a:latin typeface="Calibri" pitchFamily="34" charset="0"/>
              </a:rPr>
              <a:t>future</a:t>
            </a:r>
            <a:r>
              <a:rPr lang="tr-TR" sz="3200" dirty="0" smtClean="0">
                <a:latin typeface="Calibri" pitchFamily="34" charset="0"/>
              </a:rPr>
              <a:t> </a:t>
            </a:r>
            <a:r>
              <a:rPr lang="tr-TR" sz="3200" dirty="0" err="1" smtClean="0">
                <a:latin typeface="Calibri" pitchFamily="34" charset="0"/>
              </a:rPr>
              <a:t>work</a:t>
            </a:r>
            <a:r>
              <a:rPr lang="tr-TR" sz="3200" dirty="0" smtClean="0">
                <a:latin typeface="Calibri" pitchFamily="34" charset="0"/>
              </a:rPr>
              <a:t>, </a:t>
            </a:r>
            <a:r>
              <a:rPr lang="el-GR" sz="3200" dirty="0" smtClean="0">
                <a:latin typeface="Calibri" pitchFamily="34" charset="0"/>
              </a:rPr>
              <a:t>ϵ</a:t>
            </a:r>
            <a:r>
              <a:rPr lang="tr-TR" sz="3200" dirty="0" smtClean="0">
                <a:latin typeface="Calibri" pitchFamily="34" charset="0"/>
              </a:rPr>
              <a:t>-</a:t>
            </a:r>
            <a:r>
              <a:rPr lang="en-US" sz="3200" dirty="0" err="1">
                <a:latin typeface="Calibri" pitchFamily="34" charset="0"/>
              </a:rPr>
              <a:t>Sinsensitive</a:t>
            </a:r>
            <a:r>
              <a:rPr lang="en-US" sz="3200" dirty="0">
                <a:latin typeface="Calibri" pitchFamily="34" charset="0"/>
              </a:rPr>
              <a:t> Support Vector </a:t>
            </a:r>
            <a:r>
              <a:rPr lang="en-US" sz="3200" dirty="0" smtClean="0">
                <a:latin typeface="Calibri" pitchFamily="34" charset="0"/>
              </a:rPr>
              <a:t>Regression</a:t>
            </a:r>
            <a:r>
              <a:rPr lang="tr-TR" sz="3200" dirty="0">
                <a:latin typeface="Calibri" pitchFamily="34" charset="0"/>
              </a:rPr>
              <a:t> </a:t>
            </a:r>
            <a:r>
              <a:rPr lang="tr-TR" sz="3200" dirty="0" smtClean="0">
                <a:latin typeface="Calibri" pitchFamily="34" charset="0"/>
              </a:rPr>
              <a:t>can be </a:t>
            </a:r>
            <a:r>
              <a:rPr lang="tr-TR" sz="3200" dirty="0" err="1" smtClean="0">
                <a:latin typeface="Calibri" pitchFamily="34" charset="0"/>
              </a:rPr>
              <a:t>implmeneted</a:t>
            </a:r>
            <a:r>
              <a:rPr lang="en-US" sz="3200" dirty="0" smtClean="0">
                <a:latin typeface="Calibri" pitchFamily="34" charset="0"/>
              </a:rPr>
              <a:t>. </a:t>
            </a:r>
            <a:r>
              <a:rPr lang="en-US" sz="3200" dirty="0">
                <a:latin typeface="Calibri" pitchFamily="34" charset="0"/>
              </a:rPr>
              <a:t>My approach is to analyze </a:t>
            </a:r>
            <a:r>
              <a:rPr lang="tr-TR" sz="3200" dirty="0" err="1" smtClean="0">
                <a:latin typeface="Calibri" pitchFamily="34" charset="0"/>
              </a:rPr>
              <a:t>the</a:t>
            </a:r>
            <a:r>
              <a:rPr lang="tr-TR" sz="3200" dirty="0" smtClean="0">
                <a:latin typeface="Calibri" pitchFamily="34" charset="0"/>
              </a:rPr>
              <a:t> </a:t>
            </a:r>
            <a:r>
              <a:rPr lang="en-US" sz="3200" dirty="0">
                <a:latin typeface="Calibri" pitchFamily="34" charset="0"/>
              </a:rPr>
              <a:t>volatility </a:t>
            </a:r>
            <a:r>
              <a:rPr lang="tr-TR" sz="3200" dirty="0" smtClean="0">
                <a:latin typeface="Calibri" pitchFamily="34" charset="0"/>
              </a:rPr>
              <a:t> of </a:t>
            </a:r>
            <a:r>
              <a:rPr lang="en-US" sz="3200" dirty="0" smtClean="0">
                <a:latin typeface="Calibri" pitchFamily="34" charset="0"/>
              </a:rPr>
              <a:t>last </a:t>
            </a:r>
            <a:r>
              <a:rPr lang="en-US" sz="3200" dirty="0">
                <a:latin typeface="Calibri" pitchFamily="34" charset="0"/>
              </a:rPr>
              <a:t>10 days </a:t>
            </a:r>
            <a:r>
              <a:rPr lang="en-US" sz="3200" dirty="0" smtClean="0">
                <a:latin typeface="Calibri" pitchFamily="34" charset="0"/>
              </a:rPr>
              <a:t>and </a:t>
            </a:r>
            <a:r>
              <a:rPr lang="en-US" sz="3200" dirty="0">
                <a:latin typeface="Calibri" pitchFamily="34" charset="0"/>
              </a:rPr>
              <a:t>try to guess if tomorrow volatility would be higher </a:t>
            </a:r>
            <a:r>
              <a:rPr lang="en-US" sz="3200" dirty="0" smtClean="0">
                <a:latin typeface="Calibri" pitchFamily="34" charset="0"/>
              </a:rPr>
              <a:t>than</a:t>
            </a:r>
            <a:r>
              <a:rPr lang="tr-TR" sz="3200" dirty="0" smtClean="0">
                <a:latin typeface="Calibri" pitchFamily="34" charset="0"/>
              </a:rPr>
              <a:t> </a:t>
            </a:r>
            <a:r>
              <a:rPr lang="tr-TR" sz="3200" dirty="0" err="1" smtClean="0">
                <a:latin typeface="Calibri" pitchFamily="34" charset="0"/>
              </a:rPr>
              <a:t>calculated</a:t>
            </a:r>
            <a:r>
              <a:rPr lang="tr-TR" sz="3200" dirty="0" smtClean="0">
                <a:latin typeface="Calibri" pitchFamily="34" charset="0"/>
              </a:rPr>
              <a:t> </a:t>
            </a:r>
            <a:r>
              <a:rPr lang="en-US" sz="3200" dirty="0" smtClean="0">
                <a:latin typeface="Calibri" pitchFamily="34" charset="0"/>
              </a:rPr>
              <a:t>volatility</a:t>
            </a:r>
            <a:r>
              <a:rPr lang="en-US" sz="3200" dirty="0">
                <a:latin typeface="Calibri" pitchFamily="34" charset="0"/>
              </a:rPr>
              <a:t>. </a:t>
            </a:r>
            <a:r>
              <a:rPr lang="tr-TR" sz="3200" dirty="0" smtClean="0">
                <a:latin typeface="Calibri" pitchFamily="34" charset="0"/>
              </a:rPr>
              <a:t>[2]</a:t>
            </a:r>
            <a:endParaRPr lang="en-US" sz="3200" dirty="0">
              <a:latin typeface="Calibri" pitchFamily="34" charset="0"/>
            </a:endParaRPr>
          </a:p>
        </p:txBody>
      </p:sp>
      <p:sp>
        <p:nvSpPr>
          <p:cNvPr id="58" name="Rectangle 35"/>
          <p:cNvSpPr/>
          <p:nvPr/>
        </p:nvSpPr>
        <p:spPr>
          <a:xfrm>
            <a:off x="28305484" y="18080635"/>
            <a:ext cx="11887288" cy="6305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49" tIns="43475" rIns="86949" bIns="43475" rtlCol="0" anchor="ctr"/>
          <a:lstStyle/>
          <a:p>
            <a:pPr algn="ctr"/>
            <a:r>
              <a:rPr lang="tr-TR" sz="5500" b="1" dirty="0" err="1" smtClean="0">
                <a:solidFill>
                  <a:schemeClr val="accent3">
                    <a:lumMod val="20000"/>
                    <a:lumOff val="80000"/>
                  </a:schemeClr>
                </a:solidFill>
              </a:rPr>
              <a:t>Future</a:t>
            </a:r>
            <a:r>
              <a:rPr lang="tr-TR" sz="5500" b="1" dirty="0" smtClean="0">
                <a:solidFill>
                  <a:schemeClr val="accent3">
                    <a:lumMod val="20000"/>
                    <a:lumOff val="80000"/>
                  </a:schemeClr>
                </a:solidFill>
              </a:rPr>
              <a:t> </a:t>
            </a:r>
            <a:r>
              <a:rPr lang="tr-TR" sz="5500" b="1" dirty="0" err="1" smtClean="0">
                <a:solidFill>
                  <a:schemeClr val="accent3">
                    <a:lumMod val="20000"/>
                    <a:lumOff val="80000"/>
                  </a:schemeClr>
                </a:solidFill>
              </a:rPr>
              <a:t>Work</a:t>
            </a:r>
            <a:endParaRPr lang="en-US" sz="5500" b="1" dirty="0">
              <a:solidFill>
                <a:schemeClr val="accent3">
                  <a:lumMod val="20000"/>
                  <a:lumOff val="80000"/>
                </a:schemeClr>
              </a:solidFill>
            </a:endParaRP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3021</TotalTime>
  <Words>542</Words>
  <Application>Microsoft Office PowerPoint</Application>
  <PresentationFormat>Özel</PresentationFormat>
  <Paragraphs>57</Paragraphs>
  <Slides>1</Slides>
  <Notes>1</Notes>
  <HiddenSlides>0</HiddenSlides>
  <MMClips>0</MMClips>
  <ScaleCrop>false</ScaleCrop>
  <HeadingPairs>
    <vt:vector size="4" baseType="variant">
      <vt:variant>
        <vt:lpstr>Tema</vt:lpstr>
      </vt:variant>
      <vt:variant>
        <vt:i4>1</vt:i4>
      </vt:variant>
      <vt:variant>
        <vt:lpstr>Slayt Başlıkları</vt:lpstr>
      </vt:variant>
      <vt:variant>
        <vt:i4>1</vt:i4>
      </vt:variant>
    </vt:vector>
  </HeadingPairs>
  <TitlesOfParts>
    <vt:vector size="2" baseType="lpstr">
      <vt:lpstr>Ofis Teması</vt:lpstr>
      <vt:lpstr>PowerPoint Sunusu</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Enes Özipek</cp:lastModifiedBy>
  <cp:revision>90</cp:revision>
  <cp:lastPrinted>2013-02-12T02:21:55Z</cp:lastPrinted>
  <dcterms:created xsi:type="dcterms:W3CDTF">2013-02-10T21:14:48Z</dcterms:created>
  <dcterms:modified xsi:type="dcterms:W3CDTF">2017-06-05T00:09:53Z</dcterms:modified>
</cp:coreProperties>
</file>