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62" r:id="rId5"/>
    <p:sldId id="261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53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4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62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Autofit/>
          </a:bodyPr>
          <a:lstStyle/>
          <a:p>
            <a:r>
              <a:rPr lang="en-US" sz="1800" b="1" dirty="0"/>
              <a:t>Exploring Healthcare Networks for Stroke Prevention and Management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1FAD-E2C6-4EAF-E522-F5BE22F0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GB" sz="1800" dirty="0"/>
              <a:t>By Afnan Abdullahi</a:t>
            </a:r>
            <a:endParaRPr lang="en-US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7" r="13607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A9AF73C-20B8-1C51-E3AB-8115E528B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7859" y="2147356"/>
            <a:ext cx="5683624" cy="4107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Strokes are serious medical conditions with lasting impacts.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Effective prevention and treatment depend on understanding risk factors and healthcare interactions.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This project analyzes healthcare networks to optimize care for stroke patients. </a:t>
            </a:r>
          </a:p>
        </p:txBody>
      </p:sp>
    </p:spTree>
    <p:extLst>
      <p:ext uri="{BB962C8B-B14F-4D97-AF65-F5344CB8AC3E}">
        <p14:creationId xmlns:p14="http://schemas.microsoft.com/office/powerpoint/2010/main" val="39481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E6E4F8-EAD9-A38F-9B7C-EAE5526BE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2147356"/>
            <a:ext cx="6967181" cy="4107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 built a network of healthcare facilities based on patient data.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Focused on key risk factors like hypertension, heart disease, and age.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Aimed to identify critical facilities and patient demographics for improved stroke management.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r="16282" b="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84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b="1" dirty="0"/>
              <a:t>Network Analysis</a:t>
            </a:r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7" r="13607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C06549-2C18-0FBC-5DE2-CE0BB337B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425" y="2147888"/>
            <a:ext cx="5683250" cy="41068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Analyzed patient data to create a network of healthcare facilities.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Identified key nodes (facilities) and connections based on patient flow.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Used network metrics to find important facilities and patient groups. </a:t>
            </a:r>
          </a:p>
        </p:txBody>
      </p:sp>
    </p:spTree>
    <p:extLst>
      <p:ext uri="{BB962C8B-B14F-4D97-AF65-F5344CB8AC3E}">
        <p14:creationId xmlns:p14="http://schemas.microsoft.com/office/powerpoint/2010/main" val="20477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8D46B3-3838-A41C-AAA8-CDC9C41664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2147356"/>
            <a:ext cx="6967181" cy="4107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Network structure reveals highly connected hubs and isolated areas.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Certain facilities play crucial roles in patient care pathways.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Age is a strong predictor of stroke risk, especially for children and seniors.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r="16282" b="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16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b="1" dirty="0"/>
              <a:t>Predictive Modeling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7" r="13607"/>
          <a:stretch/>
        </p:blipFill>
        <p:spPr>
          <a:xfrm>
            <a:off x="20" y="2"/>
            <a:ext cx="4091911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F1EB4E3-4294-77DA-E940-11D00D07D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7859" y="1671457"/>
            <a:ext cx="5683624" cy="4107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Developed a model to predict stroke risk based on patient data and network metrics.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Achieved high overall accuracy but faced challenges due to data imbalance.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Need for further model refinement and feature selection. 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72B756B7-4624-AF6B-E624-DC3F025D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48" y="3861154"/>
            <a:ext cx="3642096" cy="28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F7B7FC-A168-1609-8479-0BC8E81D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87" y="3851675"/>
            <a:ext cx="3718202" cy="28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2A4DB4-D64B-A51F-1B71-BB1A5A840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2147356"/>
            <a:ext cx="6967181" cy="4107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Utilize advanced modeling techniques for better stroke risk prediction.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Integrate additional data like socioeconomic factors and detailed health history.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Conduct longitudinal studies to track network changes over time.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r="16282" b="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28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841F680-B18F-481A-8D6E-9FD77379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7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CCF8-24B6-4AB5-6279-5144C5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647" y="609601"/>
            <a:ext cx="5826631" cy="1216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4CA6A1-199E-4E0D-BF66-A552C7E5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82301" cy="4882103"/>
          </a:xfrm>
          <a:custGeom>
            <a:avLst/>
            <a:gdLst>
              <a:gd name="connsiteX0" fmla="*/ 0 w 4882301"/>
              <a:gd name="connsiteY0" fmla="*/ 0 h 4882103"/>
              <a:gd name="connsiteX1" fmla="*/ 3905841 w 4882301"/>
              <a:gd name="connsiteY1" fmla="*/ 0 h 4882103"/>
              <a:gd name="connsiteX2" fmla="*/ 4882301 w 4882301"/>
              <a:gd name="connsiteY2" fmla="*/ 0 h 4882103"/>
              <a:gd name="connsiteX3" fmla="*/ 4871664 w 4882301"/>
              <a:gd name="connsiteY3" fmla="*/ 12164 h 4882103"/>
              <a:gd name="connsiteX4" fmla="*/ 4845255 w 4882301"/>
              <a:gd name="connsiteY4" fmla="*/ 53786 h 4882103"/>
              <a:gd name="connsiteX5" fmla="*/ 4832975 w 4882301"/>
              <a:gd name="connsiteY5" fmla="*/ 71441 h 4882103"/>
              <a:gd name="connsiteX6" fmla="*/ 4817370 w 4882301"/>
              <a:gd name="connsiteY6" fmla="*/ 80005 h 4882103"/>
              <a:gd name="connsiteX7" fmla="*/ 4809347 w 4882301"/>
              <a:gd name="connsiteY7" fmla="*/ 76230 h 4882103"/>
              <a:gd name="connsiteX8" fmla="*/ 4801782 w 4882301"/>
              <a:gd name="connsiteY8" fmla="*/ 84878 h 4882103"/>
              <a:gd name="connsiteX9" fmla="*/ 4798715 w 4882301"/>
              <a:gd name="connsiteY9" fmla="*/ 85797 h 4882103"/>
              <a:gd name="connsiteX10" fmla="*/ 4782182 w 4882301"/>
              <a:gd name="connsiteY10" fmla="*/ 92450 h 4882103"/>
              <a:gd name="connsiteX11" fmla="*/ 4773099 w 4882301"/>
              <a:gd name="connsiteY11" fmla="*/ 140971 h 4882103"/>
              <a:gd name="connsiteX12" fmla="*/ 4740360 w 4882301"/>
              <a:gd name="connsiteY12" fmla="*/ 172435 h 4882103"/>
              <a:gd name="connsiteX13" fmla="*/ 4736950 w 4882301"/>
              <a:gd name="connsiteY13" fmla="*/ 178679 h 4882103"/>
              <a:gd name="connsiteX14" fmla="*/ 4735838 w 4882301"/>
              <a:gd name="connsiteY14" fmla="*/ 185572 h 4882103"/>
              <a:gd name="connsiteX15" fmla="*/ 4734185 w 4882301"/>
              <a:gd name="connsiteY15" fmla="*/ 183735 h 4882103"/>
              <a:gd name="connsiteX16" fmla="*/ 4718018 w 4882301"/>
              <a:gd name="connsiteY16" fmla="*/ 213327 h 4882103"/>
              <a:gd name="connsiteX17" fmla="*/ 4688939 w 4882301"/>
              <a:gd name="connsiteY17" fmla="*/ 250886 h 4882103"/>
              <a:gd name="connsiteX18" fmla="*/ 4674425 w 4882301"/>
              <a:gd name="connsiteY18" fmla="*/ 272754 h 4882103"/>
              <a:gd name="connsiteX19" fmla="*/ 4675557 w 4882301"/>
              <a:gd name="connsiteY19" fmla="*/ 274827 h 4882103"/>
              <a:gd name="connsiteX20" fmla="*/ 4654479 w 4882301"/>
              <a:gd name="connsiteY20" fmla="*/ 396503 h 4882103"/>
              <a:gd name="connsiteX21" fmla="*/ 4590538 w 4882301"/>
              <a:gd name="connsiteY21" fmla="*/ 520441 h 4882103"/>
              <a:gd name="connsiteX22" fmla="*/ 4594889 w 4882301"/>
              <a:gd name="connsiteY22" fmla="*/ 537296 h 4882103"/>
              <a:gd name="connsiteX23" fmla="*/ 4594233 w 4882301"/>
              <a:gd name="connsiteY23" fmla="*/ 553255 h 4882103"/>
              <a:gd name="connsiteX24" fmla="*/ 4592486 w 4882301"/>
              <a:gd name="connsiteY24" fmla="*/ 554301 h 4882103"/>
              <a:gd name="connsiteX25" fmla="*/ 4586772 w 4882301"/>
              <a:gd name="connsiteY25" fmla="*/ 570157 h 4882103"/>
              <a:gd name="connsiteX26" fmla="*/ 4588850 w 4882301"/>
              <a:gd name="connsiteY26" fmla="*/ 575443 h 4882103"/>
              <a:gd name="connsiteX27" fmla="*/ 4585973 w 4882301"/>
              <a:gd name="connsiteY27" fmla="*/ 586891 h 4882103"/>
              <a:gd name="connsiteX28" fmla="*/ 4583120 w 4882301"/>
              <a:gd name="connsiteY28" fmla="*/ 610976 h 4882103"/>
              <a:gd name="connsiteX29" fmla="*/ 4579947 w 4882301"/>
              <a:gd name="connsiteY29" fmla="*/ 614045 h 4882103"/>
              <a:gd name="connsiteX30" fmla="*/ 4571535 w 4882301"/>
              <a:gd name="connsiteY30" fmla="*/ 648134 h 4882103"/>
              <a:gd name="connsiteX31" fmla="*/ 4570168 w 4882301"/>
              <a:gd name="connsiteY31" fmla="*/ 647920 h 4882103"/>
              <a:gd name="connsiteX32" fmla="*/ 4562329 w 4882301"/>
              <a:gd name="connsiteY32" fmla="*/ 654549 h 4882103"/>
              <a:gd name="connsiteX33" fmla="*/ 4550201 w 4882301"/>
              <a:gd name="connsiteY33" fmla="*/ 668771 h 4882103"/>
              <a:gd name="connsiteX34" fmla="*/ 4506750 w 4882301"/>
              <a:gd name="connsiteY34" fmla="*/ 693120 h 4882103"/>
              <a:gd name="connsiteX35" fmla="*/ 4501638 w 4882301"/>
              <a:gd name="connsiteY35" fmla="*/ 713469 h 4882103"/>
              <a:gd name="connsiteX36" fmla="*/ 4484999 w 4882301"/>
              <a:gd name="connsiteY36" fmla="*/ 723668 h 4882103"/>
              <a:gd name="connsiteX37" fmla="*/ 4431193 w 4882301"/>
              <a:gd name="connsiteY37" fmla="*/ 747977 h 4882103"/>
              <a:gd name="connsiteX38" fmla="*/ 4368110 w 4882301"/>
              <a:gd name="connsiteY38" fmla="*/ 781955 h 4882103"/>
              <a:gd name="connsiteX39" fmla="*/ 4308331 w 4882301"/>
              <a:gd name="connsiteY39" fmla="*/ 821385 h 4882103"/>
              <a:gd name="connsiteX40" fmla="*/ 4246095 w 4882301"/>
              <a:gd name="connsiteY40" fmla="*/ 838398 h 4882103"/>
              <a:gd name="connsiteX41" fmla="*/ 4201655 w 4882301"/>
              <a:gd name="connsiteY41" fmla="*/ 866799 h 4882103"/>
              <a:gd name="connsiteX42" fmla="*/ 4135014 w 4882301"/>
              <a:gd name="connsiteY42" fmla="*/ 878860 h 4882103"/>
              <a:gd name="connsiteX43" fmla="*/ 4113878 w 4882301"/>
              <a:gd name="connsiteY43" fmla="*/ 890438 h 4882103"/>
              <a:gd name="connsiteX44" fmla="*/ 4101093 w 4882301"/>
              <a:gd name="connsiteY44" fmla="*/ 895083 h 4882103"/>
              <a:gd name="connsiteX45" fmla="*/ 4099328 w 4882301"/>
              <a:gd name="connsiteY45" fmla="*/ 894380 h 4882103"/>
              <a:gd name="connsiteX46" fmla="*/ 4076403 w 4882301"/>
              <a:gd name="connsiteY46" fmla="*/ 929195 h 4882103"/>
              <a:gd name="connsiteX47" fmla="*/ 4071099 w 4882301"/>
              <a:gd name="connsiteY47" fmla="*/ 931504 h 4882103"/>
              <a:gd name="connsiteX48" fmla="*/ 4059044 w 4882301"/>
              <a:gd name="connsiteY48" fmla="*/ 957158 h 4882103"/>
              <a:gd name="connsiteX49" fmla="*/ 4051275 w 4882301"/>
              <a:gd name="connsiteY49" fmla="*/ 968833 h 4882103"/>
              <a:gd name="connsiteX50" fmla="*/ 4052262 w 4882301"/>
              <a:gd name="connsiteY50" fmla="*/ 975389 h 4882103"/>
              <a:gd name="connsiteX51" fmla="*/ 4039178 w 4882301"/>
              <a:gd name="connsiteY51" fmla="*/ 990967 h 4882103"/>
              <a:gd name="connsiteX52" fmla="*/ 4036476 w 4882301"/>
              <a:gd name="connsiteY52" fmla="*/ 991528 h 4882103"/>
              <a:gd name="connsiteX53" fmla="*/ 4030147 w 4882301"/>
              <a:gd name="connsiteY53" fmla="*/ 1008949 h 4882103"/>
              <a:gd name="connsiteX54" fmla="*/ 3791175 w 4882301"/>
              <a:gd name="connsiteY54" fmla="*/ 1112745 h 4882103"/>
              <a:gd name="connsiteX55" fmla="*/ 3468633 w 4882301"/>
              <a:gd name="connsiteY55" fmla="*/ 1357372 h 4882103"/>
              <a:gd name="connsiteX56" fmla="*/ 2349444 w 4882301"/>
              <a:gd name="connsiteY56" fmla="*/ 2665454 h 4882103"/>
              <a:gd name="connsiteX57" fmla="*/ 1644590 w 4882301"/>
              <a:gd name="connsiteY57" fmla="*/ 3444154 h 4882103"/>
              <a:gd name="connsiteX58" fmla="*/ 1250698 w 4882301"/>
              <a:gd name="connsiteY58" fmla="*/ 3827834 h 4882103"/>
              <a:gd name="connsiteX59" fmla="*/ 1131871 w 4882301"/>
              <a:gd name="connsiteY59" fmla="*/ 4121318 h 4882103"/>
              <a:gd name="connsiteX60" fmla="*/ 1051679 w 4882301"/>
              <a:gd name="connsiteY60" fmla="*/ 4348389 h 4882103"/>
              <a:gd name="connsiteX61" fmla="*/ 906982 w 4882301"/>
              <a:gd name="connsiteY61" fmla="*/ 4531597 h 4882103"/>
              <a:gd name="connsiteX62" fmla="*/ 801199 w 4882301"/>
              <a:gd name="connsiteY62" fmla="*/ 4594289 h 4882103"/>
              <a:gd name="connsiteX63" fmla="*/ 799572 w 4882301"/>
              <a:gd name="connsiteY63" fmla="*/ 4616434 h 4882103"/>
              <a:gd name="connsiteX64" fmla="*/ 793361 w 4882301"/>
              <a:gd name="connsiteY64" fmla="*/ 4632413 h 4882103"/>
              <a:gd name="connsiteX65" fmla="*/ 791288 w 4882301"/>
              <a:gd name="connsiteY65" fmla="*/ 4631684 h 4882103"/>
              <a:gd name="connsiteX66" fmla="*/ 780168 w 4882301"/>
              <a:gd name="connsiteY66" fmla="*/ 4642277 h 4882103"/>
              <a:gd name="connsiteX67" fmla="*/ 780355 w 4882301"/>
              <a:gd name="connsiteY67" fmla="*/ 4649968 h 4882103"/>
              <a:gd name="connsiteX68" fmla="*/ 773547 w 4882301"/>
              <a:gd name="connsiteY68" fmla="*/ 4658922 h 4882103"/>
              <a:gd name="connsiteX69" fmla="*/ 712980 w 4882301"/>
              <a:gd name="connsiteY69" fmla="*/ 4687109 h 4882103"/>
              <a:gd name="connsiteX70" fmla="*/ 658998 w 4882301"/>
              <a:gd name="connsiteY70" fmla="*/ 4687168 h 4882103"/>
              <a:gd name="connsiteX71" fmla="*/ 599809 w 4882301"/>
              <a:gd name="connsiteY71" fmla="*/ 4705379 h 4882103"/>
              <a:gd name="connsiteX72" fmla="*/ 558586 w 4882301"/>
              <a:gd name="connsiteY72" fmla="*/ 4701679 h 4882103"/>
              <a:gd name="connsiteX73" fmla="*/ 476867 w 4882301"/>
              <a:gd name="connsiteY73" fmla="*/ 4703401 h 4882103"/>
              <a:gd name="connsiteX74" fmla="*/ 397404 w 4882301"/>
              <a:gd name="connsiteY74" fmla="*/ 4711420 h 4882103"/>
              <a:gd name="connsiteX75" fmla="*/ 369335 w 4882301"/>
              <a:gd name="connsiteY75" fmla="*/ 4717390 h 4882103"/>
              <a:gd name="connsiteX76" fmla="*/ 316209 w 4882301"/>
              <a:gd name="connsiteY76" fmla="*/ 4714515 h 4882103"/>
              <a:gd name="connsiteX77" fmla="*/ 262859 w 4882301"/>
              <a:gd name="connsiteY77" fmla="*/ 4724281 h 4882103"/>
              <a:gd name="connsiteX78" fmla="*/ 219683 w 4882301"/>
              <a:gd name="connsiteY78" fmla="*/ 4732893 h 4882103"/>
              <a:gd name="connsiteX79" fmla="*/ 181299 w 4882301"/>
              <a:gd name="connsiteY79" fmla="*/ 4733057 h 4882103"/>
              <a:gd name="connsiteX80" fmla="*/ 158273 w 4882301"/>
              <a:gd name="connsiteY80" fmla="*/ 4732813 h 4882103"/>
              <a:gd name="connsiteX81" fmla="*/ 99338 w 4882301"/>
              <a:gd name="connsiteY81" fmla="*/ 4777324 h 4882103"/>
              <a:gd name="connsiteX82" fmla="*/ 22026 w 4882301"/>
              <a:gd name="connsiteY82" fmla="*/ 4864170 h 4882103"/>
              <a:gd name="connsiteX83" fmla="*/ 11819 w 4882301"/>
              <a:gd name="connsiteY83" fmla="*/ 4882103 h 4882103"/>
              <a:gd name="connsiteX84" fmla="*/ 0 w 4882301"/>
              <a:gd name="connsiteY84" fmla="*/ 4879437 h 488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82301" h="4882103">
                <a:moveTo>
                  <a:pt x="0" y="0"/>
                </a:moveTo>
                <a:lnTo>
                  <a:pt x="3905841" y="0"/>
                </a:lnTo>
                <a:lnTo>
                  <a:pt x="4882301" y="0"/>
                </a:lnTo>
                <a:lnTo>
                  <a:pt x="4871664" y="12164"/>
                </a:lnTo>
                <a:cubicBezTo>
                  <a:pt x="4858538" y="24444"/>
                  <a:pt x="4845228" y="35473"/>
                  <a:pt x="4845255" y="53786"/>
                </a:cubicBezTo>
                <a:cubicBezTo>
                  <a:pt x="4842155" y="61666"/>
                  <a:pt x="4837910" y="67273"/>
                  <a:pt x="4832975" y="71441"/>
                </a:cubicBezTo>
                <a:lnTo>
                  <a:pt x="4817370" y="80005"/>
                </a:lnTo>
                <a:lnTo>
                  <a:pt x="4809347" y="76230"/>
                </a:lnTo>
                <a:lnTo>
                  <a:pt x="4801782" y="84878"/>
                </a:lnTo>
                <a:lnTo>
                  <a:pt x="4798715" y="85797"/>
                </a:lnTo>
                <a:cubicBezTo>
                  <a:pt x="4792836" y="87519"/>
                  <a:pt x="4787173" y="89462"/>
                  <a:pt x="4782182" y="92450"/>
                </a:cubicBezTo>
                <a:cubicBezTo>
                  <a:pt x="4808432" y="122655"/>
                  <a:pt x="4744060" y="122852"/>
                  <a:pt x="4773099" y="140971"/>
                </a:cubicBezTo>
                <a:cubicBezTo>
                  <a:pt x="4750244" y="162644"/>
                  <a:pt x="4783879" y="174205"/>
                  <a:pt x="4740360" y="172435"/>
                </a:cubicBezTo>
                <a:lnTo>
                  <a:pt x="4736950" y="178679"/>
                </a:lnTo>
                <a:lnTo>
                  <a:pt x="4735838" y="185572"/>
                </a:lnTo>
                <a:cubicBezTo>
                  <a:pt x="4735287" y="184960"/>
                  <a:pt x="4734736" y="184347"/>
                  <a:pt x="4734185" y="183735"/>
                </a:cubicBezTo>
                <a:lnTo>
                  <a:pt x="4718018" y="213327"/>
                </a:lnTo>
                <a:cubicBezTo>
                  <a:pt x="4708900" y="226131"/>
                  <a:pt x="4698659" y="238379"/>
                  <a:pt x="4688939" y="250886"/>
                </a:cubicBezTo>
                <a:lnTo>
                  <a:pt x="4674425" y="272754"/>
                </a:lnTo>
                <a:lnTo>
                  <a:pt x="4675557" y="274827"/>
                </a:lnTo>
                <a:cubicBezTo>
                  <a:pt x="4692733" y="317553"/>
                  <a:pt x="4690330" y="399012"/>
                  <a:pt x="4654479" y="396503"/>
                </a:cubicBezTo>
                <a:cubicBezTo>
                  <a:pt x="4629917" y="439743"/>
                  <a:pt x="4630394" y="492844"/>
                  <a:pt x="4590538" y="520441"/>
                </a:cubicBezTo>
                <a:cubicBezTo>
                  <a:pt x="4593060" y="526025"/>
                  <a:pt x="4594396" y="531656"/>
                  <a:pt x="4594889" y="537296"/>
                </a:cubicBezTo>
                <a:lnTo>
                  <a:pt x="4594233" y="553255"/>
                </a:lnTo>
                <a:lnTo>
                  <a:pt x="4592486" y="554301"/>
                </a:lnTo>
                <a:cubicBezTo>
                  <a:pt x="4587288" y="560504"/>
                  <a:pt x="4586135" y="565587"/>
                  <a:pt x="4586772" y="570157"/>
                </a:cubicBezTo>
                <a:lnTo>
                  <a:pt x="4588850" y="575443"/>
                </a:lnTo>
                <a:lnTo>
                  <a:pt x="4585973" y="586891"/>
                </a:lnTo>
                <a:lnTo>
                  <a:pt x="4583120" y="610976"/>
                </a:lnTo>
                <a:lnTo>
                  <a:pt x="4579947" y="614045"/>
                </a:lnTo>
                <a:lnTo>
                  <a:pt x="4571535" y="648134"/>
                </a:lnTo>
                <a:lnTo>
                  <a:pt x="4570168" y="647920"/>
                </a:lnTo>
                <a:cubicBezTo>
                  <a:pt x="4566910" y="648223"/>
                  <a:pt x="4564144" y="649910"/>
                  <a:pt x="4562329" y="654549"/>
                </a:cubicBezTo>
                <a:cubicBezTo>
                  <a:pt x="4546774" y="637433"/>
                  <a:pt x="4554179" y="653583"/>
                  <a:pt x="4550201" y="668771"/>
                </a:cubicBezTo>
                <a:cubicBezTo>
                  <a:pt x="4525156" y="645580"/>
                  <a:pt x="4524937" y="694757"/>
                  <a:pt x="4506750" y="693120"/>
                </a:cubicBezTo>
                <a:lnTo>
                  <a:pt x="4501638" y="713469"/>
                </a:lnTo>
                <a:lnTo>
                  <a:pt x="4484999" y="723668"/>
                </a:lnTo>
                <a:cubicBezTo>
                  <a:pt x="4467842" y="731103"/>
                  <a:pt x="4449426" y="737866"/>
                  <a:pt x="4431193" y="747977"/>
                </a:cubicBezTo>
                <a:cubicBezTo>
                  <a:pt x="4393455" y="760072"/>
                  <a:pt x="4397875" y="773457"/>
                  <a:pt x="4368110" y="781955"/>
                </a:cubicBezTo>
                <a:lnTo>
                  <a:pt x="4308331" y="821385"/>
                </a:lnTo>
                <a:lnTo>
                  <a:pt x="4246095" y="838398"/>
                </a:lnTo>
                <a:lnTo>
                  <a:pt x="4201655" y="866799"/>
                </a:lnTo>
                <a:cubicBezTo>
                  <a:pt x="4177801" y="858770"/>
                  <a:pt x="4160718" y="913070"/>
                  <a:pt x="4135014" y="878860"/>
                </a:cubicBezTo>
                <a:cubicBezTo>
                  <a:pt x="4124490" y="894291"/>
                  <a:pt x="4128917" y="914682"/>
                  <a:pt x="4113878" y="890438"/>
                </a:cubicBezTo>
                <a:cubicBezTo>
                  <a:pt x="4109858" y="894945"/>
                  <a:pt x="4105569" y="895865"/>
                  <a:pt x="4101093" y="895083"/>
                </a:cubicBezTo>
                <a:lnTo>
                  <a:pt x="4099328" y="894380"/>
                </a:lnTo>
                <a:lnTo>
                  <a:pt x="4076403" y="929195"/>
                </a:lnTo>
                <a:lnTo>
                  <a:pt x="4071099" y="931504"/>
                </a:lnTo>
                <a:lnTo>
                  <a:pt x="4059044" y="957158"/>
                </a:lnTo>
                <a:lnTo>
                  <a:pt x="4051275" y="968833"/>
                </a:lnTo>
                <a:lnTo>
                  <a:pt x="4052262" y="975389"/>
                </a:lnTo>
                <a:cubicBezTo>
                  <a:pt x="4051555" y="980661"/>
                  <a:pt x="4048274" y="985887"/>
                  <a:pt x="4039178" y="990967"/>
                </a:cubicBezTo>
                <a:lnTo>
                  <a:pt x="4036476" y="991528"/>
                </a:lnTo>
                <a:lnTo>
                  <a:pt x="4030147" y="1008949"/>
                </a:lnTo>
                <a:cubicBezTo>
                  <a:pt x="4028887" y="1015351"/>
                  <a:pt x="3789695" y="1105708"/>
                  <a:pt x="3791175" y="1112745"/>
                </a:cubicBezTo>
                <a:lnTo>
                  <a:pt x="3468633" y="1357372"/>
                </a:lnTo>
                <a:cubicBezTo>
                  <a:pt x="3007916" y="1829258"/>
                  <a:pt x="2905784" y="2337003"/>
                  <a:pt x="2349444" y="2665454"/>
                </a:cubicBezTo>
                <a:lnTo>
                  <a:pt x="1644590" y="3444154"/>
                </a:lnTo>
                <a:lnTo>
                  <a:pt x="1250698" y="3827834"/>
                </a:lnTo>
                <a:cubicBezTo>
                  <a:pt x="1225290" y="3842038"/>
                  <a:pt x="1141959" y="4085899"/>
                  <a:pt x="1131871" y="4121318"/>
                </a:cubicBezTo>
                <a:cubicBezTo>
                  <a:pt x="1094841" y="4141744"/>
                  <a:pt x="1077207" y="4325829"/>
                  <a:pt x="1051679" y="4348389"/>
                </a:cubicBezTo>
                <a:cubicBezTo>
                  <a:pt x="1048682" y="4381577"/>
                  <a:pt x="956993" y="4490557"/>
                  <a:pt x="906982" y="4531597"/>
                </a:cubicBezTo>
                <a:cubicBezTo>
                  <a:pt x="867869" y="4551118"/>
                  <a:pt x="849806" y="4607070"/>
                  <a:pt x="801199" y="4594289"/>
                </a:cubicBezTo>
                <a:cubicBezTo>
                  <a:pt x="801717" y="4602753"/>
                  <a:pt x="801057" y="4610029"/>
                  <a:pt x="799572" y="4616434"/>
                </a:cubicBezTo>
                <a:lnTo>
                  <a:pt x="793361" y="4632413"/>
                </a:lnTo>
                <a:lnTo>
                  <a:pt x="791288" y="4631684"/>
                </a:lnTo>
                <a:cubicBezTo>
                  <a:pt x="784039" y="4632736"/>
                  <a:pt x="781139" y="4636841"/>
                  <a:pt x="780168" y="4642277"/>
                </a:cubicBezTo>
                <a:lnTo>
                  <a:pt x="780355" y="4649968"/>
                </a:lnTo>
                <a:lnTo>
                  <a:pt x="773547" y="4658922"/>
                </a:lnTo>
                <a:lnTo>
                  <a:pt x="712980" y="4687109"/>
                </a:lnTo>
                <a:cubicBezTo>
                  <a:pt x="693888" y="4691817"/>
                  <a:pt x="685004" y="4683329"/>
                  <a:pt x="658998" y="4687168"/>
                </a:cubicBezTo>
                <a:cubicBezTo>
                  <a:pt x="652617" y="4696903"/>
                  <a:pt x="607468" y="4696757"/>
                  <a:pt x="599809" y="4705379"/>
                </a:cubicBezTo>
                <a:lnTo>
                  <a:pt x="558586" y="4701679"/>
                </a:lnTo>
                <a:cubicBezTo>
                  <a:pt x="527600" y="4706175"/>
                  <a:pt x="499471" y="4673329"/>
                  <a:pt x="476867" y="4703401"/>
                </a:cubicBezTo>
                <a:cubicBezTo>
                  <a:pt x="447819" y="4707454"/>
                  <a:pt x="419349" y="4696441"/>
                  <a:pt x="397404" y="4711420"/>
                </a:cubicBezTo>
                <a:cubicBezTo>
                  <a:pt x="384768" y="4701219"/>
                  <a:pt x="374322" y="4698020"/>
                  <a:pt x="369335" y="4717390"/>
                </a:cubicBezTo>
                <a:cubicBezTo>
                  <a:pt x="341061" y="4716067"/>
                  <a:pt x="328725" y="4691742"/>
                  <a:pt x="316209" y="4714515"/>
                </a:cubicBezTo>
                <a:cubicBezTo>
                  <a:pt x="283497" y="4663104"/>
                  <a:pt x="280147" y="4717961"/>
                  <a:pt x="262859" y="4724281"/>
                </a:cubicBezTo>
                <a:cubicBezTo>
                  <a:pt x="246771" y="4727344"/>
                  <a:pt x="236451" y="4729844"/>
                  <a:pt x="219683" y="4732893"/>
                </a:cubicBezTo>
                <a:cubicBezTo>
                  <a:pt x="212240" y="4769464"/>
                  <a:pt x="197625" y="4722763"/>
                  <a:pt x="181299" y="4733057"/>
                </a:cubicBezTo>
                <a:cubicBezTo>
                  <a:pt x="175073" y="4746658"/>
                  <a:pt x="169278" y="4748663"/>
                  <a:pt x="158273" y="4732813"/>
                </a:cubicBezTo>
                <a:cubicBezTo>
                  <a:pt x="130214" y="4799165"/>
                  <a:pt x="131962" y="4753319"/>
                  <a:pt x="99338" y="4777324"/>
                </a:cubicBezTo>
                <a:cubicBezTo>
                  <a:pt x="72071" y="4803053"/>
                  <a:pt x="41763" y="4799596"/>
                  <a:pt x="22026" y="4864170"/>
                </a:cubicBezTo>
                <a:cubicBezTo>
                  <a:pt x="20771" y="4873425"/>
                  <a:pt x="16962" y="4879602"/>
                  <a:pt x="11819" y="4882103"/>
                </a:cubicBezTo>
                <a:lnTo>
                  <a:pt x="0" y="487943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872" y="948519"/>
            <a:ext cx="3731986" cy="494731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8EC566-3541-74E2-9E68-35CB71BB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3" r="12301" b="-2"/>
          <a:stretch/>
        </p:blipFill>
        <p:spPr>
          <a:xfrm>
            <a:off x="939635" y="948518"/>
            <a:ext cx="3729968" cy="49473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1A1FAD-E2C6-4EAF-E522-F5BE22F0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647" y="2147355"/>
            <a:ext cx="5578836" cy="41070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provides valuable insights into healthcare network utilization for stroke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identified key areas for improvement in healthcare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Continued research can optimize stroke prevention and treatment strategies.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6B5873C-FCDB-4D1E-80D6-01CF1883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5980" y="5694989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265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Bembo</vt:lpstr>
      <vt:lpstr>ArchiveVTI</vt:lpstr>
      <vt:lpstr>Exploring Healthcare Networks for Stroke Prevention and Management </vt:lpstr>
      <vt:lpstr>Introduction</vt:lpstr>
      <vt:lpstr>Objective</vt:lpstr>
      <vt:lpstr>Network Analysis</vt:lpstr>
      <vt:lpstr>Key Findings</vt:lpstr>
      <vt:lpstr>Predictive Modeling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Healthcare Networks for Stroke Prevention and Management </dc:title>
  <dc:creator>afnan abdi</dc:creator>
  <cp:lastModifiedBy>afnan abdi</cp:lastModifiedBy>
  <cp:revision>1</cp:revision>
  <dcterms:created xsi:type="dcterms:W3CDTF">2024-05-05T06:05:16Z</dcterms:created>
  <dcterms:modified xsi:type="dcterms:W3CDTF">2024-05-05T16:47:39Z</dcterms:modified>
</cp:coreProperties>
</file>