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80" r:id="rId3"/>
    <p:sldId id="281" r:id="rId4"/>
    <p:sldId id="282" r:id="rId5"/>
    <p:sldId id="263" r:id="rId6"/>
    <p:sldId id="264" r:id="rId7"/>
    <p:sldId id="265" r:id="rId8"/>
    <p:sldId id="272" r:id="rId9"/>
    <p:sldId id="271" r:id="rId10"/>
    <p:sldId id="270" r:id="rId11"/>
    <p:sldId id="267" r:id="rId12"/>
    <p:sldId id="266" r:id="rId13"/>
    <p:sldId id="278" r:id="rId14"/>
    <p:sldId id="279" r:id="rId15"/>
    <p:sldId id="269" r:id="rId16"/>
    <p:sldId id="274" r:id="rId17"/>
    <p:sldId id="275" r:id="rId18"/>
    <p:sldId id="273" r:id="rId19"/>
    <p:sldId id="276" r:id="rId20"/>
    <p:sldId id="260" r:id="rId21"/>
    <p:sldId id="262" r:id="rId22"/>
    <p:sldId id="284" r:id="rId23"/>
    <p:sldId id="259" r:id="rId24"/>
    <p:sldId id="257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AppData\Roaming\Microsoft\Excel\Cleaned%20adults%20(version%201).xlsb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-stock\Downloads\Cleaned%20adults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Age</a:t>
            </a:r>
            <a:r>
              <a:rPr lang="en-US" baseline="0"/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Sheet1!$A$4:$A$77</c:f>
              <c:strCache>
                <c:ptCount val="73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  <c:pt idx="15">
                  <c:v>32</c:v>
                </c:pt>
                <c:pt idx="16">
                  <c:v>33</c:v>
                </c:pt>
                <c:pt idx="17">
                  <c:v>34</c:v>
                </c:pt>
                <c:pt idx="18">
                  <c:v>35</c:v>
                </c:pt>
                <c:pt idx="19">
                  <c:v>36</c:v>
                </c:pt>
                <c:pt idx="20">
                  <c:v>37</c:v>
                </c:pt>
                <c:pt idx="21">
                  <c:v>38</c:v>
                </c:pt>
                <c:pt idx="22">
                  <c:v>39</c:v>
                </c:pt>
                <c:pt idx="23">
                  <c:v>40</c:v>
                </c:pt>
                <c:pt idx="24">
                  <c:v>41</c:v>
                </c:pt>
                <c:pt idx="25">
                  <c:v>42</c:v>
                </c:pt>
                <c:pt idx="26">
                  <c:v>43</c:v>
                </c:pt>
                <c:pt idx="27">
                  <c:v>44</c:v>
                </c:pt>
                <c:pt idx="28">
                  <c:v>45</c:v>
                </c:pt>
                <c:pt idx="29">
                  <c:v>46</c:v>
                </c:pt>
                <c:pt idx="30">
                  <c:v>47</c:v>
                </c:pt>
                <c:pt idx="31">
                  <c:v>48</c:v>
                </c:pt>
                <c:pt idx="32">
                  <c:v>49</c:v>
                </c:pt>
                <c:pt idx="33">
                  <c:v>50</c:v>
                </c:pt>
                <c:pt idx="34">
                  <c:v>51</c:v>
                </c:pt>
                <c:pt idx="35">
                  <c:v>52</c:v>
                </c:pt>
                <c:pt idx="36">
                  <c:v>53</c:v>
                </c:pt>
                <c:pt idx="37">
                  <c:v>54</c:v>
                </c:pt>
                <c:pt idx="38">
                  <c:v>55</c:v>
                </c:pt>
                <c:pt idx="39">
                  <c:v>56</c:v>
                </c:pt>
                <c:pt idx="40">
                  <c:v>57</c:v>
                </c:pt>
                <c:pt idx="41">
                  <c:v>58</c:v>
                </c:pt>
                <c:pt idx="42">
                  <c:v>59</c:v>
                </c:pt>
                <c:pt idx="43">
                  <c:v>60</c:v>
                </c:pt>
                <c:pt idx="44">
                  <c:v>61</c:v>
                </c:pt>
                <c:pt idx="45">
                  <c:v>62</c:v>
                </c:pt>
                <c:pt idx="46">
                  <c:v>63</c:v>
                </c:pt>
                <c:pt idx="47">
                  <c:v>64</c:v>
                </c:pt>
                <c:pt idx="48">
                  <c:v>65</c:v>
                </c:pt>
                <c:pt idx="49">
                  <c:v>66</c:v>
                </c:pt>
                <c:pt idx="50">
                  <c:v>67</c:v>
                </c:pt>
                <c:pt idx="51">
                  <c:v>68</c:v>
                </c:pt>
                <c:pt idx="52">
                  <c:v>69</c:v>
                </c:pt>
                <c:pt idx="53">
                  <c:v>70</c:v>
                </c:pt>
                <c:pt idx="54">
                  <c:v>71</c:v>
                </c:pt>
                <c:pt idx="55">
                  <c:v>72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76</c:v>
                </c:pt>
                <c:pt idx="60">
                  <c:v>77</c:v>
                </c:pt>
                <c:pt idx="61">
                  <c:v>78</c:v>
                </c:pt>
                <c:pt idx="62">
                  <c:v>79</c:v>
                </c:pt>
                <c:pt idx="63">
                  <c:v>80</c:v>
                </c:pt>
                <c:pt idx="64">
                  <c:v>81</c:v>
                </c:pt>
                <c:pt idx="65">
                  <c:v>82</c:v>
                </c:pt>
                <c:pt idx="66">
                  <c:v>83</c:v>
                </c:pt>
                <c:pt idx="67">
                  <c:v>84</c:v>
                </c:pt>
                <c:pt idx="68">
                  <c:v>85</c:v>
                </c:pt>
                <c:pt idx="69">
                  <c:v>86</c:v>
                </c:pt>
                <c:pt idx="70">
                  <c:v>87</c:v>
                </c:pt>
                <c:pt idx="71">
                  <c:v>88</c:v>
                </c:pt>
                <c:pt idx="72">
                  <c:v>90</c:v>
                </c:pt>
              </c:strCache>
            </c:strRef>
          </c:cat>
          <c:val>
            <c:numRef>
              <c:f>Sheet1!$B$4:$B$77</c:f>
              <c:numCache>
                <c:formatCode>General</c:formatCode>
                <c:ptCount val="73"/>
                <c:pt idx="0">
                  <c:v>393</c:v>
                </c:pt>
                <c:pt idx="1">
                  <c:v>542</c:v>
                </c:pt>
                <c:pt idx="2">
                  <c:v>703</c:v>
                </c:pt>
                <c:pt idx="3">
                  <c:v>742</c:v>
                </c:pt>
                <c:pt idx="4">
                  <c:v>707</c:v>
                </c:pt>
                <c:pt idx="5">
                  <c:v>753</c:v>
                </c:pt>
                <c:pt idx="6">
                  <c:v>870</c:v>
                </c:pt>
                <c:pt idx="7">
                  <c:v>784</c:v>
                </c:pt>
                <c:pt idx="8">
                  <c:v>827</c:v>
                </c:pt>
                <c:pt idx="9">
                  <c:v>767</c:v>
                </c:pt>
                <c:pt idx="10">
                  <c:v>819</c:v>
                </c:pt>
                <c:pt idx="11">
                  <c:v>847</c:v>
                </c:pt>
                <c:pt idx="12">
                  <c:v>801</c:v>
                </c:pt>
                <c:pt idx="13">
                  <c:v>842</c:v>
                </c:pt>
                <c:pt idx="14">
                  <c:v>870</c:v>
                </c:pt>
                <c:pt idx="15">
                  <c:v>811</c:v>
                </c:pt>
                <c:pt idx="16">
                  <c:v>862</c:v>
                </c:pt>
                <c:pt idx="17">
                  <c:v>862</c:v>
                </c:pt>
                <c:pt idx="18">
                  <c:v>857</c:v>
                </c:pt>
                <c:pt idx="19">
                  <c:v>875</c:v>
                </c:pt>
                <c:pt idx="20">
                  <c:v>836</c:v>
                </c:pt>
                <c:pt idx="21">
                  <c:v>806</c:v>
                </c:pt>
                <c:pt idx="22">
                  <c:v>796</c:v>
                </c:pt>
                <c:pt idx="23">
                  <c:v>782</c:v>
                </c:pt>
                <c:pt idx="24">
                  <c:v>786</c:v>
                </c:pt>
                <c:pt idx="25">
                  <c:v>755</c:v>
                </c:pt>
                <c:pt idx="26">
                  <c:v>756</c:v>
                </c:pt>
                <c:pt idx="27">
                  <c:v>713</c:v>
                </c:pt>
                <c:pt idx="28">
                  <c:v>717</c:v>
                </c:pt>
                <c:pt idx="29">
                  <c:v>720</c:v>
                </c:pt>
                <c:pt idx="30">
                  <c:v>696</c:v>
                </c:pt>
                <c:pt idx="31">
                  <c:v>538</c:v>
                </c:pt>
                <c:pt idx="32">
                  <c:v>571</c:v>
                </c:pt>
                <c:pt idx="33">
                  <c:v>589</c:v>
                </c:pt>
                <c:pt idx="34">
                  <c:v>588</c:v>
                </c:pt>
                <c:pt idx="35">
                  <c:v>469</c:v>
                </c:pt>
                <c:pt idx="36">
                  <c:v>460</c:v>
                </c:pt>
                <c:pt idx="37">
                  <c:v>410</c:v>
                </c:pt>
                <c:pt idx="38">
                  <c:v>407</c:v>
                </c:pt>
                <c:pt idx="39">
                  <c:v>356</c:v>
                </c:pt>
                <c:pt idx="40">
                  <c:v>353</c:v>
                </c:pt>
                <c:pt idx="41">
                  <c:v>364</c:v>
                </c:pt>
                <c:pt idx="42">
                  <c:v>352</c:v>
                </c:pt>
                <c:pt idx="43">
                  <c:v>307</c:v>
                </c:pt>
                <c:pt idx="44">
                  <c:v>295</c:v>
                </c:pt>
                <c:pt idx="45">
                  <c:v>255</c:v>
                </c:pt>
                <c:pt idx="46">
                  <c:v>225</c:v>
                </c:pt>
                <c:pt idx="47">
                  <c:v>203</c:v>
                </c:pt>
                <c:pt idx="48">
                  <c:v>175</c:v>
                </c:pt>
                <c:pt idx="49">
                  <c:v>147</c:v>
                </c:pt>
                <c:pt idx="50">
                  <c:v>150</c:v>
                </c:pt>
                <c:pt idx="51">
                  <c:v>117</c:v>
                </c:pt>
                <c:pt idx="52">
                  <c:v>107</c:v>
                </c:pt>
                <c:pt idx="53">
                  <c:v>88</c:v>
                </c:pt>
                <c:pt idx="54">
                  <c:v>72</c:v>
                </c:pt>
                <c:pt idx="55">
                  <c:v>65</c:v>
                </c:pt>
                <c:pt idx="56">
                  <c:v>64</c:v>
                </c:pt>
                <c:pt idx="57">
                  <c:v>50</c:v>
                </c:pt>
                <c:pt idx="58">
                  <c:v>45</c:v>
                </c:pt>
                <c:pt idx="59">
                  <c:v>45</c:v>
                </c:pt>
                <c:pt idx="60">
                  <c:v>29</c:v>
                </c:pt>
                <c:pt idx="61">
                  <c:v>23</c:v>
                </c:pt>
                <c:pt idx="62">
                  <c:v>22</c:v>
                </c:pt>
                <c:pt idx="63">
                  <c:v>22</c:v>
                </c:pt>
                <c:pt idx="64">
                  <c:v>18</c:v>
                </c:pt>
                <c:pt idx="65">
                  <c:v>12</c:v>
                </c:pt>
                <c:pt idx="66">
                  <c:v>6</c:v>
                </c:pt>
                <c:pt idx="67">
                  <c:v>10</c:v>
                </c:pt>
                <c:pt idx="68">
                  <c:v>3</c:v>
                </c:pt>
                <c:pt idx="69">
                  <c:v>1</c:v>
                </c:pt>
                <c:pt idx="70">
                  <c:v>1</c:v>
                </c:pt>
                <c:pt idx="71">
                  <c:v>3</c:v>
                </c:pt>
                <c:pt idx="72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6A-405E-9B9E-21169DA81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Income Distribution Among Race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Amer-Indian-Eskimo</c:v>
                </c:pt>
                <c:pt idx="1">
                  <c:v>Asian-Pac-Islander</c:v>
                </c:pt>
                <c:pt idx="2">
                  <c:v>Black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Sheet1!$B$5:$B$10</c:f>
              <c:numCache>
                <c:formatCode>0.00%</c:formatCode>
                <c:ptCount val="5"/>
                <c:pt idx="0">
                  <c:v>0.88424437299035374</c:v>
                </c:pt>
                <c:pt idx="1">
                  <c:v>0.73507853403141366</c:v>
                </c:pt>
                <c:pt idx="2">
                  <c:v>0.87644532540469111</c:v>
                </c:pt>
                <c:pt idx="3">
                  <c:v>0.91304347826086951</c:v>
                </c:pt>
                <c:pt idx="4">
                  <c:v>0.74431755992557191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B3-43F8-AC25-EB8ACADF68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Sheet1!$A$5:$A$10</c:f>
              <c:strCache>
                <c:ptCount val="5"/>
                <c:pt idx="0">
                  <c:v>Amer-Indian-Eskimo</c:v>
                </c:pt>
                <c:pt idx="1">
                  <c:v>Asian-Pac-Islander</c:v>
                </c:pt>
                <c:pt idx="2">
                  <c:v>Black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Sheet1!$C$5:$C$10</c:f>
              <c:numCache>
                <c:formatCode>0.00%</c:formatCode>
                <c:ptCount val="5"/>
                <c:pt idx="0">
                  <c:v>0.1157556270096463</c:v>
                </c:pt>
                <c:pt idx="1">
                  <c:v>0.2649214659685864</c:v>
                </c:pt>
                <c:pt idx="2">
                  <c:v>0.12355467459530889</c:v>
                </c:pt>
                <c:pt idx="3">
                  <c:v>8.6956521739130432E-2</c:v>
                </c:pt>
                <c:pt idx="4">
                  <c:v>0.25568244007442809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B3-43F8-AC25-EB8ACADF6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 (version 1).xlsb]Sheet1!PivotTable1</c:name>
    <c:fmtId val="5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</a:t>
            </a:r>
            <a:r>
              <a:rPr lang="en-US" baseline="0" dirty="0"/>
              <a:t> Distribution Vs Working Hours/Week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Sheet1!$A$5:$A$31</c:f>
              <c:strCache>
                <c:ptCount val="26"/>
                <c:pt idx="0">
                  <c:v>35</c:v>
                </c:pt>
                <c:pt idx="1">
                  <c:v>36</c:v>
                </c:pt>
                <c:pt idx="2">
                  <c:v>37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41</c:v>
                </c:pt>
                <c:pt idx="7">
                  <c:v>42</c:v>
                </c:pt>
                <c:pt idx="8">
                  <c:v>43</c:v>
                </c:pt>
                <c:pt idx="9">
                  <c:v>44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48</c:v>
                </c:pt>
                <c:pt idx="14">
                  <c:v>49</c:v>
                </c:pt>
                <c:pt idx="15">
                  <c:v>50</c:v>
                </c:pt>
                <c:pt idx="16">
                  <c:v>51</c:v>
                </c:pt>
                <c:pt idx="17">
                  <c:v>52</c:v>
                </c:pt>
                <c:pt idx="18">
                  <c:v>53</c:v>
                </c:pt>
                <c:pt idx="19">
                  <c:v>54</c:v>
                </c:pt>
                <c:pt idx="20">
                  <c:v>55</c:v>
                </c:pt>
                <c:pt idx="21">
                  <c:v>56</c:v>
                </c:pt>
                <c:pt idx="22">
                  <c:v>57</c:v>
                </c:pt>
                <c:pt idx="23">
                  <c:v>58</c:v>
                </c:pt>
                <c:pt idx="24">
                  <c:v>59</c:v>
                </c:pt>
                <c:pt idx="25">
                  <c:v>60</c:v>
                </c:pt>
              </c:strCache>
            </c:strRef>
          </c:cat>
          <c:val>
            <c:numRef>
              <c:f>Sheet1!$B$5:$B$31</c:f>
              <c:numCache>
                <c:formatCode>0.00%</c:formatCode>
                <c:ptCount val="26"/>
                <c:pt idx="0">
                  <c:v>0.85109717868338552</c:v>
                </c:pt>
                <c:pt idx="1">
                  <c:v>0.80092592592592593</c:v>
                </c:pt>
                <c:pt idx="2">
                  <c:v>0.8716216216216216</c:v>
                </c:pt>
                <c:pt idx="3">
                  <c:v>0.81837606837606836</c:v>
                </c:pt>
                <c:pt idx="4">
                  <c:v>0.81578947368421051</c:v>
                </c:pt>
                <c:pt idx="5">
                  <c:v>0.7870643431635389</c:v>
                </c:pt>
                <c:pt idx="6">
                  <c:v>0.80555555555555558</c:v>
                </c:pt>
                <c:pt idx="7">
                  <c:v>0.68518518518518523</c:v>
                </c:pt>
                <c:pt idx="8">
                  <c:v>0.74496644295302017</c:v>
                </c:pt>
                <c:pt idx="9">
                  <c:v>0.64928909952606639</c:v>
                </c:pt>
                <c:pt idx="10">
                  <c:v>0.62142456533931578</c:v>
                </c:pt>
                <c:pt idx="11">
                  <c:v>0.65432098765432101</c:v>
                </c:pt>
                <c:pt idx="12">
                  <c:v>0.69387755102040816</c:v>
                </c:pt>
                <c:pt idx="13">
                  <c:v>0.70216962524654836</c:v>
                </c:pt>
                <c:pt idx="14">
                  <c:v>0.7857142857142857</c:v>
                </c:pt>
                <c:pt idx="15">
                  <c:v>0.54729241877256318</c:v>
                </c:pt>
                <c:pt idx="16">
                  <c:v>0.76923076923076927</c:v>
                </c:pt>
                <c:pt idx="17">
                  <c:v>0.6470588235294118</c:v>
                </c:pt>
                <c:pt idx="18">
                  <c:v>0.75</c:v>
                </c:pt>
                <c:pt idx="19">
                  <c:v>0.67500000000000004</c:v>
                </c:pt>
                <c:pt idx="20">
                  <c:v>0.53597650513950068</c:v>
                </c:pt>
                <c:pt idx="21">
                  <c:v>0.58333333333333337</c:v>
                </c:pt>
                <c:pt idx="22">
                  <c:v>0.58823529411764708</c:v>
                </c:pt>
                <c:pt idx="23">
                  <c:v>0.6785714285714286</c:v>
                </c:pt>
                <c:pt idx="24">
                  <c:v>0.75</c:v>
                </c:pt>
                <c:pt idx="25">
                  <c:v>0.55941626129256428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D5-4146-B412-78EE3AF8B859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Sheet1!$A$5:$A$31</c:f>
              <c:strCache>
                <c:ptCount val="26"/>
                <c:pt idx="0">
                  <c:v>35</c:v>
                </c:pt>
                <c:pt idx="1">
                  <c:v>36</c:v>
                </c:pt>
                <c:pt idx="2">
                  <c:v>37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41</c:v>
                </c:pt>
                <c:pt idx="7">
                  <c:v>42</c:v>
                </c:pt>
                <c:pt idx="8">
                  <c:v>43</c:v>
                </c:pt>
                <c:pt idx="9">
                  <c:v>44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48</c:v>
                </c:pt>
                <c:pt idx="14">
                  <c:v>49</c:v>
                </c:pt>
                <c:pt idx="15">
                  <c:v>50</c:v>
                </c:pt>
                <c:pt idx="16">
                  <c:v>51</c:v>
                </c:pt>
                <c:pt idx="17">
                  <c:v>52</c:v>
                </c:pt>
                <c:pt idx="18">
                  <c:v>53</c:v>
                </c:pt>
                <c:pt idx="19">
                  <c:v>54</c:v>
                </c:pt>
                <c:pt idx="20">
                  <c:v>55</c:v>
                </c:pt>
                <c:pt idx="21">
                  <c:v>56</c:v>
                </c:pt>
                <c:pt idx="22">
                  <c:v>57</c:v>
                </c:pt>
                <c:pt idx="23">
                  <c:v>58</c:v>
                </c:pt>
                <c:pt idx="24">
                  <c:v>59</c:v>
                </c:pt>
                <c:pt idx="25">
                  <c:v>60</c:v>
                </c:pt>
              </c:strCache>
            </c:strRef>
          </c:cat>
          <c:val>
            <c:numRef>
              <c:f>Sheet1!$C$5:$C$31</c:f>
              <c:numCache>
                <c:formatCode>0.00%</c:formatCode>
                <c:ptCount val="26"/>
                <c:pt idx="0">
                  <c:v>0.14890282131661442</c:v>
                </c:pt>
                <c:pt idx="1">
                  <c:v>0.19907407407407407</c:v>
                </c:pt>
                <c:pt idx="2">
                  <c:v>0.12837837837837837</c:v>
                </c:pt>
                <c:pt idx="3">
                  <c:v>0.18162393162393162</c:v>
                </c:pt>
                <c:pt idx="4">
                  <c:v>0.18421052631578946</c:v>
                </c:pt>
                <c:pt idx="5">
                  <c:v>0.21293565683646112</c:v>
                </c:pt>
                <c:pt idx="6">
                  <c:v>0.19444444444444445</c:v>
                </c:pt>
                <c:pt idx="7">
                  <c:v>0.31481481481481483</c:v>
                </c:pt>
                <c:pt idx="8">
                  <c:v>0.25503355704697989</c:v>
                </c:pt>
                <c:pt idx="9">
                  <c:v>0.35071090047393366</c:v>
                </c:pt>
                <c:pt idx="10">
                  <c:v>0.37857543466068422</c:v>
                </c:pt>
                <c:pt idx="11">
                  <c:v>0.34567901234567899</c:v>
                </c:pt>
                <c:pt idx="12">
                  <c:v>0.30612244897959184</c:v>
                </c:pt>
                <c:pt idx="13">
                  <c:v>0.2978303747534517</c:v>
                </c:pt>
                <c:pt idx="14">
                  <c:v>0.21428571428571427</c:v>
                </c:pt>
                <c:pt idx="15">
                  <c:v>0.45270758122743682</c:v>
                </c:pt>
                <c:pt idx="16">
                  <c:v>0.23076923076923078</c:v>
                </c:pt>
                <c:pt idx="17">
                  <c:v>0.35294117647058826</c:v>
                </c:pt>
                <c:pt idx="18">
                  <c:v>0.25</c:v>
                </c:pt>
                <c:pt idx="19">
                  <c:v>0.32500000000000001</c:v>
                </c:pt>
                <c:pt idx="20">
                  <c:v>0.46402349486049926</c:v>
                </c:pt>
                <c:pt idx="21">
                  <c:v>0.41666666666666669</c:v>
                </c:pt>
                <c:pt idx="22">
                  <c:v>0.41176470588235292</c:v>
                </c:pt>
                <c:pt idx="23">
                  <c:v>0.32142857142857145</c:v>
                </c:pt>
                <c:pt idx="24">
                  <c:v>0.25</c:v>
                </c:pt>
                <c:pt idx="25">
                  <c:v>0.44058373870743572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D5-4146-B412-78EE3AF8B8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57588111"/>
        <c:axId val="1157583791"/>
      </c:barChart>
      <c:catAx>
        <c:axId val="1157588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b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 Distribution in Private Work Class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1"/>
                <c:pt idx="0">
                  <c:v>Private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1"/>
                <c:pt idx="0">
                  <c:v>19012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FE-4859-914B-F5DA4314BD5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1"/>
                <c:pt idx="0">
                  <c:v>Private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1"/>
                <c:pt idx="0">
                  <c:v>5061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 Distribution in Work</a:t>
            </a:r>
            <a:r>
              <a:rPr lang="en-US" baseline="0" dirty="0"/>
              <a:t> Classes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Never-worked</c:v>
                </c:pt>
                <c:pt idx="1">
                  <c:v>Without-pay</c:v>
                </c:pt>
                <c:pt idx="2">
                  <c:v>Federal-gov</c:v>
                </c:pt>
                <c:pt idx="3">
                  <c:v>Self-emp-inc</c:v>
                </c:pt>
                <c:pt idx="4">
                  <c:v>State-gov</c:v>
                </c:pt>
                <c:pt idx="5">
                  <c:v>Local-gov</c:v>
                </c:pt>
                <c:pt idx="6">
                  <c:v>Self-emp-not-inc</c:v>
                </c:pt>
              </c:strCache>
            </c:strRef>
          </c:cat>
          <c:val>
            <c:numRef>
              <c:f>Sheet1!$B$5:$B$12</c:f>
              <c:numCache>
                <c:formatCode>General</c:formatCode>
                <c:ptCount val="7"/>
                <c:pt idx="0">
                  <c:v>7</c:v>
                </c:pt>
                <c:pt idx="1">
                  <c:v>14</c:v>
                </c:pt>
                <c:pt idx="2">
                  <c:v>578</c:v>
                </c:pt>
                <c:pt idx="3">
                  <c:v>474</c:v>
                </c:pt>
                <c:pt idx="4">
                  <c:v>935</c:v>
                </c:pt>
                <c:pt idx="5">
                  <c:v>1458</c:v>
                </c:pt>
                <c:pt idx="6">
                  <c:v>1784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FFE-4859-914B-F5DA4314BD5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Sheet1!$A$5:$A$12</c:f>
              <c:strCache>
                <c:ptCount val="7"/>
                <c:pt idx="0">
                  <c:v>Never-worked</c:v>
                </c:pt>
                <c:pt idx="1">
                  <c:v>Without-pay</c:v>
                </c:pt>
                <c:pt idx="2">
                  <c:v>Federal-gov</c:v>
                </c:pt>
                <c:pt idx="3">
                  <c:v>Self-emp-inc</c:v>
                </c:pt>
                <c:pt idx="4">
                  <c:v>State-gov</c:v>
                </c:pt>
                <c:pt idx="5">
                  <c:v>Local-gov</c:v>
                </c:pt>
                <c:pt idx="6">
                  <c:v>Self-emp-not-inc</c:v>
                </c:pt>
              </c:strCache>
            </c:strRef>
          </c:cat>
          <c:val>
            <c:numRef>
              <c:f>Sheet1!$C$5:$C$12</c:f>
              <c:numCache>
                <c:formatCode>General</c:formatCode>
                <c:ptCount val="7"/>
                <c:pt idx="2">
                  <c:v>365</c:v>
                </c:pt>
                <c:pt idx="3">
                  <c:v>600</c:v>
                </c:pt>
                <c:pt idx="4">
                  <c:v>344</c:v>
                </c:pt>
                <c:pt idx="5">
                  <c:v>609</c:v>
                </c:pt>
                <c:pt idx="6">
                  <c:v>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 Distribution per Occupation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Sheet1!$A$5:$A$19</c:f>
              <c:strCache>
                <c:ptCount val="14"/>
                <c:pt idx="0">
                  <c:v>Prof-specialty</c:v>
                </c:pt>
                <c:pt idx="1">
                  <c:v>Craft-repair</c:v>
                </c:pt>
                <c:pt idx="2">
                  <c:v>Exec-managerial</c:v>
                </c:pt>
                <c:pt idx="3">
                  <c:v>Adm-clerical</c:v>
                </c:pt>
                <c:pt idx="4">
                  <c:v>Sales</c:v>
                </c:pt>
                <c:pt idx="5">
                  <c:v>Other-service</c:v>
                </c:pt>
                <c:pt idx="6">
                  <c:v>Machine-op-inspct</c:v>
                </c:pt>
                <c:pt idx="7">
                  <c:v>Transport-moving</c:v>
                </c:pt>
                <c:pt idx="8">
                  <c:v>Handlers-cleaners</c:v>
                </c:pt>
                <c:pt idx="9">
                  <c:v>Farming-fishing</c:v>
                </c:pt>
                <c:pt idx="10">
                  <c:v>Tech-support</c:v>
                </c:pt>
                <c:pt idx="11">
                  <c:v>Protective-serv</c:v>
                </c:pt>
                <c:pt idx="12">
                  <c:v>Priv-house-serv</c:v>
                </c:pt>
                <c:pt idx="13">
                  <c:v>Armed-Forces</c:v>
                </c:pt>
              </c:strCache>
            </c:strRef>
          </c:cat>
          <c:val>
            <c:numRef>
              <c:f>Sheet1!$B$5:$B$19</c:f>
              <c:numCache>
                <c:formatCode>General</c:formatCode>
                <c:ptCount val="14"/>
                <c:pt idx="0">
                  <c:v>3853</c:v>
                </c:pt>
                <c:pt idx="1">
                  <c:v>3117</c:v>
                </c:pt>
                <c:pt idx="2">
                  <c:v>2054</c:v>
                </c:pt>
                <c:pt idx="3">
                  <c:v>3221</c:v>
                </c:pt>
                <c:pt idx="4">
                  <c:v>2614</c:v>
                </c:pt>
                <c:pt idx="5">
                  <c:v>3077</c:v>
                </c:pt>
                <c:pt idx="6">
                  <c:v>1720</c:v>
                </c:pt>
                <c:pt idx="7">
                  <c:v>1253</c:v>
                </c:pt>
                <c:pt idx="8">
                  <c:v>1266</c:v>
                </c:pt>
                <c:pt idx="9">
                  <c:v>872</c:v>
                </c:pt>
                <c:pt idx="10">
                  <c:v>633</c:v>
                </c:pt>
                <c:pt idx="11">
                  <c:v>434</c:v>
                </c:pt>
                <c:pt idx="12">
                  <c:v>140</c:v>
                </c:pt>
                <c:pt idx="1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FE-4859-914B-F5DA4314BD5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Sheet1!$A$5:$A$19</c:f>
              <c:strCache>
                <c:ptCount val="14"/>
                <c:pt idx="0">
                  <c:v>Prof-specialty</c:v>
                </c:pt>
                <c:pt idx="1">
                  <c:v>Craft-repair</c:v>
                </c:pt>
                <c:pt idx="2">
                  <c:v>Exec-managerial</c:v>
                </c:pt>
                <c:pt idx="3">
                  <c:v>Adm-clerical</c:v>
                </c:pt>
                <c:pt idx="4">
                  <c:v>Sales</c:v>
                </c:pt>
                <c:pt idx="5">
                  <c:v>Other-service</c:v>
                </c:pt>
                <c:pt idx="6">
                  <c:v>Machine-op-inspct</c:v>
                </c:pt>
                <c:pt idx="7">
                  <c:v>Transport-moving</c:v>
                </c:pt>
                <c:pt idx="8">
                  <c:v>Handlers-cleaners</c:v>
                </c:pt>
                <c:pt idx="9">
                  <c:v>Farming-fishing</c:v>
                </c:pt>
                <c:pt idx="10">
                  <c:v>Tech-support</c:v>
                </c:pt>
                <c:pt idx="11">
                  <c:v>Protective-serv</c:v>
                </c:pt>
                <c:pt idx="12">
                  <c:v>Priv-house-serv</c:v>
                </c:pt>
                <c:pt idx="13">
                  <c:v>Armed-Forces</c:v>
                </c:pt>
              </c:strCache>
            </c:strRef>
          </c:cat>
          <c:val>
            <c:numRef>
              <c:f>Sheet1!$C$5:$C$19</c:f>
              <c:numCache>
                <c:formatCode>General</c:formatCode>
                <c:ptCount val="14"/>
                <c:pt idx="0">
                  <c:v>1997</c:v>
                </c:pt>
                <c:pt idx="1">
                  <c:v>908</c:v>
                </c:pt>
                <c:pt idx="2">
                  <c:v>1937</c:v>
                </c:pt>
                <c:pt idx="3">
                  <c:v>498</c:v>
                </c:pt>
                <c:pt idx="4">
                  <c:v>970</c:v>
                </c:pt>
                <c:pt idx="5">
                  <c:v>132</c:v>
                </c:pt>
                <c:pt idx="6">
                  <c:v>244</c:v>
                </c:pt>
                <c:pt idx="7">
                  <c:v>319</c:v>
                </c:pt>
                <c:pt idx="8">
                  <c:v>83</c:v>
                </c:pt>
                <c:pt idx="9">
                  <c:v>115</c:v>
                </c:pt>
                <c:pt idx="10">
                  <c:v>278</c:v>
                </c:pt>
                <c:pt idx="11">
                  <c:v>210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 Distribution by Edu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Sheet1!$A$5:$A$13</c:f>
              <c:strCache>
                <c:ptCount val="8"/>
                <c:pt idx="0">
                  <c:v>HS-grad</c:v>
                </c:pt>
                <c:pt idx="1">
                  <c:v>Some-college</c:v>
                </c:pt>
                <c:pt idx="2">
                  <c:v>Bachelors</c:v>
                </c:pt>
                <c:pt idx="3">
                  <c:v>Masters</c:v>
                </c:pt>
                <c:pt idx="4">
                  <c:v>Assoc-voc</c:v>
                </c:pt>
                <c:pt idx="5">
                  <c:v>Assoc-acdm</c:v>
                </c:pt>
                <c:pt idx="6">
                  <c:v>Prof-school</c:v>
                </c:pt>
                <c:pt idx="7">
                  <c:v>Doctorate</c:v>
                </c:pt>
              </c:strCache>
            </c:strRef>
          </c:cat>
          <c:val>
            <c:numRef>
              <c:f>Sheet1!$B$5:$B$13</c:f>
              <c:numCache>
                <c:formatCode>General</c:formatCode>
                <c:ptCount val="8"/>
                <c:pt idx="0">
                  <c:v>8701</c:v>
                </c:pt>
                <c:pt idx="1">
                  <c:v>5809</c:v>
                </c:pt>
                <c:pt idx="2">
                  <c:v>3039</c:v>
                </c:pt>
                <c:pt idx="3">
                  <c:v>737</c:v>
                </c:pt>
                <c:pt idx="4">
                  <c:v>1009</c:v>
                </c:pt>
                <c:pt idx="5">
                  <c:v>793</c:v>
                </c:pt>
                <c:pt idx="6">
                  <c:v>145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FFE-4859-914B-F5DA4314BD5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Sheet1!$A$5:$A$13</c:f>
              <c:strCache>
                <c:ptCount val="8"/>
                <c:pt idx="0">
                  <c:v>HS-grad</c:v>
                </c:pt>
                <c:pt idx="1">
                  <c:v>Some-college</c:v>
                </c:pt>
                <c:pt idx="2">
                  <c:v>Bachelors</c:v>
                </c:pt>
                <c:pt idx="3">
                  <c:v>Masters</c:v>
                </c:pt>
                <c:pt idx="4">
                  <c:v>Assoc-voc</c:v>
                </c:pt>
                <c:pt idx="5">
                  <c:v>Assoc-acdm</c:v>
                </c:pt>
                <c:pt idx="6">
                  <c:v>Prof-school</c:v>
                </c:pt>
                <c:pt idx="7">
                  <c:v>Doctorate</c:v>
                </c:pt>
              </c:strCache>
            </c:strRef>
          </c:cat>
          <c:val>
            <c:numRef>
              <c:f>Sheet1!$C$5:$C$13</c:f>
              <c:numCache>
                <c:formatCode>General</c:formatCode>
                <c:ptCount val="8"/>
                <c:pt idx="0">
                  <c:v>1661</c:v>
                </c:pt>
                <c:pt idx="1">
                  <c:v>1369</c:v>
                </c:pt>
                <c:pt idx="2">
                  <c:v>2169</c:v>
                </c:pt>
                <c:pt idx="3">
                  <c:v>936</c:v>
                </c:pt>
                <c:pt idx="4">
                  <c:v>357</c:v>
                </c:pt>
                <c:pt idx="5">
                  <c:v>262</c:v>
                </c:pt>
                <c:pt idx="6">
                  <c:v>414</c:v>
                </c:pt>
                <c:pt idx="7">
                  <c:v>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</a:t>
            </a:r>
            <a:r>
              <a:rPr lang="en-US" baseline="0" dirty="0"/>
              <a:t> Distribution in the 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1"/>
                <c:pt idx="0">
                  <c:v>United-States</c:v>
                </c:pt>
              </c:strCache>
            </c:strRef>
          </c:cat>
          <c:val>
            <c:numRef>
              <c:f>Sheet1!$B$5:$B$6</c:f>
              <c:numCache>
                <c:formatCode>General</c:formatCode>
                <c:ptCount val="1"/>
                <c:pt idx="0">
                  <c:v>21984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8F-4D55-82C1-D045E210A4B4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Sheet1!$A$5:$A$6</c:f>
              <c:strCache>
                <c:ptCount val="1"/>
                <c:pt idx="0">
                  <c:v>United-States</c:v>
                </c:pt>
              </c:strCache>
            </c:strRef>
          </c:cat>
          <c:val>
            <c:numRef>
              <c:f>Sheet1!$C$5:$C$6</c:f>
              <c:numCache>
                <c:formatCode>General</c:formatCode>
                <c:ptCount val="1"/>
                <c:pt idx="0">
                  <c:v>7169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08F-4D55-82C1-D045E210A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Sheet1!$A$5:$A$45</c:f>
              <c:strCache>
                <c:ptCount val="40"/>
                <c:pt idx="0">
                  <c:v>Cambodia</c:v>
                </c:pt>
                <c:pt idx="1">
                  <c:v>Canada</c:v>
                </c:pt>
                <c:pt idx="2">
                  <c:v>China</c:v>
                </c:pt>
                <c:pt idx="3">
                  <c:v>Columbia</c:v>
                </c:pt>
                <c:pt idx="4">
                  <c:v>Cuba</c:v>
                </c:pt>
                <c:pt idx="5">
                  <c:v>Dominican-Republic</c:v>
                </c:pt>
                <c:pt idx="6">
                  <c:v>Ecuador</c:v>
                </c:pt>
                <c:pt idx="7">
                  <c:v>El-Salvador</c:v>
                </c:pt>
                <c:pt idx="8">
                  <c:v>England</c:v>
                </c:pt>
                <c:pt idx="9">
                  <c:v>France</c:v>
                </c:pt>
                <c:pt idx="10">
                  <c:v>Germany</c:v>
                </c:pt>
                <c:pt idx="11">
                  <c:v>Greece</c:v>
                </c:pt>
                <c:pt idx="12">
                  <c:v>Guatemala</c:v>
                </c:pt>
                <c:pt idx="13">
                  <c:v>Haiti</c:v>
                </c:pt>
                <c:pt idx="14">
                  <c:v>Holand-Netherlands</c:v>
                </c:pt>
                <c:pt idx="15">
                  <c:v>Honduras</c:v>
                </c:pt>
                <c:pt idx="16">
                  <c:v>Hong</c:v>
                </c:pt>
                <c:pt idx="17">
                  <c:v>Hungary</c:v>
                </c:pt>
                <c:pt idx="18">
                  <c:v>India</c:v>
                </c:pt>
                <c:pt idx="19">
                  <c:v>Iran</c:v>
                </c:pt>
                <c:pt idx="20">
                  <c:v>Ireland</c:v>
                </c:pt>
                <c:pt idx="21">
                  <c:v>Italy</c:v>
                </c:pt>
                <c:pt idx="22">
                  <c:v>Jamaica</c:v>
                </c:pt>
                <c:pt idx="23">
                  <c:v>Japan</c:v>
                </c:pt>
                <c:pt idx="24">
                  <c:v>Laos</c:v>
                </c:pt>
                <c:pt idx="25">
                  <c:v>Mexico</c:v>
                </c:pt>
                <c:pt idx="26">
                  <c:v>Nicaragua</c:v>
                </c:pt>
                <c:pt idx="27">
                  <c:v>Outlying-US(Guam-USVI-etc)</c:v>
                </c:pt>
                <c:pt idx="28">
                  <c:v>Peru</c:v>
                </c:pt>
                <c:pt idx="29">
                  <c:v>Philippines</c:v>
                </c:pt>
                <c:pt idx="30">
                  <c:v>Poland</c:v>
                </c:pt>
                <c:pt idx="31">
                  <c:v>Portugal</c:v>
                </c:pt>
                <c:pt idx="32">
                  <c:v>Puerto-Rico</c:v>
                </c:pt>
                <c:pt idx="33">
                  <c:v>Scotland</c:v>
                </c:pt>
                <c:pt idx="34">
                  <c:v>South</c:v>
                </c:pt>
                <c:pt idx="35">
                  <c:v>Taiwan</c:v>
                </c:pt>
                <c:pt idx="36">
                  <c:v>Thailand</c:v>
                </c:pt>
                <c:pt idx="37">
                  <c:v>Trinadad&amp;Tobago</c:v>
                </c:pt>
                <c:pt idx="38">
                  <c:v>Vietnam</c:v>
                </c:pt>
                <c:pt idx="39">
                  <c:v>Yugoslavia</c:v>
                </c:pt>
              </c:strCache>
            </c:strRef>
          </c:cat>
          <c:val>
            <c:numRef>
              <c:f>Sheet1!$B$5:$B$45</c:f>
              <c:numCache>
                <c:formatCode>0.00%</c:formatCode>
                <c:ptCount val="40"/>
                <c:pt idx="0">
                  <c:v>0.63157894736842102</c:v>
                </c:pt>
                <c:pt idx="1">
                  <c:v>0.6776859504132231</c:v>
                </c:pt>
                <c:pt idx="2">
                  <c:v>0.73333333333333328</c:v>
                </c:pt>
                <c:pt idx="3">
                  <c:v>0.96610169491525422</c:v>
                </c:pt>
                <c:pt idx="4">
                  <c:v>0.73684210526315785</c:v>
                </c:pt>
                <c:pt idx="5">
                  <c:v>0.97142857142857142</c:v>
                </c:pt>
                <c:pt idx="6">
                  <c:v>0.8571428571428571</c:v>
                </c:pt>
                <c:pt idx="7">
                  <c:v>0.91509433962264153</c:v>
                </c:pt>
                <c:pt idx="8">
                  <c:v>0.66666666666666663</c:v>
                </c:pt>
                <c:pt idx="9">
                  <c:v>0.58620689655172409</c:v>
                </c:pt>
                <c:pt idx="10">
                  <c:v>0.67883211678832112</c:v>
                </c:pt>
                <c:pt idx="11">
                  <c:v>0.72413793103448276</c:v>
                </c:pt>
                <c:pt idx="12">
                  <c:v>0.95161290322580649</c:v>
                </c:pt>
                <c:pt idx="13">
                  <c:v>0.90909090909090906</c:v>
                </c:pt>
                <c:pt idx="14">
                  <c:v>1</c:v>
                </c:pt>
                <c:pt idx="15">
                  <c:v>0.92307692307692313</c:v>
                </c:pt>
                <c:pt idx="16">
                  <c:v>0.7</c:v>
                </c:pt>
                <c:pt idx="17">
                  <c:v>0.76923076923076927</c:v>
                </c:pt>
                <c:pt idx="18">
                  <c:v>0.6</c:v>
                </c:pt>
                <c:pt idx="19">
                  <c:v>0.58139534883720934</c:v>
                </c:pt>
                <c:pt idx="20">
                  <c:v>0.79166666666666663</c:v>
                </c:pt>
                <c:pt idx="21">
                  <c:v>0.65753424657534243</c:v>
                </c:pt>
                <c:pt idx="22">
                  <c:v>0.87654320987654322</c:v>
                </c:pt>
                <c:pt idx="23">
                  <c:v>0.61290322580645162</c:v>
                </c:pt>
                <c:pt idx="24">
                  <c:v>0.88888888888888884</c:v>
                </c:pt>
                <c:pt idx="25">
                  <c:v>0.94835680751173712</c:v>
                </c:pt>
                <c:pt idx="26">
                  <c:v>0.94117647058823528</c:v>
                </c:pt>
                <c:pt idx="27">
                  <c:v>1</c:v>
                </c:pt>
                <c:pt idx="28">
                  <c:v>0.93548387096774188</c:v>
                </c:pt>
                <c:pt idx="29">
                  <c:v>0.69191919191919193</c:v>
                </c:pt>
                <c:pt idx="30">
                  <c:v>0.8</c:v>
                </c:pt>
                <c:pt idx="31">
                  <c:v>0.89189189189189189</c:v>
                </c:pt>
                <c:pt idx="32">
                  <c:v>0.89473684210526316</c:v>
                </c:pt>
                <c:pt idx="33">
                  <c:v>0.75</c:v>
                </c:pt>
                <c:pt idx="34">
                  <c:v>0.8</c:v>
                </c:pt>
                <c:pt idx="35">
                  <c:v>0.60784313725490191</c:v>
                </c:pt>
                <c:pt idx="36">
                  <c:v>0.83333333333333337</c:v>
                </c:pt>
                <c:pt idx="37">
                  <c:v>0.89473684210526316</c:v>
                </c:pt>
                <c:pt idx="38">
                  <c:v>0.92537313432835822</c:v>
                </c:pt>
                <c:pt idx="39">
                  <c:v>0.625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A5-4A13-95CA-559CEC58D3C5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Sheet1!$A$5:$A$45</c:f>
              <c:strCache>
                <c:ptCount val="40"/>
                <c:pt idx="0">
                  <c:v>Cambodia</c:v>
                </c:pt>
                <c:pt idx="1">
                  <c:v>Canada</c:v>
                </c:pt>
                <c:pt idx="2">
                  <c:v>China</c:v>
                </c:pt>
                <c:pt idx="3">
                  <c:v>Columbia</c:v>
                </c:pt>
                <c:pt idx="4">
                  <c:v>Cuba</c:v>
                </c:pt>
                <c:pt idx="5">
                  <c:v>Dominican-Republic</c:v>
                </c:pt>
                <c:pt idx="6">
                  <c:v>Ecuador</c:v>
                </c:pt>
                <c:pt idx="7">
                  <c:v>El-Salvador</c:v>
                </c:pt>
                <c:pt idx="8">
                  <c:v>England</c:v>
                </c:pt>
                <c:pt idx="9">
                  <c:v>France</c:v>
                </c:pt>
                <c:pt idx="10">
                  <c:v>Germany</c:v>
                </c:pt>
                <c:pt idx="11">
                  <c:v>Greece</c:v>
                </c:pt>
                <c:pt idx="12">
                  <c:v>Guatemala</c:v>
                </c:pt>
                <c:pt idx="13">
                  <c:v>Haiti</c:v>
                </c:pt>
                <c:pt idx="14">
                  <c:v>Holand-Netherlands</c:v>
                </c:pt>
                <c:pt idx="15">
                  <c:v>Honduras</c:v>
                </c:pt>
                <c:pt idx="16">
                  <c:v>Hong</c:v>
                </c:pt>
                <c:pt idx="17">
                  <c:v>Hungary</c:v>
                </c:pt>
                <c:pt idx="18">
                  <c:v>India</c:v>
                </c:pt>
                <c:pt idx="19">
                  <c:v>Iran</c:v>
                </c:pt>
                <c:pt idx="20">
                  <c:v>Ireland</c:v>
                </c:pt>
                <c:pt idx="21">
                  <c:v>Italy</c:v>
                </c:pt>
                <c:pt idx="22">
                  <c:v>Jamaica</c:v>
                </c:pt>
                <c:pt idx="23">
                  <c:v>Japan</c:v>
                </c:pt>
                <c:pt idx="24">
                  <c:v>Laos</c:v>
                </c:pt>
                <c:pt idx="25">
                  <c:v>Mexico</c:v>
                </c:pt>
                <c:pt idx="26">
                  <c:v>Nicaragua</c:v>
                </c:pt>
                <c:pt idx="27">
                  <c:v>Outlying-US(Guam-USVI-etc)</c:v>
                </c:pt>
                <c:pt idx="28">
                  <c:v>Peru</c:v>
                </c:pt>
                <c:pt idx="29">
                  <c:v>Philippines</c:v>
                </c:pt>
                <c:pt idx="30">
                  <c:v>Poland</c:v>
                </c:pt>
                <c:pt idx="31">
                  <c:v>Portugal</c:v>
                </c:pt>
                <c:pt idx="32">
                  <c:v>Puerto-Rico</c:v>
                </c:pt>
                <c:pt idx="33">
                  <c:v>Scotland</c:v>
                </c:pt>
                <c:pt idx="34">
                  <c:v>South</c:v>
                </c:pt>
                <c:pt idx="35">
                  <c:v>Taiwan</c:v>
                </c:pt>
                <c:pt idx="36">
                  <c:v>Thailand</c:v>
                </c:pt>
                <c:pt idx="37">
                  <c:v>Trinadad&amp;Tobago</c:v>
                </c:pt>
                <c:pt idx="38">
                  <c:v>Vietnam</c:v>
                </c:pt>
                <c:pt idx="39">
                  <c:v>Yugoslavia</c:v>
                </c:pt>
              </c:strCache>
            </c:strRef>
          </c:cat>
          <c:val>
            <c:numRef>
              <c:f>Sheet1!$C$5:$C$45</c:f>
              <c:numCache>
                <c:formatCode>0.00%</c:formatCode>
                <c:ptCount val="40"/>
                <c:pt idx="0">
                  <c:v>0.36842105263157893</c:v>
                </c:pt>
                <c:pt idx="1">
                  <c:v>0.32231404958677684</c:v>
                </c:pt>
                <c:pt idx="2">
                  <c:v>0.26666666666666666</c:v>
                </c:pt>
                <c:pt idx="3">
                  <c:v>3.3898305084745763E-2</c:v>
                </c:pt>
                <c:pt idx="4">
                  <c:v>0.26315789473684209</c:v>
                </c:pt>
                <c:pt idx="5">
                  <c:v>2.8571428571428571E-2</c:v>
                </c:pt>
                <c:pt idx="6">
                  <c:v>0.14285714285714285</c:v>
                </c:pt>
                <c:pt idx="7">
                  <c:v>8.4905660377358486E-2</c:v>
                </c:pt>
                <c:pt idx="8">
                  <c:v>0.33333333333333331</c:v>
                </c:pt>
                <c:pt idx="9">
                  <c:v>0.41379310344827586</c:v>
                </c:pt>
                <c:pt idx="10">
                  <c:v>0.32116788321167883</c:v>
                </c:pt>
                <c:pt idx="11">
                  <c:v>0.27586206896551724</c:v>
                </c:pt>
                <c:pt idx="12">
                  <c:v>4.8387096774193547E-2</c:v>
                </c:pt>
                <c:pt idx="13">
                  <c:v>9.0909090909090912E-2</c:v>
                </c:pt>
                <c:pt idx="14">
                  <c:v>0</c:v>
                </c:pt>
                <c:pt idx="15">
                  <c:v>7.6923076923076927E-2</c:v>
                </c:pt>
                <c:pt idx="16">
                  <c:v>0.3</c:v>
                </c:pt>
                <c:pt idx="17">
                  <c:v>0.23076923076923078</c:v>
                </c:pt>
                <c:pt idx="18">
                  <c:v>0.4</c:v>
                </c:pt>
                <c:pt idx="19">
                  <c:v>0.41860465116279072</c:v>
                </c:pt>
                <c:pt idx="20">
                  <c:v>0.20833333333333334</c:v>
                </c:pt>
                <c:pt idx="21">
                  <c:v>0.34246575342465752</c:v>
                </c:pt>
                <c:pt idx="22">
                  <c:v>0.12345679012345678</c:v>
                </c:pt>
                <c:pt idx="23">
                  <c:v>0.38709677419354838</c:v>
                </c:pt>
                <c:pt idx="24">
                  <c:v>0.1111111111111111</c:v>
                </c:pt>
                <c:pt idx="25">
                  <c:v>5.1643192488262914E-2</c:v>
                </c:pt>
                <c:pt idx="26">
                  <c:v>5.8823529411764705E-2</c:v>
                </c:pt>
                <c:pt idx="27">
                  <c:v>0</c:v>
                </c:pt>
                <c:pt idx="28">
                  <c:v>6.4516129032258063E-2</c:v>
                </c:pt>
                <c:pt idx="29">
                  <c:v>0.30808080808080807</c:v>
                </c:pt>
                <c:pt idx="30">
                  <c:v>0.2</c:v>
                </c:pt>
                <c:pt idx="31">
                  <c:v>0.10810810810810811</c:v>
                </c:pt>
                <c:pt idx="32">
                  <c:v>0.10526315789473684</c:v>
                </c:pt>
                <c:pt idx="33">
                  <c:v>0.25</c:v>
                </c:pt>
                <c:pt idx="34">
                  <c:v>0.2</c:v>
                </c:pt>
                <c:pt idx="35">
                  <c:v>0.39215686274509803</c:v>
                </c:pt>
                <c:pt idx="36">
                  <c:v>0.16666666666666666</c:v>
                </c:pt>
                <c:pt idx="37">
                  <c:v>0.10526315789473684</c:v>
                </c:pt>
                <c:pt idx="38">
                  <c:v>7.4626865671641784E-2</c:v>
                </c:pt>
                <c:pt idx="39">
                  <c:v>0.375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A5-4A13-95CA-559CEC58D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55723391"/>
        <c:axId val="355726751"/>
      </c:barChart>
      <c:catAx>
        <c:axId val="35572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26751"/>
        <c:crosses val="autoZero"/>
        <c:auto val="1"/>
        <c:lblAlgn val="ctr"/>
        <c:lblOffset val="100"/>
        <c:noMultiLvlLbl val="0"/>
      </c:catAx>
      <c:valAx>
        <c:axId val="355726751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72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Gender</a:t>
            </a:r>
            <a:r>
              <a:rPr lang="en-US" baseline="0" dirty="0"/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7A-4B6D-8A1B-706528F9F3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7A-4B6D-8A1B-706528F9F324}"/>
              </c:ext>
            </c:extLst>
          </c:dPt>
          <c:cat>
            <c:strRef>
              <c:f>Sheet1!$A$4:$A$6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10599</c:v>
                </c:pt>
                <c:pt idx="1">
                  <c:v>21356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7A-4B6D-8A1B-706528F9F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Race</a:t>
            </a:r>
            <a:r>
              <a:rPr lang="en-US" baseline="0" dirty="0"/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21-499F-81E2-32D0DFFF352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21-499F-81E2-32D0DFFF352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21-499F-81E2-32D0DFFF352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E21-499F-81E2-32D0DFFF352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E21-499F-81E2-32D0DFFF352D}"/>
              </c:ext>
            </c:extLst>
          </c:dPt>
          <c:cat>
            <c:strRef>
              <c:f>Sheet1!$A$4:$A$9</c:f>
              <c:strCache>
                <c:ptCount val="5"/>
                <c:pt idx="0">
                  <c:v>Amer-Indian-Eskimo</c:v>
                </c:pt>
                <c:pt idx="1">
                  <c:v>Asian-Pac-Islander</c:v>
                </c:pt>
                <c:pt idx="2">
                  <c:v>Black</c:v>
                </c:pt>
                <c:pt idx="3">
                  <c:v>Other</c:v>
                </c:pt>
                <c:pt idx="4">
                  <c:v>White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311</c:v>
                </c:pt>
                <c:pt idx="1">
                  <c:v>955</c:v>
                </c:pt>
                <c:pt idx="2">
                  <c:v>3027</c:v>
                </c:pt>
                <c:pt idx="3">
                  <c:v>253</c:v>
                </c:pt>
                <c:pt idx="4">
                  <c:v>27409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7A-4B6D-8A1B-706528F9F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Occupations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Sheet1!$A$4:$A$14</c:f>
              <c:strCache>
                <c:ptCount val="10"/>
                <c:pt idx="0">
                  <c:v>Prof-specialty</c:v>
                </c:pt>
                <c:pt idx="1">
                  <c:v>Craft-repair</c:v>
                </c:pt>
                <c:pt idx="2">
                  <c:v>Exec-managerial</c:v>
                </c:pt>
                <c:pt idx="3">
                  <c:v>Adm-clerical</c:v>
                </c:pt>
                <c:pt idx="4">
                  <c:v>Sales</c:v>
                </c:pt>
                <c:pt idx="5">
                  <c:v>Other-service</c:v>
                </c:pt>
                <c:pt idx="6">
                  <c:v>Machine-op-inspct</c:v>
                </c:pt>
                <c:pt idx="7">
                  <c:v>Transport-moving</c:v>
                </c:pt>
                <c:pt idx="8">
                  <c:v>Handlers-cleaners</c:v>
                </c:pt>
                <c:pt idx="9">
                  <c:v>Farming-fishing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0"/>
                <c:pt idx="0">
                  <c:v>5850</c:v>
                </c:pt>
                <c:pt idx="1">
                  <c:v>4025</c:v>
                </c:pt>
                <c:pt idx="2">
                  <c:v>3991</c:v>
                </c:pt>
                <c:pt idx="3">
                  <c:v>3719</c:v>
                </c:pt>
                <c:pt idx="4">
                  <c:v>3584</c:v>
                </c:pt>
                <c:pt idx="5">
                  <c:v>3209</c:v>
                </c:pt>
                <c:pt idx="6">
                  <c:v>1964</c:v>
                </c:pt>
                <c:pt idx="7">
                  <c:v>1572</c:v>
                </c:pt>
                <c:pt idx="8">
                  <c:v>1349</c:v>
                </c:pt>
                <c:pt idx="9">
                  <c:v>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Marital Status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Sheet1!$A$4:$A$11</c:f>
              <c:strCache>
                <c:ptCount val="7"/>
                <c:pt idx="0">
                  <c:v>Married-AF-spouse</c:v>
                </c:pt>
                <c:pt idx="1">
                  <c:v>Married-spouse-absent</c:v>
                </c:pt>
                <c:pt idx="2">
                  <c:v>Widowed</c:v>
                </c:pt>
                <c:pt idx="3">
                  <c:v>Separated</c:v>
                </c:pt>
                <c:pt idx="4">
                  <c:v>Divorced</c:v>
                </c:pt>
                <c:pt idx="5">
                  <c:v>Never-married</c:v>
                </c:pt>
                <c:pt idx="6">
                  <c:v>Married-civ-spouse</c:v>
                </c:pt>
              </c:strCache>
            </c:strRef>
          </c:cat>
          <c:val>
            <c:numRef>
              <c:f>Sheet1!$B$4:$B$11</c:f>
              <c:numCache>
                <c:formatCode>General</c:formatCode>
                <c:ptCount val="7"/>
                <c:pt idx="0">
                  <c:v>23</c:v>
                </c:pt>
                <c:pt idx="1">
                  <c:v>397</c:v>
                </c:pt>
                <c:pt idx="2">
                  <c:v>979</c:v>
                </c:pt>
                <c:pt idx="3">
                  <c:v>1005</c:v>
                </c:pt>
                <c:pt idx="4">
                  <c:v>4392</c:v>
                </c:pt>
                <c:pt idx="5">
                  <c:v>10473</c:v>
                </c:pt>
                <c:pt idx="6">
                  <c:v>14686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3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Education Level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Sheet1!$A$4:$A$12</c:f>
              <c:strCache>
                <c:ptCount val="8"/>
                <c:pt idx="0">
                  <c:v>HS-grad</c:v>
                </c:pt>
                <c:pt idx="1">
                  <c:v>Some-college</c:v>
                </c:pt>
                <c:pt idx="2">
                  <c:v>Bachelors</c:v>
                </c:pt>
                <c:pt idx="3">
                  <c:v>Masters</c:v>
                </c:pt>
                <c:pt idx="4">
                  <c:v>Assoc-voc</c:v>
                </c:pt>
                <c:pt idx="5">
                  <c:v>Assoc-acdm</c:v>
                </c:pt>
                <c:pt idx="6">
                  <c:v>Prof-school</c:v>
                </c:pt>
                <c:pt idx="7">
                  <c:v>Doctorate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10362</c:v>
                </c:pt>
                <c:pt idx="1">
                  <c:v>7178</c:v>
                </c:pt>
                <c:pt idx="2">
                  <c:v>5208</c:v>
                </c:pt>
                <c:pt idx="3">
                  <c:v>1673</c:v>
                </c:pt>
                <c:pt idx="4">
                  <c:v>1366</c:v>
                </c:pt>
                <c:pt idx="5">
                  <c:v>1055</c:v>
                </c:pt>
                <c:pt idx="6">
                  <c:v>559</c:v>
                </c:pt>
                <c:pt idx="7">
                  <c:v>390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FE-4859-914B-F5DA4314B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Work class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A8-4821-B489-CA0A8DB6C4D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6A8-4821-B489-CA0A8DB6C4D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6A8-4821-B489-CA0A8DB6C4D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6A8-4821-B489-CA0A8DB6C4D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6A8-4821-B489-CA0A8DB6C4D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6A8-4821-B489-CA0A8DB6C4D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6A8-4821-B489-CA0A8DB6C4D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6A8-4821-B489-CA0A8DB6C4D9}"/>
              </c:ext>
            </c:extLst>
          </c:dPt>
          <c:cat>
            <c:strRef>
              <c:f>Sheet1!$A$4:$A$12</c:f>
              <c:strCache>
                <c:ptCount val="8"/>
                <c:pt idx="0">
                  <c:v>Private</c:v>
                </c:pt>
                <c:pt idx="1">
                  <c:v>Self-emp-not-inc</c:v>
                </c:pt>
                <c:pt idx="2">
                  <c:v>Local-gov</c:v>
                </c:pt>
                <c:pt idx="3">
                  <c:v>State-gov</c:v>
                </c:pt>
                <c:pt idx="4">
                  <c:v>Self-emp-inc</c:v>
                </c:pt>
                <c:pt idx="5">
                  <c:v>Federal-gov</c:v>
                </c:pt>
                <c:pt idx="6">
                  <c:v>Without-pay</c:v>
                </c:pt>
                <c:pt idx="7">
                  <c:v>Never-worked</c:v>
                </c:pt>
              </c:strCache>
            </c:strRef>
          </c:cat>
          <c:val>
            <c:numRef>
              <c:f>Sheet1!$B$4:$B$12</c:f>
              <c:numCache>
                <c:formatCode>General</c:formatCode>
                <c:ptCount val="8"/>
                <c:pt idx="0">
                  <c:v>24073</c:v>
                </c:pt>
                <c:pt idx="1">
                  <c:v>2498</c:v>
                </c:pt>
                <c:pt idx="2">
                  <c:v>2067</c:v>
                </c:pt>
                <c:pt idx="3">
                  <c:v>1279</c:v>
                </c:pt>
                <c:pt idx="4">
                  <c:v>1074</c:v>
                </c:pt>
                <c:pt idx="5">
                  <c:v>943</c:v>
                </c:pt>
                <c:pt idx="6">
                  <c:v>14</c:v>
                </c:pt>
                <c:pt idx="7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97A-4B6D-8A1B-706528F9F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</a:t>
            </a:r>
            <a:r>
              <a:rPr lang="en-US" baseline="0" dirty="0"/>
              <a:t>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B5F-4ED2-8A59-9544B7BC2FB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B5F-4ED2-8A59-9544B7BC2FBE}"/>
              </c:ext>
            </c:extLst>
          </c:dPt>
          <c:cat>
            <c:strRef>
              <c:f>Sheet1!$A$4:$A$6</c:f>
              <c:strCache>
                <c:ptCount val="2"/>
                <c:pt idx="0">
                  <c:v>&lt;=50K</c:v>
                </c:pt>
                <c:pt idx="1">
                  <c:v>&gt;50K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2"/>
                <c:pt idx="0">
                  <c:v>24262</c:v>
                </c:pt>
                <c:pt idx="1">
                  <c:v>7693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97A-4B6D-8A1B-706528F9F3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[Cleaned adults.csv]Sheet1!PivotTable1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Income Distribution Among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 w="25400"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&lt;=50K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Sheet1!$B$5:$B$7</c:f>
              <c:numCache>
                <c:formatCode>General</c:formatCode>
                <c:ptCount val="2"/>
                <c:pt idx="0">
                  <c:v>9437</c:v>
                </c:pt>
                <c:pt idx="1">
                  <c:v>14825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B3-43F8-AC25-EB8ACADF6803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&gt;50K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2"/>
                <c:pt idx="0">
                  <c:v>1162</c:v>
                </c:pt>
                <c:pt idx="1">
                  <c:v>6531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B3-43F8-AC25-EB8ACADF68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157588111"/>
        <c:axId val="1157583791"/>
      </c:barChart>
      <c:catAx>
        <c:axId val="115758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3791"/>
        <c:crosses val="autoZero"/>
        <c:auto val="1"/>
        <c:lblAlgn val="ctr"/>
        <c:lblOffset val="100"/>
        <c:noMultiLvlLbl val="0"/>
      </c:catAx>
      <c:valAx>
        <c:axId val="115758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758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071AD0-A8E6-46B6-A241-313EAB3876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42682-2800-4412-B1A0-08B48E41CC95}">
      <dgm:prSet/>
      <dgm:spPr/>
      <dgm:t>
        <a:bodyPr/>
        <a:lstStyle/>
        <a:p>
          <a:r>
            <a:rPr lang="en-US"/>
            <a:t>Income is affected by gender, work class, occupation, education level and location.</a:t>
          </a:r>
        </a:p>
      </dgm:t>
    </dgm:pt>
    <dgm:pt modelId="{B54DC54D-BFF7-42FF-BBEA-C9C5E4EF858D}" type="parTrans" cxnId="{13B4A4F9-3CE6-4768-8805-30E608646F2D}">
      <dgm:prSet/>
      <dgm:spPr/>
      <dgm:t>
        <a:bodyPr/>
        <a:lstStyle/>
        <a:p>
          <a:endParaRPr lang="en-US"/>
        </a:p>
      </dgm:t>
    </dgm:pt>
    <dgm:pt modelId="{61B88941-5E25-47E5-A762-540ED0FCE00E}" type="sibTrans" cxnId="{13B4A4F9-3CE6-4768-8805-30E608646F2D}">
      <dgm:prSet/>
      <dgm:spPr/>
      <dgm:t>
        <a:bodyPr/>
        <a:lstStyle/>
        <a:p>
          <a:endParaRPr lang="en-US"/>
        </a:p>
      </dgm:t>
    </dgm:pt>
    <dgm:pt modelId="{47AA79FB-3487-4C56-87AA-71CE2E2D1126}">
      <dgm:prSet/>
      <dgm:spPr/>
      <dgm:t>
        <a:bodyPr/>
        <a:lstStyle/>
        <a:p>
          <a:r>
            <a:rPr lang="en-US"/>
            <a:t>Race and working hours can affect income but there’s no obvious trend.</a:t>
          </a:r>
        </a:p>
      </dgm:t>
    </dgm:pt>
    <dgm:pt modelId="{E0C7ADC5-4625-45F3-B92C-BD0053EE8A17}" type="parTrans" cxnId="{9192FAEC-4630-4A5E-8E94-97A319703C84}">
      <dgm:prSet/>
      <dgm:spPr/>
      <dgm:t>
        <a:bodyPr/>
        <a:lstStyle/>
        <a:p>
          <a:endParaRPr lang="en-US"/>
        </a:p>
      </dgm:t>
    </dgm:pt>
    <dgm:pt modelId="{B9E527D9-08A1-4E7B-8CE3-2179815B934B}" type="sibTrans" cxnId="{9192FAEC-4630-4A5E-8E94-97A319703C84}">
      <dgm:prSet/>
      <dgm:spPr/>
      <dgm:t>
        <a:bodyPr/>
        <a:lstStyle/>
        <a:p>
          <a:endParaRPr lang="en-US"/>
        </a:p>
      </dgm:t>
    </dgm:pt>
    <dgm:pt modelId="{26B55484-82FC-4BE5-B72B-4EFE5CB94223}" type="pres">
      <dgm:prSet presAssocID="{4B071AD0-A8E6-46B6-A241-313EAB3876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549C7-E93E-4595-AA65-170352872490}" type="pres">
      <dgm:prSet presAssocID="{EC542682-2800-4412-B1A0-08B48E41CC95}" presName="hierRoot1" presStyleCnt="0"/>
      <dgm:spPr/>
    </dgm:pt>
    <dgm:pt modelId="{27557F1A-3269-46E3-BFE1-87B391C93025}" type="pres">
      <dgm:prSet presAssocID="{EC542682-2800-4412-B1A0-08B48E41CC95}" presName="composite" presStyleCnt="0"/>
      <dgm:spPr/>
    </dgm:pt>
    <dgm:pt modelId="{F06C27F8-45E5-4429-B888-DB75A797D2C3}" type="pres">
      <dgm:prSet presAssocID="{EC542682-2800-4412-B1A0-08B48E41CC95}" presName="background" presStyleLbl="node0" presStyleIdx="0" presStyleCnt="2"/>
      <dgm:spPr/>
    </dgm:pt>
    <dgm:pt modelId="{DD453171-D821-4BD4-A286-72CEBFF552A2}" type="pres">
      <dgm:prSet presAssocID="{EC542682-2800-4412-B1A0-08B48E41CC95}" presName="text" presStyleLbl="fgAcc0" presStyleIdx="0" presStyleCnt="2">
        <dgm:presLayoutVars>
          <dgm:chPref val="3"/>
        </dgm:presLayoutVars>
      </dgm:prSet>
      <dgm:spPr/>
    </dgm:pt>
    <dgm:pt modelId="{C4E9B733-B6C8-4F51-BE0B-8704AB94320F}" type="pres">
      <dgm:prSet presAssocID="{EC542682-2800-4412-B1A0-08B48E41CC95}" presName="hierChild2" presStyleCnt="0"/>
      <dgm:spPr/>
    </dgm:pt>
    <dgm:pt modelId="{6207B179-EF60-411A-8F91-65B46D9992FB}" type="pres">
      <dgm:prSet presAssocID="{47AA79FB-3487-4C56-87AA-71CE2E2D1126}" presName="hierRoot1" presStyleCnt="0"/>
      <dgm:spPr/>
    </dgm:pt>
    <dgm:pt modelId="{43C2E054-4C43-4A2C-BA97-8E7543F790D5}" type="pres">
      <dgm:prSet presAssocID="{47AA79FB-3487-4C56-87AA-71CE2E2D1126}" presName="composite" presStyleCnt="0"/>
      <dgm:spPr/>
    </dgm:pt>
    <dgm:pt modelId="{77D82E53-4C70-4B1D-8754-195CD3042AC0}" type="pres">
      <dgm:prSet presAssocID="{47AA79FB-3487-4C56-87AA-71CE2E2D1126}" presName="background" presStyleLbl="node0" presStyleIdx="1" presStyleCnt="2"/>
      <dgm:spPr/>
    </dgm:pt>
    <dgm:pt modelId="{8AC66ADA-7941-4988-9440-8A0E254588A1}" type="pres">
      <dgm:prSet presAssocID="{47AA79FB-3487-4C56-87AA-71CE2E2D1126}" presName="text" presStyleLbl="fgAcc0" presStyleIdx="1" presStyleCnt="2">
        <dgm:presLayoutVars>
          <dgm:chPref val="3"/>
        </dgm:presLayoutVars>
      </dgm:prSet>
      <dgm:spPr/>
    </dgm:pt>
    <dgm:pt modelId="{7FFCC691-C502-4546-BF68-8210384ECAEF}" type="pres">
      <dgm:prSet presAssocID="{47AA79FB-3487-4C56-87AA-71CE2E2D1126}" presName="hierChild2" presStyleCnt="0"/>
      <dgm:spPr/>
    </dgm:pt>
  </dgm:ptLst>
  <dgm:cxnLst>
    <dgm:cxn modelId="{61909002-1723-4889-96F6-51F9578EC001}" type="presOf" srcId="{EC542682-2800-4412-B1A0-08B48E41CC95}" destId="{DD453171-D821-4BD4-A286-72CEBFF552A2}" srcOrd="0" destOrd="0" presId="urn:microsoft.com/office/officeart/2005/8/layout/hierarchy1"/>
    <dgm:cxn modelId="{57F0DE2B-B33E-4D2D-8B61-4BA35E555566}" type="presOf" srcId="{4B071AD0-A8E6-46B6-A241-313EAB387657}" destId="{26B55484-82FC-4BE5-B72B-4EFE5CB94223}" srcOrd="0" destOrd="0" presId="urn:microsoft.com/office/officeart/2005/8/layout/hierarchy1"/>
    <dgm:cxn modelId="{ECAB7A65-BD7A-4088-A697-AE21F59D9B4D}" type="presOf" srcId="{47AA79FB-3487-4C56-87AA-71CE2E2D1126}" destId="{8AC66ADA-7941-4988-9440-8A0E254588A1}" srcOrd="0" destOrd="0" presId="urn:microsoft.com/office/officeart/2005/8/layout/hierarchy1"/>
    <dgm:cxn modelId="{9192FAEC-4630-4A5E-8E94-97A319703C84}" srcId="{4B071AD0-A8E6-46B6-A241-313EAB387657}" destId="{47AA79FB-3487-4C56-87AA-71CE2E2D1126}" srcOrd="1" destOrd="0" parTransId="{E0C7ADC5-4625-45F3-B92C-BD0053EE8A17}" sibTransId="{B9E527D9-08A1-4E7B-8CE3-2179815B934B}"/>
    <dgm:cxn modelId="{13B4A4F9-3CE6-4768-8805-30E608646F2D}" srcId="{4B071AD0-A8E6-46B6-A241-313EAB387657}" destId="{EC542682-2800-4412-B1A0-08B48E41CC95}" srcOrd="0" destOrd="0" parTransId="{B54DC54D-BFF7-42FF-BBEA-C9C5E4EF858D}" sibTransId="{61B88941-5E25-47E5-A762-540ED0FCE00E}"/>
    <dgm:cxn modelId="{DAD0F3B6-4D17-4187-897B-D056494C693A}" type="presParOf" srcId="{26B55484-82FC-4BE5-B72B-4EFE5CB94223}" destId="{D5D549C7-E93E-4595-AA65-170352872490}" srcOrd="0" destOrd="0" presId="urn:microsoft.com/office/officeart/2005/8/layout/hierarchy1"/>
    <dgm:cxn modelId="{549F15CF-D963-4FA3-8D1A-CC7277F969AF}" type="presParOf" srcId="{D5D549C7-E93E-4595-AA65-170352872490}" destId="{27557F1A-3269-46E3-BFE1-87B391C93025}" srcOrd="0" destOrd="0" presId="urn:microsoft.com/office/officeart/2005/8/layout/hierarchy1"/>
    <dgm:cxn modelId="{39AFC93D-9E8C-4751-B95D-274A69124E7E}" type="presParOf" srcId="{27557F1A-3269-46E3-BFE1-87B391C93025}" destId="{F06C27F8-45E5-4429-B888-DB75A797D2C3}" srcOrd="0" destOrd="0" presId="urn:microsoft.com/office/officeart/2005/8/layout/hierarchy1"/>
    <dgm:cxn modelId="{29CD1C39-0369-419A-B07C-FC6C4EB497A4}" type="presParOf" srcId="{27557F1A-3269-46E3-BFE1-87B391C93025}" destId="{DD453171-D821-4BD4-A286-72CEBFF552A2}" srcOrd="1" destOrd="0" presId="urn:microsoft.com/office/officeart/2005/8/layout/hierarchy1"/>
    <dgm:cxn modelId="{EFE3A2B4-2331-4F52-BC75-CC5F1ACE48BE}" type="presParOf" srcId="{D5D549C7-E93E-4595-AA65-170352872490}" destId="{C4E9B733-B6C8-4F51-BE0B-8704AB94320F}" srcOrd="1" destOrd="0" presId="urn:microsoft.com/office/officeart/2005/8/layout/hierarchy1"/>
    <dgm:cxn modelId="{39FA6744-55D1-4058-86D1-D734252D7A29}" type="presParOf" srcId="{26B55484-82FC-4BE5-B72B-4EFE5CB94223}" destId="{6207B179-EF60-411A-8F91-65B46D9992FB}" srcOrd="1" destOrd="0" presId="urn:microsoft.com/office/officeart/2005/8/layout/hierarchy1"/>
    <dgm:cxn modelId="{551208AB-A36A-414A-910D-D9B1DC1CF58D}" type="presParOf" srcId="{6207B179-EF60-411A-8F91-65B46D9992FB}" destId="{43C2E054-4C43-4A2C-BA97-8E7543F790D5}" srcOrd="0" destOrd="0" presId="urn:microsoft.com/office/officeart/2005/8/layout/hierarchy1"/>
    <dgm:cxn modelId="{4AFB9F19-F401-4FB7-8814-7886188B6D4B}" type="presParOf" srcId="{43C2E054-4C43-4A2C-BA97-8E7543F790D5}" destId="{77D82E53-4C70-4B1D-8754-195CD3042AC0}" srcOrd="0" destOrd="0" presId="urn:microsoft.com/office/officeart/2005/8/layout/hierarchy1"/>
    <dgm:cxn modelId="{F8A98706-FBB1-460C-A1F1-5E9849A14AA2}" type="presParOf" srcId="{43C2E054-4C43-4A2C-BA97-8E7543F790D5}" destId="{8AC66ADA-7941-4988-9440-8A0E254588A1}" srcOrd="1" destOrd="0" presId="urn:microsoft.com/office/officeart/2005/8/layout/hierarchy1"/>
    <dgm:cxn modelId="{DBB75FCE-97B8-4AB1-8F9D-8461875CDB4F}" type="presParOf" srcId="{6207B179-EF60-411A-8F91-65B46D9992FB}" destId="{7FFCC691-C502-4546-BF68-8210384ECAE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C27F8-45E5-4429-B888-DB75A797D2C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453171-D821-4BD4-A286-72CEBFF552A2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Income is affected by gender, work class, occupation, education level and location.</a:t>
          </a:r>
        </a:p>
      </dsp:txBody>
      <dsp:txXfrm>
        <a:off x="595515" y="742560"/>
        <a:ext cx="4410684" cy="2738587"/>
      </dsp:txXfrm>
    </dsp:sp>
    <dsp:sp modelId="{77D82E53-4C70-4B1D-8754-195CD3042AC0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66ADA-7941-4988-9440-8A0E254588A1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Race and working hours can affect income but there’s no obvious trend.</a:t>
          </a:r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6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5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9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8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1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6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1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85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colorful light bulb with business icons">
            <a:extLst>
              <a:ext uri="{FF2B5EF4-FFF2-40B4-BE49-F238E27FC236}">
                <a16:creationId xmlns:a16="http://schemas.microsoft.com/office/drawing/2014/main" id="{64320E53-6A36-4A25-04F5-A71F9CA239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78" b="986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3E1FA-071D-74D1-04CA-70531C65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</a:rPr>
              <a:t>Adults’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E610-B13A-A98E-1C69-8DF79531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Insights on the demographics of the adults’ census, income and factors influencing 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619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HS-grad is the most repeated variable, followed by Some College then Bachelors.</a:t>
            </a:r>
          </a:p>
          <a:p>
            <a:r>
              <a:rPr lang="en-US" dirty="0"/>
              <a:t>The figure shows the top 8 mentioned </a:t>
            </a:r>
            <a:r>
              <a:rPr lang="en-US" dirty="0" err="1"/>
              <a:t>edu</a:t>
            </a:r>
            <a:r>
              <a:rPr lang="en-US" dirty="0"/>
              <a:t> levels.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1982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75% of the dataset worked in a private class.</a:t>
            </a:r>
          </a:p>
          <a:p>
            <a:r>
              <a:rPr lang="en-US" dirty="0"/>
              <a:t>0.02% and 0.04% never worked or work without pay.</a:t>
            </a:r>
          </a:p>
          <a:p>
            <a:r>
              <a:rPr lang="en-US" dirty="0"/>
              <a:t>11% are self employed and 13% work in government.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90144"/>
              </p:ext>
            </p:extLst>
          </p:nvPr>
        </p:nvGraphicFramePr>
        <p:xfrm>
          <a:off x="4710896" y="1568196"/>
          <a:ext cx="6780192" cy="416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190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Income is divided into 2 categories: =&lt;50K which is low income and &gt;50k which is high income.</a:t>
            </a:r>
          </a:p>
          <a:p>
            <a:r>
              <a:rPr lang="en-US" dirty="0"/>
              <a:t>Only 24% of the dataset earned high income.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710896" y="1568196"/>
          <a:ext cx="6780192" cy="416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1738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30% of males earn high income (&lt;50K) while only 10% of females earn high income.</a:t>
            </a:r>
          </a:p>
          <a:p>
            <a:r>
              <a:rPr lang="en-US" dirty="0"/>
              <a:t>Income can be affected by gender as males are more likely to get high income than females.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5193599" y="1857653"/>
          <a:ext cx="6198301" cy="378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158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by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To mitigate some of the poor representation effect, we examined income percentages within the same race and will compare the percentages.</a:t>
            </a:r>
          </a:p>
          <a:p>
            <a:r>
              <a:rPr lang="en-US" dirty="0"/>
              <a:t>The race that’s paid more high income was Asian, followed by White then Black.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5193599" y="1857653"/>
          <a:ext cx="6198301" cy="378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04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vs working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Average working hours per week is 40 hrs.</a:t>
            </a:r>
          </a:p>
          <a:p>
            <a:r>
              <a:rPr lang="en-US" dirty="0"/>
              <a:t>21% of the people working 40hrs earn high income.</a:t>
            </a:r>
          </a:p>
          <a:p>
            <a:r>
              <a:rPr lang="en-US" dirty="0"/>
              <a:t>The most people earning more than 50K is those who work 50 </a:t>
            </a:r>
            <a:r>
              <a:rPr lang="en-US" dirty="0" err="1"/>
              <a:t>hrs</a:t>
            </a:r>
            <a:r>
              <a:rPr lang="en-US" dirty="0"/>
              <a:t> per week (45%)</a:t>
            </a:r>
          </a:p>
          <a:p>
            <a:r>
              <a:rPr lang="en-US" dirty="0"/>
              <a:t>However, there’s no trend between income and working hours.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782283"/>
              </p:ext>
            </p:extLst>
          </p:nvPr>
        </p:nvGraphicFramePr>
        <p:xfrm>
          <a:off x="5677925" y="1568196"/>
          <a:ext cx="5419725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772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income distribution in the private work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In the private work class, 21% earn high income &gt;50K.</a:t>
            </a:r>
          </a:p>
          <a:p>
            <a:r>
              <a:rPr lang="en-US" dirty="0"/>
              <a:t>While the rest earn low income.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4639832"/>
              </p:ext>
            </p:extLst>
          </p:nvPr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731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in work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55% of the self employed earn high income, and 38% of those working in local gov.</a:t>
            </a:r>
          </a:p>
          <a:p>
            <a:r>
              <a:rPr lang="en-US" dirty="0"/>
              <a:t>We can see that working in different classes can affect your income. There’s a higher chance you will earn high income if you work as self employed compared to government.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2556077"/>
              </p:ext>
            </p:extLst>
          </p:nvPr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2717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by occupation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Almost all working in the service sector (house service, other service, cleaners) earn only low income.</a:t>
            </a:r>
          </a:p>
          <a:p>
            <a:r>
              <a:rPr lang="en-US" dirty="0"/>
              <a:t>Prod Specialty and Exec Managerial occupations earn high income the most.</a:t>
            </a:r>
          </a:p>
          <a:p>
            <a:r>
              <a:rPr lang="en-US" dirty="0"/>
              <a:t>There’s a low chance to earn high income if you work in farming or fishing.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4956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by level of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People with bachelor's degree earn high income by a greater chance than the other education levels.</a:t>
            </a:r>
          </a:p>
          <a:p>
            <a:r>
              <a:rPr lang="en-US" dirty="0"/>
              <a:t>Furthermore, if you have a masters or a doctorate or if you are prof-school, earning a high income is more probably than earning low income.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421516"/>
              </p:ext>
            </p:extLst>
          </p:nvPr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568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Calculator, pen, compass, money and a paper with graphs printed on it">
            <a:extLst>
              <a:ext uri="{FF2B5EF4-FFF2-40B4-BE49-F238E27FC236}">
                <a16:creationId xmlns:a16="http://schemas.microsoft.com/office/drawing/2014/main" id="{4B37AC03-AC8C-9A16-CFA7-0D72C4CCB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82" r="29461" b="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3E1FA-071D-74D1-04CA-70531C65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/>
              <a:t>Adults’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E610-B13A-A98E-1C69-8DF79531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The dataset includes different features like age, gender, race, marital status, relationship, occupation, work class, and income.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We try to answer the following question: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dirty="0"/>
              <a:t>Does income differ with other demographic features?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In the analysis, we explore which gender is the highest paid, which country earns the highest income and which occupation and work class only earns low income.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28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distribution in the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Since the US was the dominant country in the dataset, I analyzed it separately.</a:t>
            </a:r>
          </a:p>
          <a:p>
            <a:pPr marL="0" indent="0">
              <a:buNone/>
            </a:pPr>
            <a:r>
              <a:rPr lang="en-US" dirty="0"/>
              <a:t>24.5% earn high income in the US,</a:t>
            </a:r>
          </a:p>
          <a:p>
            <a:pPr marL="0" indent="0">
              <a:buNone/>
            </a:pPr>
            <a:r>
              <a:rPr lang="en-US" dirty="0"/>
              <a:t>While the rest earn low income.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208435"/>
              </p:ext>
            </p:extLst>
          </p:nvPr>
        </p:nvGraphicFramePr>
        <p:xfrm>
          <a:off x="4942390" y="2378887"/>
          <a:ext cx="6657372" cy="3426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7444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income distribution in the rest of the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in France, India, Iran, and Japan earn more high income than the other countries (almost 40%)</a:t>
            </a:r>
          </a:p>
          <a:p>
            <a:r>
              <a:rPr lang="en-US" dirty="0"/>
              <a:t>People in Netherlands only earn low income.</a:t>
            </a:r>
          </a:p>
          <a:p>
            <a:r>
              <a:rPr lang="en-US" dirty="0"/>
              <a:t>There’s a very low chance to earn high income if you’re in Colombia, Guatemala, Mexico, and Nicaragua.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FA7792-29E8-A5E4-F4AE-81CCCCADD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452709"/>
              </p:ext>
            </p:extLst>
          </p:nvPr>
        </p:nvGraphicFramePr>
        <p:xfrm>
          <a:off x="4537276" y="1514562"/>
          <a:ext cx="7510588" cy="53116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86521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92AD77A-3755-30EE-832A-2466D5C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87BEEB0-0052-2889-DC0F-E4F40D1B0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04680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995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D77A-3755-30EE-832A-2466D5C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6B4D-4B0F-E268-CDAA-3EE8520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346" y="2414755"/>
            <a:ext cx="5269831" cy="20391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https://github.com/Afnan-Alaa/Adults-Income-Dataset.git</a:t>
            </a:r>
          </a:p>
        </p:txBody>
      </p:sp>
    </p:spTree>
    <p:extLst>
      <p:ext uri="{BB962C8B-B14F-4D97-AF65-F5344CB8AC3E}">
        <p14:creationId xmlns:p14="http://schemas.microsoft.com/office/powerpoint/2010/main" val="1061400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D77A-3755-30EE-832A-2466D5C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US" dirty="0"/>
              <a:t>Dashboard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6B4D-4B0F-E268-CDAA-3EE8520A6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346" y="2414755"/>
            <a:ext cx="5269831" cy="2039112"/>
          </a:xfrm>
        </p:spPr>
        <p:txBody>
          <a:bodyPr anchor="t">
            <a:normAutofit/>
          </a:bodyPr>
          <a:lstStyle/>
          <a:p>
            <a:r>
              <a:rPr lang="en-US" sz="2200" dirty="0"/>
              <a:t>https://app.powerbi.com/groups/me/dashboards/ccb4ad7e-2177-4547-bd8a-808d6aeded8f?ctid=77255288-5298-4ea5-81aa-a13e604c30ac&amp;pbi_source=linkShare</a:t>
            </a:r>
          </a:p>
        </p:txBody>
      </p:sp>
    </p:spTree>
    <p:extLst>
      <p:ext uri="{BB962C8B-B14F-4D97-AF65-F5344CB8AC3E}">
        <p14:creationId xmlns:p14="http://schemas.microsoft.com/office/powerpoint/2010/main" val="35430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D77A-3755-30EE-832A-2466D5C1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Handshake">
            <a:extLst>
              <a:ext uri="{FF2B5EF4-FFF2-40B4-BE49-F238E27FC236}">
                <a16:creationId xmlns:a16="http://schemas.microsoft.com/office/drawing/2014/main" id="{E40ADD57-E078-3E20-B13B-B8C2949B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5541" y="863602"/>
            <a:ext cx="5134757" cy="513475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31BC1D-41F6-43D0-8437-608E6D83F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56386"/>
            <a:ext cx="105959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F16B5C0-F08C-A9CA-A2B9-98F446D526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1289"/>
          <a:stretch/>
        </p:blipFill>
        <p:spPr>
          <a:xfrm>
            <a:off x="104171" y="96540"/>
            <a:ext cx="4283005" cy="3910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72EAEB-5F27-7839-FA26-616ADA8185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7" r="27199" b="2"/>
          <a:stretch/>
        </p:blipFill>
        <p:spPr>
          <a:xfrm>
            <a:off x="7742425" y="171374"/>
            <a:ext cx="4345404" cy="39101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A3E1FA-071D-74D1-04CA-70531C65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21" y="4306044"/>
            <a:ext cx="10889855" cy="11137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Adults’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E610-B13A-A98E-1C69-8DF79531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68" y="5468468"/>
            <a:ext cx="10663392" cy="60960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analyze this dataset, I used different python libraries like pandas, </a:t>
            </a:r>
            <a:r>
              <a:rPr lang="en-US" sz="1400" dirty="0" err="1"/>
              <a:t>numpy</a:t>
            </a:r>
            <a:r>
              <a:rPr lang="en-US" sz="1400" dirty="0"/>
              <a:t>, </a:t>
            </a:r>
            <a:r>
              <a:rPr lang="en-US" sz="1400" dirty="0" err="1"/>
              <a:t>plotly</a:t>
            </a:r>
            <a:r>
              <a:rPr lang="en-US" sz="1400" dirty="0"/>
              <a:t>, matplotlib, seaborn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 used power BI to create a dashboard.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First, to clean the data, I dropped duplicates, looked for missing values, filled them, and dropped features that won’t contribute to the analysis.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5B8A0B-5ED5-984A-1C62-30BBA1C8EE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648" r="28470"/>
          <a:stretch/>
        </p:blipFill>
        <p:spPr>
          <a:xfrm>
            <a:off x="3543549" y="1583073"/>
            <a:ext cx="5104901" cy="15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8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3E1FA-071D-74D1-04CA-70531C65A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99024"/>
            <a:ext cx="3076032" cy="3914947"/>
          </a:xfrm>
        </p:spPr>
        <p:txBody>
          <a:bodyPr>
            <a:normAutofit/>
          </a:bodyPr>
          <a:lstStyle/>
          <a:p>
            <a:r>
              <a:rPr lang="en-US" sz="4000" b="1"/>
              <a:t>Adults’ Income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0E610-B13A-A98E-1C69-8DF795313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24" y="4914199"/>
            <a:ext cx="2703583" cy="9654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700"/>
              <a:t>Second for the analysis, I began by showing a statistics summary for all variables</a:t>
            </a:r>
          </a:p>
          <a:p>
            <a:pPr>
              <a:lnSpc>
                <a:spcPct val="100000"/>
              </a:lnSpc>
            </a:pPr>
            <a:r>
              <a:rPr lang="en-US" sz="700"/>
              <a:t>Then went into some of the variables for the univariate analysis</a:t>
            </a:r>
          </a:p>
          <a:p>
            <a:pPr>
              <a:lnSpc>
                <a:spcPct val="100000"/>
              </a:lnSpc>
            </a:pPr>
            <a:r>
              <a:rPr lang="en-US" sz="700"/>
              <a:t>And lastly was the multivariate analysis to answer our question.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C2B8783-82EC-DD62-E4E6-BF4087AB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77053"/>
            <a:ext cx="7353299" cy="450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Average Age is 38.5</a:t>
            </a:r>
          </a:p>
          <a:p>
            <a:r>
              <a:rPr lang="en-US" dirty="0"/>
              <a:t>Age feature is skewed to the left, and has some outliers</a:t>
            </a:r>
          </a:p>
          <a:p>
            <a:r>
              <a:rPr lang="en-US" dirty="0"/>
              <a:t>Maximum age is 90 (outlier) and minimum age is 17</a:t>
            </a:r>
          </a:p>
          <a:p>
            <a:r>
              <a:rPr lang="en-US" dirty="0"/>
              <a:t>Mode is 36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710896" y="1568196"/>
          <a:ext cx="7146523" cy="4259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19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67% of the data were males and 33% were females.</a:t>
            </a:r>
          </a:p>
          <a:p>
            <a:r>
              <a:rPr lang="en-US" dirty="0"/>
              <a:t>The male gender dominated the dataset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624085"/>
              </p:ext>
            </p:extLst>
          </p:nvPr>
        </p:nvGraphicFramePr>
        <p:xfrm>
          <a:off x="4710896" y="1568196"/>
          <a:ext cx="6780192" cy="416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980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The dominant race was white 86%.</a:t>
            </a:r>
          </a:p>
          <a:p>
            <a:r>
              <a:rPr lang="en-US" dirty="0"/>
              <a:t>Black followed with only 9%.</a:t>
            </a:r>
          </a:p>
          <a:p>
            <a:r>
              <a:rPr lang="en-US" dirty="0"/>
              <a:t>Indian, Asian, and other made 1, 3, and 1% of the dataset.</a:t>
            </a:r>
          </a:p>
          <a:p>
            <a:r>
              <a:rPr lang="en-US" dirty="0"/>
              <a:t>The domination of white and the minimum representation of the other races might affect the analysis of its effect on income.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0223970"/>
              </p:ext>
            </p:extLst>
          </p:nvPr>
        </p:nvGraphicFramePr>
        <p:xfrm>
          <a:off x="4710896" y="1568196"/>
          <a:ext cx="6780192" cy="4163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688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occupation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Top occupation was Prof-Specialty while the least mentioned occupation was armed-forces.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41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09B5-E213-3A6E-0DDB-7DE56D34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Marital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065-5447-AEEC-BD00-CC7666B2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378886"/>
            <a:ext cx="4010261" cy="3583001"/>
          </a:xfrm>
        </p:spPr>
        <p:txBody>
          <a:bodyPr/>
          <a:lstStyle/>
          <a:p>
            <a:r>
              <a:rPr lang="en-US" dirty="0"/>
              <a:t>Married, Never Married and Divorced were the highest three categories.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EE704E-EC14-4D34-32A8-332D8D40DB5D}"/>
              </a:ext>
            </a:extLst>
          </p:cNvPr>
          <p:cNvGraphicFramePr>
            <a:graphicFrameLocks/>
          </p:cNvGraphicFramePr>
          <p:nvPr/>
        </p:nvGraphicFramePr>
        <p:xfrm>
          <a:off x="4972430" y="1774525"/>
          <a:ext cx="6518935" cy="3979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79988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982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Bierstadt</vt:lpstr>
      <vt:lpstr>Calisto MT</vt:lpstr>
      <vt:lpstr>Univers Condensed</vt:lpstr>
      <vt:lpstr>ChronicleVTI</vt:lpstr>
      <vt:lpstr>Adults’ Income Dataset</vt:lpstr>
      <vt:lpstr>Adults’ Income Dataset</vt:lpstr>
      <vt:lpstr>Adults’ Income Dataset</vt:lpstr>
      <vt:lpstr>Adults’ Income Dataset</vt:lpstr>
      <vt:lpstr>Age distribution</vt:lpstr>
      <vt:lpstr>Gender distribution</vt:lpstr>
      <vt:lpstr>race distribution</vt:lpstr>
      <vt:lpstr>occupation</vt:lpstr>
      <vt:lpstr>Marital status</vt:lpstr>
      <vt:lpstr>Education level</vt:lpstr>
      <vt:lpstr>Work class</vt:lpstr>
      <vt:lpstr>income distribution</vt:lpstr>
      <vt:lpstr>Income distribution by gender</vt:lpstr>
      <vt:lpstr>Income Distribution by race</vt:lpstr>
      <vt:lpstr>income distribution vs working hours</vt:lpstr>
      <vt:lpstr>income distribution in the private work class</vt:lpstr>
      <vt:lpstr>income distribution in work classes</vt:lpstr>
      <vt:lpstr>income distribution by occupation</vt:lpstr>
      <vt:lpstr>income distribution by level of education</vt:lpstr>
      <vt:lpstr>income distribution in the us</vt:lpstr>
      <vt:lpstr>income distribution in the rest of the world</vt:lpstr>
      <vt:lpstr>summary</vt:lpstr>
      <vt:lpstr>Github Link</vt:lpstr>
      <vt:lpstr>Dashboard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افنان علاء عبدالعال فرغلى</dc:creator>
  <cp:lastModifiedBy>افنان علاء عبدالعال فرغلى</cp:lastModifiedBy>
  <cp:revision>3</cp:revision>
  <dcterms:created xsi:type="dcterms:W3CDTF">2024-06-20T18:12:59Z</dcterms:created>
  <dcterms:modified xsi:type="dcterms:W3CDTF">2024-06-21T12:00:49Z</dcterms:modified>
</cp:coreProperties>
</file>