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6.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7.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8.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9.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23.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24.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25.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26.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27.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28.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8"/>
  </p:notesMasterIdLst>
  <p:handoutMasterIdLst>
    <p:handoutMasterId r:id="rId39"/>
  </p:handoutMasterIdLst>
  <p:sldIdLst>
    <p:sldId id="256" r:id="rId5"/>
    <p:sldId id="309" r:id="rId6"/>
    <p:sldId id="310" r:id="rId7"/>
    <p:sldId id="311" r:id="rId8"/>
    <p:sldId id="308" r:id="rId9"/>
    <p:sldId id="278" r:id="rId10"/>
    <p:sldId id="285" r:id="rId11"/>
    <p:sldId id="279" r:id="rId12"/>
    <p:sldId id="296" r:id="rId13"/>
    <p:sldId id="289" r:id="rId14"/>
    <p:sldId id="290" r:id="rId15"/>
    <p:sldId id="297" r:id="rId16"/>
    <p:sldId id="292" r:id="rId17"/>
    <p:sldId id="291" r:id="rId18"/>
    <p:sldId id="293" r:id="rId19"/>
    <p:sldId id="294" r:id="rId20"/>
    <p:sldId id="298" r:id="rId21"/>
    <p:sldId id="299" r:id="rId22"/>
    <p:sldId id="295" r:id="rId23"/>
    <p:sldId id="312" r:id="rId24"/>
    <p:sldId id="280" r:id="rId25"/>
    <p:sldId id="281" r:id="rId26"/>
    <p:sldId id="300" r:id="rId27"/>
    <p:sldId id="301" r:id="rId28"/>
    <p:sldId id="302" r:id="rId29"/>
    <p:sldId id="303" r:id="rId30"/>
    <p:sldId id="307" r:id="rId31"/>
    <p:sldId id="304" r:id="rId32"/>
    <p:sldId id="306" r:id="rId33"/>
    <p:sldId id="305" r:id="rId34"/>
    <p:sldId id="283" r:id="rId35"/>
    <p:sldId id="282"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79"/>
    <a:srgbClr val="FFE5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p:scale>
          <a:sx n="50" d="100"/>
          <a:sy n="50" d="100"/>
        </p:scale>
        <p:origin x="774" y="59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afnan.alaa\Desktop\Book2.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afnan.alaa\Desktop\Book2.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30.xml"/><Relationship Id="rId1" Type="http://schemas.microsoft.com/office/2011/relationships/chartStyle" Target="style30.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fnan.alaa\Downloads\EGA%20and%20Competitors,%20March%202020%20WS%20with%20competitors%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EGA </a:t>
            </a:r>
            <a:r>
              <a:rPr lang="en-US" dirty="0" smtClean="0"/>
              <a:t>Volume over March</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'New Table'!$Q$1</c:f>
              <c:strCache>
                <c:ptCount val="1"/>
                <c:pt idx="0">
                  <c:v>EGA Volume</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'New Table'!$P$2:$P$32</c:f>
              <c:numCache>
                <c:formatCode>0</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'New Table'!$Q$2:$Q$32</c:f>
              <c:numCache>
                <c:formatCode>General</c:formatCode>
                <c:ptCount val="31"/>
                <c:pt idx="0">
                  <c:v>7</c:v>
                </c:pt>
                <c:pt idx="1">
                  <c:v>0</c:v>
                </c:pt>
                <c:pt idx="2">
                  <c:v>7</c:v>
                </c:pt>
                <c:pt idx="3">
                  <c:v>7</c:v>
                </c:pt>
                <c:pt idx="4">
                  <c:v>3</c:v>
                </c:pt>
                <c:pt idx="5">
                  <c:v>0</c:v>
                </c:pt>
                <c:pt idx="6">
                  <c:v>3</c:v>
                </c:pt>
                <c:pt idx="7">
                  <c:v>5</c:v>
                </c:pt>
                <c:pt idx="8">
                  <c:v>23</c:v>
                </c:pt>
                <c:pt idx="9">
                  <c:v>12</c:v>
                </c:pt>
                <c:pt idx="10">
                  <c:v>2</c:v>
                </c:pt>
                <c:pt idx="11">
                  <c:v>0</c:v>
                </c:pt>
                <c:pt idx="12">
                  <c:v>0</c:v>
                </c:pt>
                <c:pt idx="13">
                  <c:v>0</c:v>
                </c:pt>
                <c:pt idx="14">
                  <c:v>1</c:v>
                </c:pt>
                <c:pt idx="15">
                  <c:v>16</c:v>
                </c:pt>
                <c:pt idx="16">
                  <c:v>15</c:v>
                </c:pt>
                <c:pt idx="17">
                  <c:v>7</c:v>
                </c:pt>
                <c:pt idx="18">
                  <c:v>20</c:v>
                </c:pt>
                <c:pt idx="19">
                  <c:v>11</c:v>
                </c:pt>
                <c:pt idx="20">
                  <c:v>2</c:v>
                </c:pt>
                <c:pt idx="21">
                  <c:v>1</c:v>
                </c:pt>
                <c:pt idx="22">
                  <c:v>0</c:v>
                </c:pt>
                <c:pt idx="23">
                  <c:v>4</c:v>
                </c:pt>
                <c:pt idx="24">
                  <c:v>21</c:v>
                </c:pt>
                <c:pt idx="25">
                  <c:v>34</c:v>
                </c:pt>
                <c:pt idx="26">
                  <c:v>10</c:v>
                </c:pt>
                <c:pt idx="27">
                  <c:v>1</c:v>
                </c:pt>
                <c:pt idx="28">
                  <c:v>2</c:v>
                </c:pt>
                <c:pt idx="29">
                  <c:v>1</c:v>
                </c:pt>
                <c:pt idx="30">
                  <c:v>3</c:v>
                </c:pt>
              </c:numCache>
            </c:numRef>
          </c:val>
        </c:ser>
        <c:dLbls>
          <c:showLegendKey val="0"/>
          <c:showVal val="0"/>
          <c:showCatName val="0"/>
          <c:showSerName val="0"/>
          <c:showPercent val="0"/>
          <c:showBubbleSize val="0"/>
        </c:dLbls>
        <c:axId val="303318496"/>
        <c:axId val="303321240"/>
      </c:areaChart>
      <c:catAx>
        <c:axId val="303318496"/>
        <c:scaling>
          <c:orientation val="minMax"/>
        </c:scaling>
        <c:delete val="0"/>
        <c:axPos val="b"/>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321240"/>
        <c:crosses val="autoZero"/>
        <c:auto val="1"/>
        <c:lblAlgn val="ctr"/>
        <c:lblOffset val="100"/>
        <c:noMultiLvlLbl val="0"/>
      </c:catAx>
      <c:valAx>
        <c:axId val="3033212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318496"/>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[EGA and Competitors, March 2020 WS with competitors (1).xlsx]Sheet5!PivotTable6</c:name>
    <c:fmtId val="2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Sentiment by Country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marker>
          <c:symbol val="none"/>
        </c:marker>
      </c:pivotFmt>
      <c:pivotFmt>
        <c:idx val="6"/>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pivotFmt>
      <c:pivotFmt>
        <c:idx val="12"/>
        <c:spPr>
          <a:solidFill>
            <a:schemeClr val="accent2"/>
          </a:solidFill>
          <a:ln>
            <a:noFill/>
          </a:ln>
          <a:effectLst/>
        </c:spP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s>
    <c:plotArea>
      <c:layout/>
      <c:barChart>
        <c:barDir val="col"/>
        <c:grouping val="percentStacked"/>
        <c:varyColors val="0"/>
        <c:ser>
          <c:idx val="0"/>
          <c:order val="0"/>
          <c:tx>
            <c:strRef>
              <c:f>Sheet5!$B$3:$B$4</c:f>
              <c:strCache>
                <c:ptCount val="1"/>
                <c:pt idx="0">
                  <c:v>Neutral</c:v>
                </c:pt>
              </c:strCache>
            </c:strRef>
          </c:tx>
          <c:spPr>
            <a:solidFill>
              <a:schemeClr val="accent1"/>
            </a:solidFill>
            <a:ln>
              <a:noFill/>
            </a:ln>
            <a:effectLst/>
          </c:spPr>
          <c:invertIfNegative val="0"/>
          <c:cat>
            <c:strRef>
              <c:f>Sheet5!$A$5:$A$12</c:f>
              <c:strCache>
                <c:ptCount val="7"/>
                <c:pt idx="0">
                  <c:v>Bahrain</c:v>
                </c:pt>
                <c:pt idx="1">
                  <c:v>Egypt</c:v>
                </c:pt>
                <c:pt idx="2">
                  <c:v>Jordan</c:v>
                </c:pt>
                <c:pt idx="3">
                  <c:v>Pakistan</c:v>
                </c:pt>
                <c:pt idx="4">
                  <c:v>Saudi Arabia</c:v>
                </c:pt>
                <c:pt idx="5">
                  <c:v>United Arab Emirates</c:v>
                </c:pt>
                <c:pt idx="6">
                  <c:v>United Kingdom of Great Britain and Northern Ireland</c:v>
                </c:pt>
              </c:strCache>
            </c:strRef>
          </c:cat>
          <c:val>
            <c:numRef>
              <c:f>Sheet5!$B$5:$B$12</c:f>
              <c:numCache>
                <c:formatCode>General</c:formatCode>
                <c:ptCount val="7"/>
                <c:pt idx="4">
                  <c:v>1</c:v>
                </c:pt>
                <c:pt idx="5">
                  <c:v>10</c:v>
                </c:pt>
              </c:numCache>
            </c:numRef>
          </c:val>
        </c:ser>
        <c:ser>
          <c:idx val="1"/>
          <c:order val="1"/>
          <c:tx>
            <c:strRef>
              <c:f>Sheet5!$C$3:$C$4</c:f>
              <c:strCache>
                <c:ptCount val="1"/>
                <c:pt idx="0">
                  <c:v>Positive</c:v>
                </c:pt>
              </c:strCache>
            </c:strRef>
          </c:tx>
          <c:spPr>
            <a:solidFill>
              <a:schemeClr val="accent2"/>
            </a:solidFill>
            <a:ln>
              <a:noFill/>
            </a:ln>
            <a:effectLst/>
          </c:spPr>
          <c:invertIfNegative val="0"/>
          <c:cat>
            <c:strRef>
              <c:f>Sheet5!$A$5:$A$12</c:f>
              <c:strCache>
                <c:ptCount val="7"/>
                <c:pt idx="0">
                  <c:v>Bahrain</c:v>
                </c:pt>
                <c:pt idx="1">
                  <c:v>Egypt</c:v>
                </c:pt>
                <c:pt idx="2">
                  <c:v>Jordan</c:v>
                </c:pt>
                <c:pt idx="3">
                  <c:v>Pakistan</c:v>
                </c:pt>
                <c:pt idx="4">
                  <c:v>Saudi Arabia</c:v>
                </c:pt>
                <c:pt idx="5">
                  <c:v>United Arab Emirates</c:v>
                </c:pt>
                <c:pt idx="6">
                  <c:v>United Kingdom of Great Britain and Northern Ireland</c:v>
                </c:pt>
              </c:strCache>
            </c:strRef>
          </c:cat>
          <c:val>
            <c:numRef>
              <c:f>Sheet5!$C$5:$C$12</c:f>
              <c:numCache>
                <c:formatCode>General</c:formatCode>
                <c:ptCount val="7"/>
                <c:pt idx="0">
                  <c:v>7</c:v>
                </c:pt>
                <c:pt idx="1">
                  <c:v>6</c:v>
                </c:pt>
                <c:pt idx="2">
                  <c:v>2</c:v>
                </c:pt>
                <c:pt idx="3">
                  <c:v>9</c:v>
                </c:pt>
                <c:pt idx="4">
                  <c:v>3</c:v>
                </c:pt>
                <c:pt idx="5">
                  <c:v>178</c:v>
                </c:pt>
                <c:pt idx="6">
                  <c:v>2</c:v>
                </c:pt>
              </c:numCache>
            </c:numRef>
          </c:val>
        </c:ser>
        <c:dLbls>
          <c:showLegendKey val="0"/>
          <c:showVal val="0"/>
          <c:showCatName val="0"/>
          <c:showSerName val="0"/>
          <c:showPercent val="0"/>
          <c:showBubbleSize val="0"/>
        </c:dLbls>
        <c:gapWidth val="219"/>
        <c:overlap val="100"/>
        <c:axId val="526275672"/>
        <c:axId val="526272928"/>
      </c:barChart>
      <c:catAx>
        <c:axId val="526275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272928"/>
        <c:crosses val="autoZero"/>
        <c:auto val="1"/>
        <c:lblAlgn val="ctr"/>
        <c:lblOffset val="100"/>
        <c:noMultiLvlLbl val="0"/>
      </c:catAx>
      <c:valAx>
        <c:axId val="526272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2756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[EGA and Competitors, March 2020 WS with competitors (1).xlsx]Sheet8!PivotTable40</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Dominance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Sheet8!$B$3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Sheet8!$A$4:$A$7</c:f>
              <c:strCache>
                <c:ptCount val="4"/>
                <c:pt idx="0">
                  <c:v>Dominant</c:v>
                </c:pt>
                <c:pt idx="1">
                  <c:v>Equal</c:v>
                </c:pt>
                <c:pt idx="2">
                  <c:v>Exclusive</c:v>
                </c:pt>
                <c:pt idx="3">
                  <c:v>Minor Mention</c:v>
                </c:pt>
              </c:strCache>
            </c:strRef>
          </c:cat>
          <c:val>
            <c:numRef>
              <c:f>Sheet8!$B$4:$B$7</c:f>
              <c:numCache>
                <c:formatCode>General</c:formatCode>
                <c:ptCount val="4"/>
                <c:pt idx="0">
                  <c:v>74</c:v>
                </c:pt>
                <c:pt idx="1">
                  <c:v>6</c:v>
                </c:pt>
                <c:pt idx="2">
                  <c:v>96</c:v>
                </c:pt>
                <c:pt idx="3">
                  <c:v>42</c:v>
                </c:pt>
              </c:numCache>
            </c:numRef>
          </c:val>
        </c:ser>
        <c:dLbls>
          <c:dLblPos val="outEnd"/>
          <c:showLegendKey val="0"/>
          <c:showVal val="1"/>
          <c:showCatName val="0"/>
          <c:showSerName val="0"/>
          <c:showPercent val="0"/>
          <c:showBubbleSize val="0"/>
        </c:dLbls>
        <c:gapWidth val="219"/>
        <c:overlap val="-27"/>
        <c:axId val="624105864"/>
        <c:axId val="624112136"/>
      </c:barChart>
      <c:catAx>
        <c:axId val="624105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112136"/>
        <c:crosses val="autoZero"/>
        <c:auto val="1"/>
        <c:lblAlgn val="ctr"/>
        <c:lblOffset val="100"/>
        <c:noMultiLvlLbl val="0"/>
      </c:catAx>
      <c:valAx>
        <c:axId val="624112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105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[EGA and Competitors, March 2020 WS with competitors (1).xlsx]Sheet9!PivotTable43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Prominance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Sheet9!$B$3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Sheet9!$A$4:$A$6</c:f>
              <c:strCache>
                <c:ptCount val="3"/>
                <c:pt idx="0">
                  <c:v>Bottom 80%</c:v>
                </c:pt>
                <c:pt idx="1">
                  <c:v>Headline</c:v>
                </c:pt>
                <c:pt idx="2">
                  <c:v>Top 20%</c:v>
                </c:pt>
              </c:strCache>
            </c:strRef>
          </c:cat>
          <c:val>
            <c:numRef>
              <c:f>Sheet9!$B$4:$B$6</c:f>
              <c:numCache>
                <c:formatCode>General</c:formatCode>
                <c:ptCount val="3"/>
                <c:pt idx="0">
                  <c:v>38</c:v>
                </c:pt>
                <c:pt idx="1">
                  <c:v>116</c:v>
                </c:pt>
                <c:pt idx="2">
                  <c:v>64</c:v>
                </c:pt>
              </c:numCache>
            </c:numRef>
          </c:val>
        </c:ser>
        <c:dLbls>
          <c:dLblPos val="outEnd"/>
          <c:showLegendKey val="0"/>
          <c:showVal val="1"/>
          <c:showCatName val="0"/>
          <c:showSerName val="0"/>
          <c:showPercent val="0"/>
          <c:showBubbleSize val="0"/>
        </c:dLbls>
        <c:gapWidth val="219"/>
        <c:overlap val="-27"/>
        <c:axId val="624132520"/>
        <c:axId val="624132912"/>
      </c:barChart>
      <c:catAx>
        <c:axId val="624132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132912"/>
        <c:crosses val="autoZero"/>
        <c:auto val="1"/>
        <c:lblAlgn val="ctr"/>
        <c:lblOffset val="100"/>
        <c:noMultiLvlLbl val="0"/>
      </c:catAx>
      <c:valAx>
        <c:axId val="624132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132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[EGA and Competitors, March 2020 WS with competitors (1).xlsx]Sheet8!PivotTable40</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Dominance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Sheet8!$B$3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Sheet8!$A$4:$A$7</c:f>
              <c:strCache>
                <c:ptCount val="4"/>
                <c:pt idx="0">
                  <c:v>Dominant</c:v>
                </c:pt>
                <c:pt idx="1">
                  <c:v>Equal</c:v>
                </c:pt>
                <c:pt idx="2">
                  <c:v>Exclusive</c:v>
                </c:pt>
                <c:pt idx="3">
                  <c:v>Minor Mention</c:v>
                </c:pt>
              </c:strCache>
            </c:strRef>
          </c:cat>
          <c:val>
            <c:numRef>
              <c:f>Sheet8!$B$4:$B$7</c:f>
              <c:numCache>
                <c:formatCode>General</c:formatCode>
                <c:ptCount val="4"/>
                <c:pt idx="0">
                  <c:v>74</c:v>
                </c:pt>
                <c:pt idx="1">
                  <c:v>6</c:v>
                </c:pt>
                <c:pt idx="2">
                  <c:v>96</c:v>
                </c:pt>
                <c:pt idx="3">
                  <c:v>42</c:v>
                </c:pt>
              </c:numCache>
            </c:numRef>
          </c:val>
        </c:ser>
        <c:dLbls>
          <c:dLblPos val="outEnd"/>
          <c:showLegendKey val="0"/>
          <c:showVal val="1"/>
          <c:showCatName val="0"/>
          <c:showSerName val="0"/>
          <c:showPercent val="0"/>
          <c:showBubbleSize val="0"/>
        </c:dLbls>
        <c:gapWidth val="219"/>
        <c:overlap val="-27"/>
        <c:axId val="615921616"/>
        <c:axId val="615922792"/>
      </c:barChart>
      <c:catAx>
        <c:axId val="615921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922792"/>
        <c:crosses val="autoZero"/>
        <c:auto val="1"/>
        <c:lblAlgn val="ctr"/>
        <c:lblOffset val="100"/>
        <c:noMultiLvlLbl val="0"/>
      </c:catAx>
      <c:valAx>
        <c:axId val="615922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921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[EGA and Competitors, March 2020 WS with competitors (1).xlsx]Sheet9!PivotTable43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Prominance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Sheet9!$B$3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Sheet9!$A$4:$A$6</c:f>
              <c:strCache>
                <c:ptCount val="3"/>
                <c:pt idx="0">
                  <c:v>Bottom 80%</c:v>
                </c:pt>
                <c:pt idx="1">
                  <c:v>Headline</c:v>
                </c:pt>
                <c:pt idx="2">
                  <c:v>Top 20%</c:v>
                </c:pt>
              </c:strCache>
            </c:strRef>
          </c:cat>
          <c:val>
            <c:numRef>
              <c:f>Sheet9!$B$4:$B$6</c:f>
              <c:numCache>
                <c:formatCode>General</c:formatCode>
                <c:ptCount val="3"/>
                <c:pt idx="0">
                  <c:v>38</c:v>
                </c:pt>
                <c:pt idx="1">
                  <c:v>116</c:v>
                </c:pt>
                <c:pt idx="2">
                  <c:v>64</c:v>
                </c:pt>
              </c:numCache>
            </c:numRef>
          </c:val>
        </c:ser>
        <c:dLbls>
          <c:dLblPos val="outEnd"/>
          <c:showLegendKey val="0"/>
          <c:showVal val="1"/>
          <c:showCatName val="0"/>
          <c:showSerName val="0"/>
          <c:showPercent val="0"/>
          <c:showBubbleSize val="0"/>
        </c:dLbls>
        <c:gapWidth val="219"/>
        <c:overlap val="-27"/>
        <c:axId val="615920440"/>
        <c:axId val="615922008"/>
      </c:barChart>
      <c:catAx>
        <c:axId val="615920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922008"/>
        <c:crosses val="autoZero"/>
        <c:auto val="1"/>
        <c:lblAlgn val="ctr"/>
        <c:lblOffset val="100"/>
        <c:noMultiLvlLbl val="0"/>
      </c:catAx>
      <c:valAx>
        <c:axId val="615922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920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[EGA and Competitors, March 2020 WS with competitors (1).xlsx]Sheet8!PivotTable40</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Dominance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Sheet8!$B$3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Sheet8!$A$4:$A$7</c:f>
              <c:strCache>
                <c:ptCount val="4"/>
                <c:pt idx="0">
                  <c:v>Dominant</c:v>
                </c:pt>
                <c:pt idx="1">
                  <c:v>Equal</c:v>
                </c:pt>
                <c:pt idx="2">
                  <c:v>Exclusive</c:v>
                </c:pt>
                <c:pt idx="3">
                  <c:v>Minor Mention</c:v>
                </c:pt>
              </c:strCache>
            </c:strRef>
          </c:cat>
          <c:val>
            <c:numRef>
              <c:f>Sheet8!$B$4:$B$7</c:f>
              <c:numCache>
                <c:formatCode>General</c:formatCode>
                <c:ptCount val="4"/>
                <c:pt idx="0">
                  <c:v>74</c:v>
                </c:pt>
                <c:pt idx="1">
                  <c:v>6</c:v>
                </c:pt>
                <c:pt idx="2">
                  <c:v>96</c:v>
                </c:pt>
                <c:pt idx="3">
                  <c:v>42</c:v>
                </c:pt>
              </c:numCache>
            </c:numRef>
          </c:val>
        </c:ser>
        <c:dLbls>
          <c:dLblPos val="outEnd"/>
          <c:showLegendKey val="0"/>
          <c:showVal val="1"/>
          <c:showCatName val="0"/>
          <c:showSerName val="0"/>
          <c:showPercent val="0"/>
          <c:showBubbleSize val="0"/>
        </c:dLbls>
        <c:gapWidth val="219"/>
        <c:overlap val="-27"/>
        <c:axId val="654567768"/>
        <c:axId val="654568944"/>
      </c:barChart>
      <c:catAx>
        <c:axId val="654567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568944"/>
        <c:crosses val="autoZero"/>
        <c:auto val="1"/>
        <c:lblAlgn val="ctr"/>
        <c:lblOffset val="100"/>
        <c:noMultiLvlLbl val="0"/>
      </c:catAx>
      <c:valAx>
        <c:axId val="654568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5677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[EGA and Competitors, March 2020 WS with competitors (1).xlsx]Sheet9!PivotTable43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Prominance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Sheet9!$B$3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Sheet9!$A$4:$A$6</c:f>
              <c:strCache>
                <c:ptCount val="3"/>
                <c:pt idx="0">
                  <c:v>Bottom 80%</c:v>
                </c:pt>
                <c:pt idx="1">
                  <c:v>Headline</c:v>
                </c:pt>
                <c:pt idx="2">
                  <c:v>Top 20%</c:v>
                </c:pt>
              </c:strCache>
            </c:strRef>
          </c:cat>
          <c:val>
            <c:numRef>
              <c:f>Sheet9!$B$4:$B$6</c:f>
              <c:numCache>
                <c:formatCode>General</c:formatCode>
                <c:ptCount val="3"/>
                <c:pt idx="0">
                  <c:v>38</c:v>
                </c:pt>
                <c:pt idx="1">
                  <c:v>116</c:v>
                </c:pt>
                <c:pt idx="2">
                  <c:v>64</c:v>
                </c:pt>
              </c:numCache>
            </c:numRef>
          </c:val>
        </c:ser>
        <c:dLbls>
          <c:dLblPos val="outEnd"/>
          <c:showLegendKey val="0"/>
          <c:showVal val="1"/>
          <c:showCatName val="0"/>
          <c:showSerName val="0"/>
          <c:showPercent val="0"/>
          <c:showBubbleSize val="0"/>
        </c:dLbls>
        <c:gapWidth val="219"/>
        <c:overlap val="-27"/>
        <c:axId val="654566200"/>
        <c:axId val="654561496"/>
      </c:barChart>
      <c:catAx>
        <c:axId val="654566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561496"/>
        <c:crosses val="autoZero"/>
        <c:auto val="1"/>
        <c:lblAlgn val="ctr"/>
        <c:lblOffset val="100"/>
        <c:noMultiLvlLbl val="0"/>
      </c:catAx>
      <c:valAx>
        <c:axId val="654561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566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Spokesperson's Presence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Sheet2!$M$3</c:f>
              <c:strCache>
                <c:ptCount val="1"/>
                <c:pt idx="0">
                  <c:v>Count of Published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Sheet2!$L$4:$L$5</c:f>
              <c:strCache>
                <c:ptCount val="2"/>
                <c:pt idx="0">
                  <c:v>Yes</c:v>
                </c:pt>
                <c:pt idx="1">
                  <c:v>No</c:v>
                </c:pt>
              </c:strCache>
            </c:strRef>
          </c:cat>
          <c:val>
            <c:numRef>
              <c:f>Sheet2!$M$4:$M$5</c:f>
              <c:numCache>
                <c:formatCode>General</c:formatCode>
                <c:ptCount val="2"/>
                <c:pt idx="0">
                  <c:v>13</c:v>
                </c:pt>
                <c:pt idx="1">
                  <c:v>205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[Book2.xlsx]Sheet13!PivotTable45</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Sheet13!$B$3:$B$6</c:f>
              <c:strCache>
                <c:ptCount val="1"/>
                <c:pt idx="0">
                  <c:v>Neutral - Minor Mention - Bottom 80%</c:v>
                </c:pt>
              </c:strCache>
            </c:strRef>
          </c:tx>
          <c:spPr>
            <a:solidFill>
              <a:schemeClr val="accent1"/>
            </a:solidFill>
            <a:ln>
              <a:noFill/>
            </a:ln>
            <a:effectLst/>
          </c:spPr>
          <c:invertIfNegative val="0"/>
          <c:cat>
            <c:strRef>
              <c:f>Sheet13!$A$7:$A$8</c:f>
              <c:strCache>
                <c:ptCount val="1"/>
                <c:pt idx="0">
                  <c:v>Yes</c:v>
                </c:pt>
              </c:strCache>
            </c:strRef>
          </c:cat>
          <c:val>
            <c:numRef>
              <c:f>Sheet13!$B$7:$B$8</c:f>
              <c:numCache>
                <c:formatCode>General</c:formatCode>
                <c:ptCount val="1"/>
                <c:pt idx="0">
                  <c:v>1</c:v>
                </c:pt>
              </c:numCache>
            </c:numRef>
          </c:val>
        </c:ser>
        <c:ser>
          <c:idx val="1"/>
          <c:order val="1"/>
          <c:tx>
            <c:strRef>
              <c:f>Sheet13!$E$3:$E$6</c:f>
              <c:strCache>
                <c:ptCount val="1"/>
                <c:pt idx="0">
                  <c:v>Positive - Dominant - Top 20%</c:v>
                </c:pt>
              </c:strCache>
            </c:strRef>
          </c:tx>
          <c:spPr>
            <a:solidFill>
              <a:schemeClr val="accent2"/>
            </a:solidFill>
            <a:ln>
              <a:noFill/>
            </a:ln>
            <a:effectLst/>
          </c:spPr>
          <c:invertIfNegative val="0"/>
          <c:cat>
            <c:strRef>
              <c:f>Sheet13!$A$7:$A$8</c:f>
              <c:strCache>
                <c:ptCount val="1"/>
                <c:pt idx="0">
                  <c:v>Yes</c:v>
                </c:pt>
              </c:strCache>
            </c:strRef>
          </c:cat>
          <c:val>
            <c:numRef>
              <c:f>Sheet13!$E$7:$E$8</c:f>
              <c:numCache>
                <c:formatCode>General</c:formatCode>
                <c:ptCount val="1"/>
                <c:pt idx="0">
                  <c:v>2</c:v>
                </c:pt>
              </c:numCache>
            </c:numRef>
          </c:val>
        </c:ser>
        <c:ser>
          <c:idx val="2"/>
          <c:order val="2"/>
          <c:tx>
            <c:strRef>
              <c:f>Sheet13!$G$3:$G$6</c:f>
              <c:strCache>
                <c:ptCount val="1"/>
                <c:pt idx="0">
                  <c:v>Positive - Exclusive - Headline</c:v>
                </c:pt>
              </c:strCache>
            </c:strRef>
          </c:tx>
          <c:spPr>
            <a:solidFill>
              <a:schemeClr val="accent3"/>
            </a:solidFill>
            <a:ln>
              <a:noFill/>
            </a:ln>
            <a:effectLst/>
          </c:spPr>
          <c:invertIfNegative val="0"/>
          <c:cat>
            <c:strRef>
              <c:f>Sheet13!$A$7:$A$8</c:f>
              <c:strCache>
                <c:ptCount val="1"/>
                <c:pt idx="0">
                  <c:v>Yes</c:v>
                </c:pt>
              </c:strCache>
            </c:strRef>
          </c:cat>
          <c:val>
            <c:numRef>
              <c:f>Sheet13!$G$7:$G$8</c:f>
              <c:numCache>
                <c:formatCode>General</c:formatCode>
                <c:ptCount val="1"/>
                <c:pt idx="0">
                  <c:v>8</c:v>
                </c:pt>
              </c:numCache>
            </c:numRef>
          </c:val>
        </c:ser>
        <c:ser>
          <c:idx val="3"/>
          <c:order val="3"/>
          <c:tx>
            <c:strRef>
              <c:f>Sheet13!$I$3:$I$6</c:f>
              <c:strCache>
                <c:ptCount val="1"/>
                <c:pt idx="0">
                  <c:v>Positive - Minor Mention - Bottom 80%</c:v>
                </c:pt>
              </c:strCache>
            </c:strRef>
          </c:tx>
          <c:spPr>
            <a:solidFill>
              <a:schemeClr val="accent4"/>
            </a:solidFill>
            <a:ln>
              <a:noFill/>
            </a:ln>
            <a:effectLst/>
          </c:spPr>
          <c:invertIfNegative val="0"/>
          <c:cat>
            <c:strRef>
              <c:f>Sheet13!$A$7:$A$8</c:f>
              <c:strCache>
                <c:ptCount val="1"/>
                <c:pt idx="0">
                  <c:v>Yes</c:v>
                </c:pt>
              </c:strCache>
            </c:strRef>
          </c:cat>
          <c:val>
            <c:numRef>
              <c:f>Sheet13!$I$7:$I$8</c:f>
              <c:numCache>
                <c:formatCode>General</c:formatCode>
                <c:ptCount val="1"/>
                <c:pt idx="0">
                  <c:v>2</c:v>
                </c:pt>
              </c:numCache>
            </c:numRef>
          </c:val>
        </c:ser>
        <c:dLbls>
          <c:showLegendKey val="0"/>
          <c:showVal val="0"/>
          <c:showCatName val="0"/>
          <c:showSerName val="0"/>
          <c:showPercent val="0"/>
          <c:showBubbleSize val="0"/>
        </c:dLbls>
        <c:gapWidth val="219"/>
        <c:overlap val="-27"/>
        <c:axId val="624948800"/>
        <c:axId val="624945664"/>
      </c:barChart>
      <c:catAx>
        <c:axId val="624948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945664"/>
        <c:crosses val="autoZero"/>
        <c:auto val="1"/>
        <c:lblAlgn val="ctr"/>
        <c:lblOffset val="100"/>
        <c:noMultiLvlLbl val="0"/>
      </c:catAx>
      <c:valAx>
        <c:axId val="6249456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9488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EGA vs ADNOC Volume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'New Table'!$B$1</c:f>
              <c:strCache>
                <c:ptCount val="1"/>
                <c:pt idx="0">
                  <c:v>Articles Volume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'New Table'!$A$2:$A$3</c:f>
              <c:strCache>
                <c:ptCount val="2"/>
                <c:pt idx="0">
                  <c:v>EGA</c:v>
                </c:pt>
                <c:pt idx="1">
                  <c:v>ADNOC</c:v>
                </c:pt>
              </c:strCache>
            </c:strRef>
          </c:cat>
          <c:val>
            <c:numRef>
              <c:f>'New Table'!$B$2:$B$3</c:f>
              <c:numCache>
                <c:formatCode>General</c:formatCode>
                <c:ptCount val="2"/>
                <c:pt idx="0">
                  <c:v>218</c:v>
                </c:pt>
                <c:pt idx="1">
                  <c:v>172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EGA </a:t>
            </a:r>
            <a:r>
              <a:rPr lang="en-US" dirty="0" smtClean="0"/>
              <a:t>Volume over March</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'New Table'!$Q$1</c:f>
              <c:strCache>
                <c:ptCount val="1"/>
                <c:pt idx="0">
                  <c:v>EGA Volume</c:v>
                </c:pt>
              </c:strCache>
            </c:strRef>
          </c:tx>
          <c:spPr>
            <a:solidFill>
              <a:schemeClr val="accent1"/>
            </a:solidFill>
            <a:ln>
              <a:noFill/>
            </a:ln>
            <a:effectLst/>
          </c:spPr>
          <c:cat>
            <c:numRef>
              <c:f>'New Table'!$P$2:$P$32</c:f>
              <c:numCache>
                <c:formatCode>0</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'New Table'!$Q$2:$Q$32</c:f>
              <c:numCache>
                <c:formatCode>General</c:formatCode>
                <c:ptCount val="31"/>
                <c:pt idx="0">
                  <c:v>7</c:v>
                </c:pt>
                <c:pt idx="1">
                  <c:v>0</c:v>
                </c:pt>
                <c:pt idx="2">
                  <c:v>7</c:v>
                </c:pt>
                <c:pt idx="3">
                  <c:v>7</c:v>
                </c:pt>
                <c:pt idx="4">
                  <c:v>3</c:v>
                </c:pt>
                <c:pt idx="5">
                  <c:v>0</c:v>
                </c:pt>
                <c:pt idx="6">
                  <c:v>3</c:v>
                </c:pt>
                <c:pt idx="7">
                  <c:v>5</c:v>
                </c:pt>
                <c:pt idx="8">
                  <c:v>23</c:v>
                </c:pt>
                <c:pt idx="9">
                  <c:v>12</c:v>
                </c:pt>
                <c:pt idx="10">
                  <c:v>2</c:v>
                </c:pt>
                <c:pt idx="11">
                  <c:v>0</c:v>
                </c:pt>
                <c:pt idx="12">
                  <c:v>0</c:v>
                </c:pt>
                <c:pt idx="13">
                  <c:v>0</c:v>
                </c:pt>
                <c:pt idx="14">
                  <c:v>1</c:v>
                </c:pt>
                <c:pt idx="15">
                  <c:v>16</c:v>
                </c:pt>
                <c:pt idx="16">
                  <c:v>15</c:v>
                </c:pt>
                <c:pt idx="17">
                  <c:v>7</c:v>
                </c:pt>
                <c:pt idx="18">
                  <c:v>20</c:v>
                </c:pt>
                <c:pt idx="19">
                  <c:v>11</c:v>
                </c:pt>
                <c:pt idx="20">
                  <c:v>2</c:v>
                </c:pt>
                <c:pt idx="21">
                  <c:v>1</c:v>
                </c:pt>
                <c:pt idx="22">
                  <c:v>0</c:v>
                </c:pt>
                <c:pt idx="23">
                  <c:v>4</c:v>
                </c:pt>
                <c:pt idx="24">
                  <c:v>21</c:v>
                </c:pt>
                <c:pt idx="25">
                  <c:v>34</c:v>
                </c:pt>
                <c:pt idx="26">
                  <c:v>10</c:v>
                </c:pt>
                <c:pt idx="27">
                  <c:v>1</c:v>
                </c:pt>
                <c:pt idx="28">
                  <c:v>2</c:v>
                </c:pt>
                <c:pt idx="29">
                  <c:v>1</c:v>
                </c:pt>
                <c:pt idx="30">
                  <c:v>3</c:v>
                </c:pt>
              </c:numCache>
            </c:numRef>
          </c:val>
        </c:ser>
        <c:dLbls>
          <c:showLegendKey val="0"/>
          <c:showVal val="0"/>
          <c:showCatName val="0"/>
          <c:showSerName val="0"/>
          <c:showPercent val="0"/>
          <c:showBubbleSize val="0"/>
        </c:dLbls>
        <c:axId val="510705160"/>
        <c:axId val="510703984"/>
      </c:areaChart>
      <c:catAx>
        <c:axId val="510705160"/>
        <c:scaling>
          <c:orientation val="minMax"/>
        </c:scaling>
        <c:delete val="0"/>
        <c:axPos val="b"/>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703984"/>
        <c:crosses val="autoZero"/>
        <c:auto val="1"/>
        <c:lblAlgn val="ctr"/>
        <c:lblOffset val="100"/>
        <c:noMultiLvlLbl val="0"/>
      </c:catAx>
      <c:valAx>
        <c:axId val="5107039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705160"/>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Volume Trend over March</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'New Table'!$Q$1</c:f>
              <c:strCache>
                <c:ptCount val="1"/>
                <c:pt idx="0">
                  <c:v>EGA Volume</c:v>
                </c:pt>
              </c:strCache>
            </c:strRef>
          </c:tx>
          <c:spPr>
            <a:ln w="28575" cap="rnd">
              <a:solidFill>
                <a:schemeClr val="accent1"/>
              </a:solidFill>
              <a:round/>
            </a:ln>
            <a:effectLst/>
          </c:spPr>
          <c:marker>
            <c:symbol val="none"/>
          </c:marker>
          <c:cat>
            <c:numRef>
              <c:f>'New Table'!$P$2:$P$32</c:f>
              <c:numCache>
                <c:formatCode>0</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'New Table'!$Q$2:$Q$32</c:f>
              <c:numCache>
                <c:formatCode>General</c:formatCode>
                <c:ptCount val="31"/>
                <c:pt idx="0">
                  <c:v>7</c:v>
                </c:pt>
                <c:pt idx="1">
                  <c:v>0</c:v>
                </c:pt>
                <c:pt idx="2">
                  <c:v>7</c:v>
                </c:pt>
                <c:pt idx="3">
                  <c:v>7</c:v>
                </c:pt>
                <c:pt idx="4">
                  <c:v>3</c:v>
                </c:pt>
                <c:pt idx="5">
                  <c:v>0</c:v>
                </c:pt>
                <c:pt idx="6">
                  <c:v>3</c:v>
                </c:pt>
                <c:pt idx="7">
                  <c:v>5</c:v>
                </c:pt>
                <c:pt idx="8">
                  <c:v>23</c:v>
                </c:pt>
                <c:pt idx="9">
                  <c:v>12</c:v>
                </c:pt>
                <c:pt idx="10">
                  <c:v>2</c:v>
                </c:pt>
                <c:pt idx="11">
                  <c:v>0</c:v>
                </c:pt>
                <c:pt idx="12">
                  <c:v>0</c:v>
                </c:pt>
                <c:pt idx="13">
                  <c:v>0</c:v>
                </c:pt>
                <c:pt idx="14">
                  <c:v>1</c:v>
                </c:pt>
                <c:pt idx="15">
                  <c:v>16</c:v>
                </c:pt>
                <c:pt idx="16">
                  <c:v>15</c:v>
                </c:pt>
                <c:pt idx="17">
                  <c:v>7</c:v>
                </c:pt>
                <c:pt idx="18">
                  <c:v>20</c:v>
                </c:pt>
                <c:pt idx="19">
                  <c:v>11</c:v>
                </c:pt>
                <c:pt idx="20">
                  <c:v>2</c:v>
                </c:pt>
                <c:pt idx="21">
                  <c:v>1</c:v>
                </c:pt>
                <c:pt idx="22">
                  <c:v>0</c:v>
                </c:pt>
                <c:pt idx="23">
                  <c:v>4</c:v>
                </c:pt>
                <c:pt idx="24">
                  <c:v>21</c:v>
                </c:pt>
                <c:pt idx="25">
                  <c:v>34</c:v>
                </c:pt>
                <c:pt idx="26">
                  <c:v>10</c:v>
                </c:pt>
                <c:pt idx="27">
                  <c:v>1</c:v>
                </c:pt>
                <c:pt idx="28">
                  <c:v>2</c:v>
                </c:pt>
                <c:pt idx="29">
                  <c:v>1</c:v>
                </c:pt>
                <c:pt idx="30">
                  <c:v>3</c:v>
                </c:pt>
              </c:numCache>
            </c:numRef>
          </c:val>
          <c:smooth val="0"/>
        </c:ser>
        <c:ser>
          <c:idx val="1"/>
          <c:order val="1"/>
          <c:tx>
            <c:strRef>
              <c:f>'New Table'!$R$1</c:f>
              <c:strCache>
                <c:ptCount val="1"/>
                <c:pt idx="0">
                  <c:v>ADNOC Volume</c:v>
                </c:pt>
              </c:strCache>
            </c:strRef>
          </c:tx>
          <c:spPr>
            <a:ln w="28575" cap="rnd">
              <a:solidFill>
                <a:schemeClr val="accent2"/>
              </a:solidFill>
              <a:round/>
            </a:ln>
            <a:effectLst/>
          </c:spPr>
          <c:marker>
            <c:symbol val="none"/>
          </c:marker>
          <c:cat>
            <c:numRef>
              <c:f>'New Table'!$P$2:$P$32</c:f>
              <c:numCache>
                <c:formatCode>0</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'New Table'!$R$2:$R$32</c:f>
              <c:numCache>
                <c:formatCode>General</c:formatCode>
                <c:ptCount val="31"/>
                <c:pt idx="0">
                  <c:v>1</c:v>
                </c:pt>
                <c:pt idx="1">
                  <c:v>4</c:v>
                </c:pt>
                <c:pt idx="2">
                  <c:v>3</c:v>
                </c:pt>
                <c:pt idx="3">
                  <c:v>4</c:v>
                </c:pt>
                <c:pt idx="4">
                  <c:v>1</c:v>
                </c:pt>
                <c:pt idx="5">
                  <c:v>1</c:v>
                </c:pt>
                <c:pt idx="6">
                  <c:v>1</c:v>
                </c:pt>
                <c:pt idx="7">
                  <c:v>3</c:v>
                </c:pt>
                <c:pt idx="8">
                  <c:v>9</c:v>
                </c:pt>
                <c:pt idx="9">
                  <c:v>11</c:v>
                </c:pt>
                <c:pt idx="10">
                  <c:v>5</c:v>
                </c:pt>
                <c:pt idx="11">
                  <c:v>3</c:v>
                </c:pt>
                <c:pt idx="12">
                  <c:v>2</c:v>
                </c:pt>
                <c:pt idx="13">
                  <c:v>1</c:v>
                </c:pt>
                <c:pt idx="14">
                  <c:v>1</c:v>
                </c:pt>
                <c:pt idx="15">
                  <c:v>3</c:v>
                </c:pt>
                <c:pt idx="16">
                  <c:v>15</c:v>
                </c:pt>
                <c:pt idx="17">
                  <c:v>4</c:v>
                </c:pt>
                <c:pt idx="18">
                  <c:v>1</c:v>
                </c:pt>
                <c:pt idx="19">
                  <c:v>1</c:v>
                </c:pt>
                <c:pt idx="20">
                  <c:v>3</c:v>
                </c:pt>
                <c:pt idx="21">
                  <c:v>0</c:v>
                </c:pt>
                <c:pt idx="22">
                  <c:v>2</c:v>
                </c:pt>
                <c:pt idx="23">
                  <c:v>13</c:v>
                </c:pt>
                <c:pt idx="24">
                  <c:v>10</c:v>
                </c:pt>
                <c:pt idx="25">
                  <c:v>23</c:v>
                </c:pt>
                <c:pt idx="26">
                  <c:v>13</c:v>
                </c:pt>
                <c:pt idx="27">
                  <c:v>3</c:v>
                </c:pt>
                <c:pt idx="28">
                  <c:v>5</c:v>
                </c:pt>
                <c:pt idx="29">
                  <c:v>5</c:v>
                </c:pt>
                <c:pt idx="30">
                  <c:v>21</c:v>
                </c:pt>
              </c:numCache>
            </c:numRef>
          </c:val>
          <c:smooth val="0"/>
        </c:ser>
        <c:dLbls>
          <c:showLegendKey val="0"/>
          <c:showVal val="0"/>
          <c:showCatName val="0"/>
          <c:showSerName val="0"/>
          <c:showPercent val="0"/>
          <c:showBubbleSize val="0"/>
        </c:dLbls>
        <c:smooth val="0"/>
        <c:axId val="174084024"/>
        <c:axId val="174083632"/>
      </c:lineChart>
      <c:catAx>
        <c:axId val="174084024"/>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083632"/>
        <c:crosses val="autoZero"/>
        <c:auto val="1"/>
        <c:lblAlgn val="ctr"/>
        <c:lblOffset val="100"/>
        <c:noMultiLvlLbl val="0"/>
      </c:catAx>
      <c:valAx>
        <c:axId val="174083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0840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OTS Over March</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'New Table'!$S$1</c:f>
              <c:strCache>
                <c:ptCount val="1"/>
                <c:pt idx="0">
                  <c:v>EGA OTS</c:v>
                </c:pt>
              </c:strCache>
            </c:strRef>
          </c:tx>
          <c:spPr>
            <a:ln w="28575" cap="rnd">
              <a:solidFill>
                <a:schemeClr val="accent1"/>
              </a:solidFill>
              <a:round/>
            </a:ln>
            <a:effectLst/>
          </c:spPr>
          <c:marker>
            <c:symbol val="none"/>
          </c:marker>
          <c:cat>
            <c:numRef>
              <c:f>'New Table'!$P$2:$P$32</c:f>
              <c:numCache>
                <c:formatCode>0</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'New Table'!$S$2:$S$32</c:f>
              <c:numCache>
                <c:formatCode>General</c:formatCode>
                <c:ptCount val="31"/>
                <c:pt idx="0">
                  <c:v>213062</c:v>
                </c:pt>
                <c:pt idx="1">
                  <c:v>0</c:v>
                </c:pt>
                <c:pt idx="2">
                  <c:v>487824</c:v>
                </c:pt>
                <c:pt idx="3">
                  <c:v>1151037</c:v>
                </c:pt>
                <c:pt idx="4">
                  <c:v>28980</c:v>
                </c:pt>
                <c:pt idx="5">
                  <c:v>0</c:v>
                </c:pt>
                <c:pt idx="6">
                  <c:v>62922</c:v>
                </c:pt>
                <c:pt idx="7">
                  <c:v>478946</c:v>
                </c:pt>
                <c:pt idx="8">
                  <c:v>759343</c:v>
                </c:pt>
                <c:pt idx="9">
                  <c:v>1329809</c:v>
                </c:pt>
                <c:pt idx="10">
                  <c:v>234540</c:v>
                </c:pt>
                <c:pt idx="11">
                  <c:v>0</c:v>
                </c:pt>
                <c:pt idx="12">
                  <c:v>0</c:v>
                </c:pt>
                <c:pt idx="13">
                  <c:v>0</c:v>
                </c:pt>
                <c:pt idx="14">
                  <c:v>177600</c:v>
                </c:pt>
                <c:pt idx="15">
                  <c:v>478708</c:v>
                </c:pt>
                <c:pt idx="16">
                  <c:v>1598400</c:v>
                </c:pt>
                <c:pt idx="17">
                  <c:v>323624</c:v>
                </c:pt>
                <c:pt idx="18">
                  <c:v>1296306</c:v>
                </c:pt>
                <c:pt idx="19">
                  <c:v>1607805</c:v>
                </c:pt>
                <c:pt idx="20">
                  <c:v>191708</c:v>
                </c:pt>
                <c:pt idx="21">
                  <c:v>175930</c:v>
                </c:pt>
                <c:pt idx="22">
                  <c:v>0</c:v>
                </c:pt>
                <c:pt idx="23">
                  <c:v>181754</c:v>
                </c:pt>
                <c:pt idx="24">
                  <c:v>1254265</c:v>
                </c:pt>
                <c:pt idx="25">
                  <c:v>1891838</c:v>
                </c:pt>
                <c:pt idx="26">
                  <c:v>1376080</c:v>
                </c:pt>
                <c:pt idx="27">
                  <c:v>22620</c:v>
                </c:pt>
                <c:pt idx="28">
                  <c:v>304737</c:v>
                </c:pt>
                <c:pt idx="29">
                  <c:v>177600</c:v>
                </c:pt>
                <c:pt idx="30">
                  <c:v>608985</c:v>
                </c:pt>
              </c:numCache>
            </c:numRef>
          </c:val>
          <c:smooth val="0"/>
        </c:ser>
        <c:ser>
          <c:idx val="1"/>
          <c:order val="1"/>
          <c:tx>
            <c:strRef>
              <c:f>'New Table'!$T$1</c:f>
              <c:strCache>
                <c:ptCount val="1"/>
                <c:pt idx="0">
                  <c:v>ADNOC OTS</c:v>
                </c:pt>
              </c:strCache>
            </c:strRef>
          </c:tx>
          <c:spPr>
            <a:ln w="28575" cap="rnd">
              <a:solidFill>
                <a:schemeClr val="accent2"/>
              </a:solidFill>
              <a:round/>
            </a:ln>
            <a:effectLst/>
          </c:spPr>
          <c:marker>
            <c:symbol val="none"/>
          </c:marker>
          <c:cat>
            <c:numRef>
              <c:f>'New Table'!$P$2:$P$32</c:f>
              <c:numCache>
                <c:formatCode>0</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'New Table'!$T$2:$T$32</c:f>
              <c:numCache>
                <c:formatCode>General</c:formatCode>
                <c:ptCount val="31"/>
                <c:pt idx="0">
                  <c:v>98415</c:v>
                </c:pt>
                <c:pt idx="1">
                  <c:v>1049536</c:v>
                </c:pt>
                <c:pt idx="2">
                  <c:v>206897</c:v>
                </c:pt>
                <c:pt idx="3">
                  <c:v>804897</c:v>
                </c:pt>
                <c:pt idx="4">
                  <c:v>10067</c:v>
                </c:pt>
                <c:pt idx="5">
                  <c:v>98415</c:v>
                </c:pt>
                <c:pt idx="6">
                  <c:v>10067</c:v>
                </c:pt>
                <c:pt idx="7">
                  <c:v>706482</c:v>
                </c:pt>
                <c:pt idx="8">
                  <c:v>500911</c:v>
                </c:pt>
                <c:pt idx="9">
                  <c:v>2909852</c:v>
                </c:pt>
                <c:pt idx="10">
                  <c:v>989825</c:v>
                </c:pt>
                <c:pt idx="11">
                  <c:v>194751</c:v>
                </c:pt>
                <c:pt idx="12">
                  <c:v>108482</c:v>
                </c:pt>
                <c:pt idx="13">
                  <c:v>10067</c:v>
                </c:pt>
                <c:pt idx="14">
                  <c:v>98415</c:v>
                </c:pt>
                <c:pt idx="15">
                  <c:v>368482</c:v>
                </c:pt>
                <c:pt idx="16">
                  <c:v>893229</c:v>
                </c:pt>
                <c:pt idx="17">
                  <c:v>792751</c:v>
                </c:pt>
                <c:pt idx="18">
                  <c:v>10067</c:v>
                </c:pt>
                <c:pt idx="19">
                  <c:v>98415</c:v>
                </c:pt>
                <c:pt idx="20">
                  <c:v>963267</c:v>
                </c:pt>
                <c:pt idx="21">
                  <c:v>0</c:v>
                </c:pt>
                <c:pt idx="22">
                  <c:v>98467</c:v>
                </c:pt>
                <c:pt idx="23">
                  <c:v>557305</c:v>
                </c:pt>
                <c:pt idx="24">
                  <c:v>2304344</c:v>
                </c:pt>
                <c:pt idx="25">
                  <c:v>1219692</c:v>
                </c:pt>
                <c:pt idx="26">
                  <c:v>3060554</c:v>
                </c:pt>
                <c:pt idx="27">
                  <c:v>963267</c:v>
                </c:pt>
                <c:pt idx="28">
                  <c:v>128041</c:v>
                </c:pt>
                <c:pt idx="29">
                  <c:v>1048817</c:v>
                </c:pt>
                <c:pt idx="30">
                  <c:v>1408657</c:v>
                </c:pt>
              </c:numCache>
            </c:numRef>
          </c:val>
          <c:smooth val="0"/>
        </c:ser>
        <c:dLbls>
          <c:showLegendKey val="0"/>
          <c:showVal val="0"/>
          <c:showCatName val="0"/>
          <c:showSerName val="0"/>
          <c:showPercent val="0"/>
          <c:showBubbleSize val="0"/>
        </c:dLbls>
        <c:smooth val="0"/>
        <c:axId val="624140208"/>
        <c:axId val="624142952"/>
      </c:lineChart>
      <c:catAx>
        <c:axId val="624140208"/>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142952"/>
        <c:crosses val="autoZero"/>
        <c:auto val="1"/>
        <c:lblAlgn val="ctr"/>
        <c:lblOffset val="100"/>
        <c:noMultiLvlLbl val="0"/>
      </c:catAx>
      <c:valAx>
        <c:axId val="624142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1402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EGA vs ADNOC Media Type</a:t>
            </a:r>
            <a:r>
              <a:rPr lang="en-US" baseline="0"/>
              <a:t> Breakdown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 Table'!$A$2</c:f>
              <c:strCache>
                <c:ptCount val="1"/>
                <c:pt idx="0">
                  <c:v>EGA</c:v>
                </c:pt>
              </c:strCache>
            </c:strRef>
          </c:tx>
          <c:spPr>
            <a:solidFill>
              <a:schemeClr val="accent1"/>
            </a:solidFill>
            <a:ln>
              <a:noFill/>
            </a:ln>
            <a:effectLst/>
          </c:spPr>
          <c:invertIfNegative val="0"/>
          <c:cat>
            <c:strRef>
              <c:f>'New Table'!$C$1:$E$1</c:f>
              <c:strCache>
                <c:ptCount val="3"/>
                <c:pt idx="0">
                  <c:v>Magazine</c:v>
                </c:pt>
                <c:pt idx="1">
                  <c:v>Newspaper</c:v>
                </c:pt>
                <c:pt idx="2">
                  <c:v>Website</c:v>
                </c:pt>
              </c:strCache>
            </c:strRef>
          </c:cat>
          <c:val>
            <c:numRef>
              <c:f>'New Table'!$C$2:$E$2</c:f>
              <c:numCache>
                <c:formatCode>General</c:formatCode>
                <c:ptCount val="3"/>
                <c:pt idx="0">
                  <c:v>7</c:v>
                </c:pt>
                <c:pt idx="1">
                  <c:v>74</c:v>
                </c:pt>
                <c:pt idx="2">
                  <c:v>137</c:v>
                </c:pt>
              </c:numCache>
            </c:numRef>
          </c:val>
        </c:ser>
        <c:ser>
          <c:idx val="1"/>
          <c:order val="1"/>
          <c:tx>
            <c:strRef>
              <c:f>'New Table'!$A$3</c:f>
              <c:strCache>
                <c:ptCount val="1"/>
                <c:pt idx="0">
                  <c:v>ADNOC</c:v>
                </c:pt>
              </c:strCache>
            </c:strRef>
          </c:tx>
          <c:spPr>
            <a:solidFill>
              <a:schemeClr val="accent2"/>
            </a:solidFill>
            <a:ln>
              <a:noFill/>
            </a:ln>
            <a:effectLst/>
          </c:spPr>
          <c:invertIfNegative val="0"/>
          <c:cat>
            <c:strRef>
              <c:f>'New Table'!$C$1:$E$1</c:f>
              <c:strCache>
                <c:ptCount val="3"/>
                <c:pt idx="0">
                  <c:v>Magazine</c:v>
                </c:pt>
                <c:pt idx="1">
                  <c:v>Newspaper</c:v>
                </c:pt>
                <c:pt idx="2">
                  <c:v>Website</c:v>
                </c:pt>
              </c:strCache>
            </c:strRef>
          </c:cat>
          <c:val>
            <c:numRef>
              <c:f>'New Table'!$C$3:$E$3</c:f>
              <c:numCache>
                <c:formatCode>General</c:formatCode>
                <c:ptCount val="3"/>
                <c:pt idx="0">
                  <c:v>1</c:v>
                </c:pt>
                <c:pt idx="1">
                  <c:v>38</c:v>
                </c:pt>
                <c:pt idx="2">
                  <c:v>133</c:v>
                </c:pt>
              </c:numCache>
            </c:numRef>
          </c:val>
        </c:ser>
        <c:dLbls>
          <c:showLegendKey val="0"/>
          <c:showVal val="0"/>
          <c:showCatName val="0"/>
          <c:showSerName val="0"/>
          <c:showPercent val="0"/>
          <c:showBubbleSize val="0"/>
        </c:dLbls>
        <c:gapWidth val="219"/>
        <c:overlap val="-27"/>
        <c:axId val="625211976"/>
        <c:axId val="625208840"/>
      </c:barChart>
      <c:catAx>
        <c:axId val="625211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5208840"/>
        <c:crosses val="autoZero"/>
        <c:auto val="1"/>
        <c:lblAlgn val="ctr"/>
        <c:lblOffset val="100"/>
        <c:noMultiLvlLbl val="0"/>
      </c:catAx>
      <c:valAx>
        <c:axId val="625208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5211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EGA vs ADNOC</a:t>
            </a:r>
            <a:r>
              <a:rPr lang="en-US" baseline="0"/>
              <a:t> Coverage Language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'New Table'!$A$2</c:f>
              <c:strCache>
                <c:ptCount val="1"/>
                <c:pt idx="0">
                  <c:v>EGA</c:v>
                </c:pt>
              </c:strCache>
            </c:strRef>
          </c:tx>
          <c:spPr>
            <a:solidFill>
              <a:schemeClr val="accent1"/>
            </a:solidFill>
            <a:ln>
              <a:noFill/>
            </a:ln>
            <a:effectLst/>
          </c:spPr>
          <c:invertIfNegative val="0"/>
          <c:cat>
            <c:strRef>
              <c:f>'New Table'!$F$1:$G$1</c:f>
              <c:strCache>
                <c:ptCount val="2"/>
                <c:pt idx="0">
                  <c:v>Arabic</c:v>
                </c:pt>
                <c:pt idx="1">
                  <c:v>English</c:v>
                </c:pt>
              </c:strCache>
            </c:strRef>
          </c:cat>
          <c:val>
            <c:numRef>
              <c:f>'New Table'!$F$2:$G$2</c:f>
              <c:numCache>
                <c:formatCode>General</c:formatCode>
                <c:ptCount val="2"/>
                <c:pt idx="0">
                  <c:v>137</c:v>
                </c:pt>
                <c:pt idx="1">
                  <c:v>81</c:v>
                </c:pt>
              </c:numCache>
            </c:numRef>
          </c:val>
        </c:ser>
        <c:ser>
          <c:idx val="1"/>
          <c:order val="1"/>
          <c:tx>
            <c:strRef>
              <c:f>'New Table'!$A$3</c:f>
              <c:strCache>
                <c:ptCount val="1"/>
                <c:pt idx="0">
                  <c:v>ADNOC</c:v>
                </c:pt>
              </c:strCache>
            </c:strRef>
          </c:tx>
          <c:spPr>
            <a:solidFill>
              <a:schemeClr val="accent2"/>
            </a:solidFill>
            <a:ln>
              <a:noFill/>
            </a:ln>
            <a:effectLst/>
          </c:spPr>
          <c:invertIfNegative val="0"/>
          <c:cat>
            <c:strRef>
              <c:f>'New Table'!$F$1:$G$1</c:f>
              <c:strCache>
                <c:ptCount val="2"/>
                <c:pt idx="0">
                  <c:v>Arabic</c:v>
                </c:pt>
                <c:pt idx="1">
                  <c:v>English</c:v>
                </c:pt>
              </c:strCache>
            </c:strRef>
          </c:cat>
          <c:val>
            <c:numRef>
              <c:f>'New Table'!$F$3:$G$3</c:f>
              <c:numCache>
                <c:formatCode>General</c:formatCode>
                <c:ptCount val="2"/>
                <c:pt idx="0">
                  <c:v>139</c:v>
                </c:pt>
                <c:pt idx="1">
                  <c:v>33</c:v>
                </c:pt>
              </c:numCache>
            </c:numRef>
          </c:val>
        </c:ser>
        <c:dLbls>
          <c:showLegendKey val="0"/>
          <c:showVal val="0"/>
          <c:showCatName val="0"/>
          <c:showSerName val="0"/>
          <c:showPercent val="0"/>
          <c:showBubbleSize val="0"/>
        </c:dLbls>
        <c:gapWidth val="182"/>
        <c:axId val="615912992"/>
        <c:axId val="615910640"/>
      </c:barChart>
      <c:catAx>
        <c:axId val="6159129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910640"/>
        <c:crosses val="autoZero"/>
        <c:auto val="1"/>
        <c:lblAlgn val="ctr"/>
        <c:lblOffset val="100"/>
        <c:noMultiLvlLbl val="0"/>
      </c:catAx>
      <c:valAx>
        <c:axId val="6159106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9129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EGA vs ADNOC Media Type</a:t>
            </a:r>
            <a:r>
              <a:rPr lang="en-US" baseline="0"/>
              <a:t> Breakdown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 Table'!$A$2</c:f>
              <c:strCache>
                <c:ptCount val="1"/>
                <c:pt idx="0">
                  <c:v>EGA</c:v>
                </c:pt>
              </c:strCache>
            </c:strRef>
          </c:tx>
          <c:spPr>
            <a:solidFill>
              <a:schemeClr val="accent1"/>
            </a:solidFill>
            <a:ln>
              <a:noFill/>
            </a:ln>
            <a:effectLst/>
          </c:spPr>
          <c:invertIfNegative val="0"/>
          <c:cat>
            <c:strRef>
              <c:f>'New Table'!$C$1:$E$1</c:f>
              <c:strCache>
                <c:ptCount val="3"/>
                <c:pt idx="0">
                  <c:v>Magazine</c:v>
                </c:pt>
                <c:pt idx="1">
                  <c:v>Newspaper</c:v>
                </c:pt>
                <c:pt idx="2">
                  <c:v>Website</c:v>
                </c:pt>
              </c:strCache>
            </c:strRef>
          </c:cat>
          <c:val>
            <c:numRef>
              <c:f>'New Table'!$C$2:$E$2</c:f>
              <c:numCache>
                <c:formatCode>General</c:formatCode>
                <c:ptCount val="3"/>
                <c:pt idx="0">
                  <c:v>7</c:v>
                </c:pt>
                <c:pt idx="1">
                  <c:v>74</c:v>
                </c:pt>
                <c:pt idx="2">
                  <c:v>137</c:v>
                </c:pt>
              </c:numCache>
            </c:numRef>
          </c:val>
        </c:ser>
        <c:ser>
          <c:idx val="1"/>
          <c:order val="1"/>
          <c:tx>
            <c:strRef>
              <c:f>'New Table'!$A$3</c:f>
              <c:strCache>
                <c:ptCount val="1"/>
                <c:pt idx="0">
                  <c:v>ADNOC</c:v>
                </c:pt>
              </c:strCache>
            </c:strRef>
          </c:tx>
          <c:spPr>
            <a:solidFill>
              <a:schemeClr val="accent2"/>
            </a:solidFill>
            <a:ln>
              <a:noFill/>
            </a:ln>
            <a:effectLst/>
          </c:spPr>
          <c:invertIfNegative val="0"/>
          <c:cat>
            <c:strRef>
              <c:f>'New Table'!$C$1:$E$1</c:f>
              <c:strCache>
                <c:ptCount val="3"/>
                <c:pt idx="0">
                  <c:v>Magazine</c:v>
                </c:pt>
                <c:pt idx="1">
                  <c:v>Newspaper</c:v>
                </c:pt>
                <c:pt idx="2">
                  <c:v>Website</c:v>
                </c:pt>
              </c:strCache>
            </c:strRef>
          </c:cat>
          <c:val>
            <c:numRef>
              <c:f>'New Table'!$C$3:$E$3</c:f>
              <c:numCache>
                <c:formatCode>General</c:formatCode>
                <c:ptCount val="3"/>
                <c:pt idx="0">
                  <c:v>1</c:v>
                </c:pt>
                <c:pt idx="1">
                  <c:v>38</c:v>
                </c:pt>
                <c:pt idx="2">
                  <c:v>133</c:v>
                </c:pt>
              </c:numCache>
            </c:numRef>
          </c:val>
        </c:ser>
        <c:dLbls>
          <c:showLegendKey val="0"/>
          <c:showVal val="0"/>
          <c:showCatName val="0"/>
          <c:showSerName val="0"/>
          <c:showPercent val="0"/>
          <c:showBubbleSize val="0"/>
        </c:dLbls>
        <c:gapWidth val="219"/>
        <c:overlap val="-27"/>
        <c:axId val="316426560"/>
        <c:axId val="316426168"/>
      </c:barChart>
      <c:catAx>
        <c:axId val="31642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426168"/>
        <c:crosses val="autoZero"/>
        <c:auto val="1"/>
        <c:lblAlgn val="ctr"/>
        <c:lblOffset val="100"/>
        <c:noMultiLvlLbl val="0"/>
      </c:catAx>
      <c:valAx>
        <c:axId val="316426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4265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EGA vs ADNOC</a:t>
            </a:r>
            <a:r>
              <a:rPr lang="en-US" baseline="0"/>
              <a:t> Coverage Language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'New Table'!$A$2</c:f>
              <c:strCache>
                <c:ptCount val="1"/>
                <c:pt idx="0">
                  <c:v>EGA</c:v>
                </c:pt>
              </c:strCache>
            </c:strRef>
          </c:tx>
          <c:spPr>
            <a:solidFill>
              <a:schemeClr val="accent1"/>
            </a:solidFill>
            <a:ln>
              <a:noFill/>
            </a:ln>
            <a:effectLst/>
          </c:spPr>
          <c:invertIfNegative val="0"/>
          <c:cat>
            <c:strRef>
              <c:f>'New Table'!$F$1:$G$1</c:f>
              <c:strCache>
                <c:ptCount val="2"/>
                <c:pt idx="0">
                  <c:v>Arabic</c:v>
                </c:pt>
                <c:pt idx="1">
                  <c:v>English</c:v>
                </c:pt>
              </c:strCache>
            </c:strRef>
          </c:cat>
          <c:val>
            <c:numRef>
              <c:f>'New Table'!$F$2:$G$2</c:f>
              <c:numCache>
                <c:formatCode>General</c:formatCode>
                <c:ptCount val="2"/>
                <c:pt idx="0">
                  <c:v>137</c:v>
                </c:pt>
                <c:pt idx="1">
                  <c:v>81</c:v>
                </c:pt>
              </c:numCache>
            </c:numRef>
          </c:val>
        </c:ser>
        <c:ser>
          <c:idx val="1"/>
          <c:order val="1"/>
          <c:tx>
            <c:strRef>
              <c:f>'New Table'!$A$3</c:f>
              <c:strCache>
                <c:ptCount val="1"/>
                <c:pt idx="0">
                  <c:v>ADNOC</c:v>
                </c:pt>
              </c:strCache>
            </c:strRef>
          </c:tx>
          <c:spPr>
            <a:solidFill>
              <a:schemeClr val="accent2"/>
            </a:solidFill>
            <a:ln>
              <a:noFill/>
            </a:ln>
            <a:effectLst/>
          </c:spPr>
          <c:invertIfNegative val="0"/>
          <c:cat>
            <c:strRef>
              <c:f>'New Table'!$F$1:$G$1</c:f>
              <c:strCache>
                <c:ptCount val="2"/>
                <c:pt idx="0">
                  <c:v>Arabic</c:v>
                </c:pt>
                <c:pt idx="1">
                  <c:v>English</c:v>
                </c:pt>
              </c:strCache>
            </c:strRef>
          </c:cat>
          <c:val>
            <c:numRef>
              <c:f>'New Table'!$F$3:$G$3</c:f>
              <c:numCache>
                <c:formatCode>General</c:formatCode>
                <c:ptCount val="2"/>
                <c:pt idx="0">
                  <c:v>139</c:v>
                </c:pt>
                <c:pt idx="1">
                  <c:v>33</c:v>
                </c:pt>
              </c:numCache>
            </c:numRef>
          </c:val>
        </c:ser>
        <c:dLbls>
          <c:showLegendKey val="0"/>
          <c:showVal val="0"/>
          <c:showCatName val="0"/>
          <c:showSerName val="0"/>
          <c:showPercent val="0"/>
          <c:showBubbleSize val="0"/>
        </c:dLbls>
        <c:gapWidth val="182"/>
        <c:axId val="316424600"/>
        <c:axId val="316423816"/>
      </c:barChart>
      <c:catAx>
        <c:axId val="316424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423816"/>
        <c:crosses val="autoZero"/>
        <c:auto val="1"/>
        <c:lblAlgn val="ctr"/>
        <c:lblOffset val="100"/>
        <c:noMultiLvlLbl val="0"/>
      </c:catAx>
      <c:valAx>
        <c:axId val="316423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4246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[Book3.xlsx]Sheet2!PivotTable47</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ADNOC Regions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marker>
          <c:symbol val="none"/>
        </c:marke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s>
    <c:plotArea>
      <c:layout/>
      <c:doughnutChart>
        <c:varyColors val="1"/>
        <c:ser>
          <c:idx val="0"/>
          <c:order val="0"/>
          <c:tx>
            <c:strRef>
              <c:f>Sheet2!$B$3</c:f>
              <c:strCache>
                <c:ptCount val="1"/>
                <c:pt idx="0">
                  <c:v>Total</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cat>
            <c:strRef>
              <c:f>Sheet2!$A$4:$A$12</c:f>
              <c:strCache>
                <c:ptCount val="8"/>
                <c:pt idx="0">
                  <c:v>Austria</c:v>
                </c:pt>
                <c:pt idx="1">
                  <c:v>Bahrain</c:v>
                </c:pt>
                <c:pt idx="2">
                  <c:v>Egypt</c:v>
                </c:pt>
                <c:pt idx="3">
                  <c:v>Pakistan</c:v>
                </c:pt>
                <c:pt idx="4">
                  <c:v>Saudi Arabia</c:v>
                </c:pt>
                <c:pt idx="5">
                  <c:v>South Africa</c:v>
                </c:pt>
                <c:pt idx="6">
                  <c:v>United Arab Emirates</c:v>
                </c:pt>
                <c:pt idx="7">
                  <c:v>United States of America</c:v>
                </c:pt>
              </c:strCache>
            </c:strRef>
          </c:cat>
          <c:val>
            <c:numRef>
              <c:f>Sheet2!$B$4:$B$12</c:f>
              <c:numCache>
                <c:formatCode>General</c:formatCode>
                <c:ptCount val="8"/>
                <c:pt idx="0">
                  <c:v>1</c:v>
                </c:pt>
                <c:pt idx="1">
                  <c:v>2</c:v>
                </c:pt>
                <c:pt idx="2">
                  <c:v>9</c:v>
                </c:pt>
                <c:pt idx="3">
                  <c:v>5</c:v>
                </c:pt>
                <c:pt idx="4">
                  <c:v>9</c:v>
                </c:pt>
                <c:pt idx="5">
                  <c:v>1</c:v>
                </c:pt>
                <c:pt idx="6">
                  <c:v>143</c:v>
                </c:pt>
                <c:pt idx="7">
                  <c:v>2</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[Book2.xlsx]Sheet3!PivotTable50</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EGA Regions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marker>
          <c:symbol val="none"/>
        </c:marke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s>
    <c:plotArea>
      <c:layout/>
      <c:doughnutChart>
        <c:varyColors val="1"/>
        <c:ser>
          <c:idx val="0"/>
          <c:order val="0"/>
          <c:tx>
            <c:strRef>
              <c:f>Sheet3!$B$3</c:f>
              <c:strCache>
                <c:ptCount val="1"/>
                <c:pt idx="0">
                  <c:v>Total</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cat>
            <c:strRef>
              <c:f>Sheet3!$A$4:$A$11</c:f>
              <c:strCache>
                <c:ptCount val="7"/>
                <c:pt idx="0">
                  <c:v>Bahrain</c:v>
                </c:pt>
                <c:pt idx="1">
                  <c:v>Egypt</c:v>
                </c:pt>
                <c:pt idx="2">
                  <c:v>Jordan</c:v>
                </c:pt>
                <c:pt idx="3">
                  <c:v>Pakistan</c:v>
                </c:pt>
                <c:pt idx="4">
                  <c:v>Saudi Arabia</c:v>
                </c:pt>
                <c:pt idx="5">
                  <c:v>United Arab Emirates</c:v>
                </c:pt>
                <c:pt idx="6">
                  <c:v>United Kingdom of Great Britain and Northern Ireland</c:v>
                </c:pt>
              </c:strCache>
            </c:strRef>
          </c:cat>
          <c:val>
            <c:numRef>
              <c:f>Sheet3!$B$4:$B$11</c:f>
              <c:numCache>
                <c:formatCode>General</c:formatCode>
                <c:ptCount val="7"/>
                <c:pt idx="0">
                  <c:v>7</c:v>
                </c:pt>
                <c:pt idx="1">
                  <c:v>6</c:v>
                </c:pt>
                <c:pt idx="2">
                  <c:v>2</c:v>
                </c:pt>
                <c:pt idx="3">
                  <c:v>9</c:v>
                </c:pt>
                <c:pt idx="4">
                  <c:v>4</c:v>
                </c:pt>
                <c:pt idx="5">
                  <c:v>188</c:v>
                </c:pt>
                <c:pt idx="6">
                  <c:v>2</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EGA vs ADNOC Sentiment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 Table'!$A$2</c:f>
              <c:strCache>
                <c:ptCount val="1"/>
                <c:pt idx="0">
                  <c:v>EGA</c:v>
                </c:pt>
              </c:strCache>
            </c:strRef>
          </c:tx>
          <c:spPr>
            <a:solidFill>
              <a:schemeClr val="accent1"/>
            </a:solidFill>
            <a:ln>
              <a:noFill/>
            </a:ln>
            <a:effectLst/>
          </c:spPr>
          <c:invertIfNegative val="0"/>
          <c:cat>
            <c:strRef>
              <c:f>'New Table'!$H$1:$I$1</c:f>
              <c:strCache>
                <c:ptCount val="2"/>
                <c:pt idx="0">
                  <c:v>Positive Tone</c:v>
                </c:pt>
                <c:pt idx="1">
                  <c:v>Neutral Tone</c:v>
                </c:pt>
              </c:strCache>
            </c:strRef>
          </c:cat>
          <c:val>
            <c:numRef>
              <c:f>'New Table'!$H$2:$I$2</c:f>
              <c:numCache>
                <c:formatCode>General</c:formatCode>
                <c:ptCount val="2"/>
                <c:pt idx="0">
                  <c:v>207</c:v>
                </c:pt>
                <c:pt idx="1">
                  <c:v>11</c:v>
                </c:pt>
              </c:numCache>
            </c:numRef>
          </c:val>
        </c:ser>
        <c:ser>
          <c:idx val="1"/>
          <c:order val="1"/>
          <c:tx>
            <c:strRef>
              <c:f>'New Table'!$A$3</c:f>
              <c:strCache>
                <c:ptCount val="1"/>
                <c:pt idx="0">
                  <c:v>ADNOC</c:v>
                </c:pt>
              </c:strCache>
            </c:strRef>
          </c:tx>
          <c:spPr>
            <a:solidFill>
              <a:schemeClr val="accent2"/>
            </a:solidFill>
            <a:ln>
              <a:noFill/>
            </a:ln>
            <a:effectLst/>
          </c:spPr>
          <c:invertIfNegative val="0"/>
          <c:cat>
            <c:strRef>
              <c:f>'New Table'!$H$1:$I$1</c:f>
              <c:strCache>
                <c:ptCount val="2"/>
                <c:pt idx="0">
                  <c:v>Positive Tone</c:v>
                </c:pt>
                <c:pt idx="1">
                  <c:v>Neutral Tone</c:v>
                </c:pt>
              </c:strCache>
            </c:strRef>
          </c:cat>
          <c:val>
            <c:numRef>
              <c:f>'New Table'!$H$3:$I$3</c:f>
              <c:numCache>
                <c:formatCode>General</c:formatCode>
                <c:ptCount val="2"/>
                <c:pt idx="0">
                  <c:v>124</c:v>
                </c:pt>
                <c:pt idx="1">
                  <c:v>48</c:v>
                </c:pt>
              </c:numCache>
            </c:numRef>
          </c:val>
        </c:ser>
        <c:dLbls>
          <c:showLegendKey val="0"/>
          <c:showVal val="0"/>
          <c:showCatName val="0"/>
          <c:showSerName val="0"/>
          <c:showPercent val="0"/>
          <c:showBubbleSize val="0"/>
        </c:dLbls>
        <c:gapWidth val="219"/>
        <c:overlap val="-27"/>
        <c:axId val="524744184"/>
        <c:axId val="524744576"/>
      </c:barChart>
      <c:catAx>
        <c:axId val="524744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4744576"/>
        <c:crosses val="autoZero"/>
        <c:auto val="1"/>
        <c:lblAlgn val="ctr"/>
        <c:lblOffset val="100"/>
        <c:noMultiLvlLbl val="0"/>
      </c:catAx>
      <c:valAx>
        <c:axId val="524744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47441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EGA vs ADNOC Sentiment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 Table'!$A$2</c:f>
              <c:strCache>
                <c:ptCount val="1"/>
                <c:pt idx="0">
                  <c:v>EGA</c:v>
                </c:pt>
              </c:strCache>
            </c:strRef>
          </c:tx>
          <c:spPr>
            <a:solidFill>
              <a:schemeClr val="accent1"/>
            </a:solidFill>
            <a:ln>
              <a:noFill/>
            </a:ln>
            <a:effectLst/>
          </c:spPr>
          <c:invertIfNegative val="0"/>
          <c:cat>
            <c:strRef>
              <c:f>'New Table'!$H$1:$I$1</c:f>
              <c:strCache>
                <c:ptCount val="2"/>
                <c:pt idx="0">
                  <c:v>Positive Tone</c:v>
                </c:pt>
                <c:pt idx="1">
                  <c:v>Neutral Tone</c:v>
                </c:pt>
              </c:strCache>
            </c:strRef>
          </c:cat>
          <c:val>
            <c:numRef>
              <c:f>'New Table'!$H$2:$I$2</c:f>
              <c:numCache>
                <c:formatCode>General</c:formatCode>
                <c:ptCount val="2"/>
                <c:pt idx="0">
                  <c:v>207</c:v>
                </c:pt>
                <c:pt idx="1">
                  <c:v>11</c:v>
                </c:pt>
              </c:numCache>
            </c:numRef>
          </c:val>
        </c:ser>
        <c:ser>
          <c:idx val="1"/>
          <c:order val="1"/>
          <c:tx>
            <c:strRef>
              <c:f>'New Table'!$A$3</c:f>
              <c:strCache>
                <c:ptCount val="1"/>
                <c:pt idx="0">
                  <c:v>ADNOC</c:v>
                </c:pt>
              </c:strCache>
            </c:strRef>
          </c:tx>
          <c:spPr>
            <a:solidFill>
              <a:schemeClr val="accent2"/>
            </a:solidFill>
            <a:ln>
              <a:noFill/>
            </a:ln>
            <a:effectLst/>
          </c:spPr>
          <c:invertIfNegative val="0"/>
          <c:cat>
            <c:strRef>
              <c:f>'New Table'!$H$1:$I$1</c:f>
              <c:strCache>
                <c:ptCount val="2"/>
                <c:pt idx="0">
                  <c:v>Positive Tone</c:v>
                </c:pt>
                <c:pt idx="1">
                  <c:v>Neutral Tone</c:v>
                </c:pt>
              </c:strCache>
            </c:strRef>
          </c:cat>
          <c:val>
            <c:numRef>
              <c:f>'New Table'!$H$3:$I$3</c:f>
              <c:numCache>
                <c:formatCode>General</c:formatCode>
                <c:ptCount val="2"/>
                <c:pt idx="0">
                  <c:v>124</c:v>
                </c:pt>
                <c:pt idx="1">
                  <c:v>48</c:v>
                </c:pt>
              </c:numCache>
            </c:numRef>
          </c:val>
        </c:ser>
        <c:dLbls>
          <c:showLegendKey val="0"/>
          <c:showVal val="0"/>
          <c:showCatName val="0"/>
          <c:showSerName val="0"/>
          <c:showPercent val="0"/>
          <c:showBubbleSize val="0"/>
        </c:dLbls>
        <c:gapWidth val="219"/>
        <c:overlap val="-27"/>
        <c:axId val="173107736"/>
        <c:axId val="173106168"/>
      </c:barChart>
      <c:catAx>
        <c:axId val="173107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106168"/>
        <c:crosses val="autoZero"/>
        <c:auto val="1"/>
        <c:lblAlgn val="ctr"/>
        <c:lblOffset val="100"/>
        <c:noMultiLvlLbl val="0"/>
      </c:catAx>
      <c:valAx>
        <c:axId val="173106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1077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OTS</a:t>
            </a:r>
            <a:r>
              <a:rPr lang="en-US" baseline="0" dirty="0" smtClean="0"/>
              <a:t> over March</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'New Table'!$S$1</c:f>
              <c:strCache>
                <c:ptCount val="1"/>
                <c:pt idx="0">
                  <c:v>EGA OTS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'New Table'!$P$2:$P$32</c:f>
              <c:numCache>
                <c:formatCode>0</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xVal>
          <c:yVal>
            <c:numRef>
              <c:f>'New Table'!$S$2:$S$32</c:f>
              <c:numCache>
                <c:formatCode>General</c:formatCode>
                <c:ptCount val="31"/>
                <c:pt idx="0">
                  <c:v>213062</c:v>
                </c:pt>
                <c:pt idx="1">
                  <c:v>0</c:v>
                </c:pt>
                <c:pt idx="2">
                  <c:v>487824</c:v>
                </c:pt>
                <c:pt idx="3">
                  <c:v>1151037</c:v>
                </c:pt>
                <c:pt idx="4">
                  <c:v>28980</c:v>
                </c:pt>
                <c:pt idx="5">
                  <c:v>0</c:v>
                </c:pt>
                <c:pt idx="6">
                  <c:v>62922</c:v>
                </c:pt>
                <c:pt idx="7">
                  <c:v>478946</c:v>
                </c:pt>
                <c:pt idx="8">
                  <c:v>759343</c:v>
                </c:pt>
                <c:pt idx="9">
                  <c:v>1329809</c:v>
                </c:pt>
                <c:pt idx="10">
                  <c:v>234540</c:v>
                </c:pt>
                <c:pt idx="11">
                  <c:v>0</c:v>
                </c:pt>
                <c:pt idx="12">
                  <c:v>0</c:v>
                </c:pt>
                <c:pt idx="13">
                  <c:v>0</c:v>
                </c:pt>
                <c:pt idx="14">
                  <c:v>177600</c:v>
                </c:pt>
                <c:pt idx="15">
                  <c:v>478708</c:v>
                </c:pt>
                <c:pt idx="16">
                  <c:v>1598400</c:v>
                </c:pt>
                <c:pt idx="17">
                  <c:v>323624</c:v>
                </c:pt>
                <c:pt idx="18">
                  <c:v>1296306</c:v>
                </c:pt>
                <c:pt idx="19">
                  <c:v>1607805</c:v>
                </c:pt>
                <c:pt idx="20">
                  <c:v>191708</c:v>
                </c:pt>
                <c:pt idx="21">
                  <c:v>175930</c:v>
                </c:pt>
                <c:pt idx="22">
                  <c:v>0</c:v>
                </c:pt>
                <c:pt idx="23">
                  <c:v>181754</c:v>
                </c:pt>
                <c:pt idx="24">
                  <c:v>1254265</c:v>
                </c:pt>
                <c:pt idx="25">
                  <c:v>1891838</c:v>
                </c:pt>
                <c:pt idx="26">
                  <c:v>1376080</c:v>
                </c:pt>
                <c:pt idx="27">
                  <c:v>22620</c:v>
                </c:pt>
                <c:pt idx="28">
                  <c:v>304737</c:v>
                </c:pt>
                <c:pt idx="29">
                  <c:v>177600</c:v>
                </c:pt>
                <c:pt idx="30">
                  <c:v>608985</c:v>
                </c:pt>
              </c:numCache>
            </c:numRef>
          </c:yVal>
          <c:smooth val="0"/>
        </c:ser>
        <c:dLbls>
          <c:showLegendKey val="0"/>
          <c:showVal val="0"/>
          <c:showCatName val="0"/>
          <c:showSerName val="0"/>
          <c:showPercent val="0"/>
          <c:showBubbleSize val="0"/>
        </c:dLbls>
        <c:axId val="216436384"/>
        <c:axId val="216432856"/>
      </c:scatterChart>
      <c:valAx>
        <c:axId val="21643638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6432856"/>
        <c:crosses val="autoZero"/>
        <c:crossBetween val="midCat"/>
      </c:valAx>
      <c:valAx>
        <c:axId val="216432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64363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EGA vs ADNOC Spokesperson's Presence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 Table'!$A$2</c:f>
              <c:strCache>
                <c:ptCount val="1"/>
                <c:pt idx="0">
                  <c:v>EGA</c:v>
                </c:pt>
              </c:strCache>
            </c:strRef>
          </c:tx>
          <c:spPr>
            <a:solidFill>
              <a:schemeClr val="accent1"/>
            </a:solidFill>
            <a:ln>
              <a:noFill/>
            </a:ln>
            <a:effectLst/>
          </c:spPr>
          <c:invertIfNegative val="0"/>
          <c:cat>
            <c:strRef>
              <c:f>'New Table'!$J$1</c:f>
              <c:strCache>
                <c:ptCount val="1"/>
                <c:pt idx="0">
                  <c:v>Spokesperson's Presence</c:v>
                </c:pt>
              </c:strCache>
            </c:strRef>
          </c:cat>
          <c:val>
            <c:numRef>
              <c:f>'New Table'!$J$2</c:f>
              <c:numCache>
                <c:formatCode>General</c:formatCode>
                <c:ptCount val="1"/>
                <c:pt idx="0">
                  <c:v>13</c:v>
                </c:pt>
              </c:numCache>
            </c:numRef>
          </c:val>
        </c:ser>
        <c:ser>
          <c:idx val="1"/>
          <c:order val="1"/>
          <c:tx>
            <c:strRef>
              <c:f>'New Table'!$A$3</c:f>
              <c:strCache>
                <c:ptCount val="1"/>
                <c:pt idx="0">
                  <c:v>ADNOC</c:v>
                </c:pt>
              </c:strCache>
            </c:strRef>
          </c:tx>
          <c:spPr>
            <a:solidFill>
              <a:schemeClr val="accent2"/>
            </a:solidFill>
            <a:ln>
              <a:noFill/>
            </a:ln>
            <a:effectLst/>
          </c:spPr>
          <c:invertIfNegative val="0"/>
          <c:cat>
            <c:strRef>
              <c:f>'New Table'!$J$1</c:f>
              <c:strCache>
                <c:ptCount val="1"/>
                <c:pt idx="0">
                  <c:v>Spokesperson's Presence</c:v>
                </c:pt>
              </c:strCache>
            </c:strRef>
          </c:cat>
          <c:val>
            <c:numRef>
              <c:f>'New Table'!$J$3</c:f>
              <c:numCache>
                <c:formatCode>General</c:formatCode>
                <c:ptCount val="1"/>
                <c:pt idx="0">
                  <c:v>45</c:v>
                </c:pt>
              </c:numCache>
            </c:numRef>
          </c:val>
        </c:ser>
        <c:dLbls>
          <c:showLegendKey val="0"/>
          <c:showVal val="0"/>
          <c:showCatName val="0"/>
          <c:showSerName val="0"/>
          <c:showPercent val="0"/>
          <c:showBubbleSize val="0"/>
        </c:dLbls>
        <c:gapWidth val="219"/>
        <c:overlap val="-27"/>
        <c:axId val="616457760"/>
        <c:axId val="616453840"/>
      </c:barChart>
      <c:catAx>
        <c:axId val="616457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453840"/>
        <c:crosses val="autoZero"/>
        <c:auto val="1"/>
        <c:lblAlgn val="ctr"/>
        <c:lblOffset val="100"/>
        <c:noMultiLvlLbl val="0"/>
      </c:catAx>
      <c:valAx>
        <c:axId val="616453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457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Media Outlets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Lit>
              <c:ptCount val="10"/>
              <c:pt idx="0">
                <c:v>Al Bayan</c:v>
              </c:pt>
              <c:pt idx="1">
                <c:v>Al Bayan (AE)</c:v>
              </c:pt>
              <c:pt idx="2">
                <c:v>Al Fajr</c:v>
              </c:pt>
              <c:pt idx="3">
                <c:v>Al Ittihad</c:v>
              </c:pt>
              <c:pt idx="4">
                <c:v>Alittihad (AE)</c:v>
              </c:pt>
              <c:pt idx="5">
                <c:v>Emirates News Agency (AR)</c:v>
              </c:pt>
              <c:pt idx="6">
                <c:v>The Gulf Today</c:v>
              </c:pt>
              <c:pt idx="7">
                <c:v>UrduPoint (AR)</c:v>
              </c:pt>
              <c:pt idx="8">
                <c:v>Zawya MENA (EN)</c:v>
              </c:pt>
              <c:pt idx="9">
                <c:v>Zawya UAE (EN)</c:v>
              </c:pt>
            </c:strLit>
          </c:cat>
          <c:val>
            <c:numLit>
              <c:formatCode>General</c:formatCode>
              <c:ptCount val="10"/>
              <c:pt idx="0">
                <c:v>11</c:v>
              </c:pt>
              <c:pt idx="1">
                <c:v>10</c:v>
              </c:pt>
              <c:pt idx="2">
                <c:v>9</c:v>
              </c:pt>
              <c:pt idx="3">
                <c:v>12</c:v>
              </c:pt>
              <c:pt idx="4">
                <c:v>10</c:v>
              </c:pt>
              <c:pt idx="5">
                <c:v>9</c:v>
              </c:pt>
              <c:pt idx="6">
                <c:v>8</c:v>
              </c:pt>
              <c:pt idx="7">
                <c:v>9</c:v>
              </c:pt>
              <c:pt idx="8">
                <c:v>11</c:v>
              </c:pt>
              <c:pt idx="9">
                <c:v>11</c:v>
              </c:pt>
            </c:numLit>
          </c:val>
        </c:ser>
        <c:dLbls>
          <c:dLblPos val="outEnd"/>
          <c:showLegendKey val="0"/>
          <c:showVal val="1"/>
          <c:showCatName val="0"/>
          <c:showSerName val="0"/>
          <c:showPercent val="0"/>
          <c:showBubbleSize val="0"/>
        </c:dLbls>
        <c:gapWidth val="219"/>
        <c:axId val="303330648"/>
        <c:axId val="303327120"/>
      </c:barChart>
      <c:catAx>
        <c:axId val="3033306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327120"/>
        <c:crosses val="autoZero"/>
        <c:auto val="1"/>
        <c:lblAlgn val="ctr"/>
        <c:lblOffset val="100"/>
        <c:noMultiLvlLbl val="0"/>
      </c:catAx>
      <c:valAx>
        <c:axId val="3033271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33064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Geographical Presence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'New Table'!$B$7</c:f>
              <c:strCache>
                <c:ptCount val="1"/>
                <c:pt idx="0">
                  <c:v>Articles' Count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'New Table'!$A$8:$A$14</c:f>
              <c:strCache>
                <c:ptCount val="7"/>
                <c:pt idx="0">
                  <c:v>Bahrain</c:v>
                </c:pt>
                <c:pt idx="1">
                  <c:v>Egypt</c:v>
                </c:pt>
                <c:pt idx="2">
                  <c:v>Jordan</c:v>
                </c:pt>
                <c:pt idx="3">
                  <c:v>Pakistan</c:v>
                </c:pt>
                <c:pt idx="4">
                  <c:v>Saudi Arabia</c:v>
                </c:pt>
                <c:pt idx="5">
                  <c:v>United Arab Emirates</c:v>
                </c:pt>
                <c:pt idx="6">
                  <c:v>United Kingdom of Great Britain and Northern Ireland</c:v>
                </c:pt>
              </c:strCache>
            </c:strRef>
          </c:cat>
          <c:val>
            <c:numRef>
              <c:f>'New Table'!$B$8:$B$14</c:f>
              <c:numCache>
                <c:formatCode>General</c:formatCode>
                <c:ptCount val="7"/>
                <c:pt idx="0">
                  <c:v>7</c:v>
                </c:pt>
                <c:pt idx="1">
                  <c:v>6</c:v>
                </c:pt>
                <c:pt idx="2">
                  <c:v>2</c:v>
                </c:pt>
                <c:pt idx="3">
                  <c:v>9</c:v>
                </c:pt>
                <c:pt idx="4">
                  <c:v>4</c:v>
                </c:pt>
                <c:pt idx="5">
                  <c:v>188</c:v>
                </c:pt>
                <c:pt idx="6">
                  <c:v>2</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Coverage's Language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'New Table'!$A$2</c:f>
              <c:strCache>
                <c:ptCount val="1"/>
                <c:pt idx="0">
                  <c:v>EGA</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'New Table'!$F$1:$G$1</c:f>
              <c:strCache>
                <c:ptCount val="2"/>
                <c:pt idx="0">
                  <c:v>Arabic</c:v>
                </c:pt>
                <c:pt idx="1">
                  <c:v>English</c:v>
                </c:pt>
              </c:strCache>
            </c:strRef>
          </c:cat>
          <c:val>
            <c:numRef>
              <c:f>'New Table'!$F$2:$G$2</c:f>
              <c:numCache>
                <c:formatCode>General</c:formatCode>
                <c:ptCount val="2"/>
                <c:pt idx="0">
                  <c:v>137</c:v>
                </c:pt>
                <c:pt idx="1">
                  <c:v>81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Media Type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 Table'!$A$2</c:f>
              <c:strCache>
                <c:ptCount val="1"/>
                <c:pt idx="0">
                  <c:v>EGA</c:v>
                </c:pt>
              </c:strCache>
            </c:strRef>
          </c:tx>
          <c:spPr>
            <a:solidFill>
              <a:schemeClr val="accent1"/>
            </a:solidFill>
            <a:ln>
              <a:noFill/>
            </a:ln>
            <a:effectLst/>
          </c:spPr>
          <c:invertIfNegative val="0"/>
          <c:cat>
            <c:strRef>
              <c:f>'New Table'!$C$1:$E$1</c:f>
              <c:strCache>
                <c:ptCount val="3"/>
                <c:pt idx="0">
                  <c:v>Magazine</c:v>
                </c:pt>
                <c:pt idx="1">
                  <c:v>Newspaper</c:v>
                </c:pt>
                <c:pt idx="2">
                  <c:v>Website</c:v>
                </c:pt>
              </c:strCache>
            </c:strRef>
          </c:cat>
          <c:val>
            <c:numRef>
              <c:f>'New Table'!$C$2:$E$2</c:f>
              <c:numCache>
                <c:formatCode>General</c:formatCode>
                <c:ptCount val="3"/>
                <c:pt idx="0">
                  <c:v>7</c:v>
                </c:pt>
                <c:pt idx="1">
                  <c:v>74</c:v>
                </c:pt>
                <c:pt idx="2">
                  <c:v>137</c:v>
                </c:pt>
              </c:numCache>
            </c:numRef>
          </c:val>
        </c:ser>
        <c:dLbls>
          <c:showLegendKey val="0"/>
          <c:showVal val="0"/>
          <c:showCatName val="0"/>
          <c:showSerName val="0"/>
          <c:showPercent val="0"/>
          <c:showBubbleSize val="0"/>
        </c:dLbls>
        <c:gapWidth val="219"/>
        <c:overlap val="-27"/>
        <c:axId val="510711824"/>
        <c:axId val="510706336"/>
      </c:barChart>
      <c:catAx>
        <c:axId val="510711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706336"/>
        <c:crosses val="autoZero"/>
        <c:auto val="1"/>
        <c:lblAlgn val="ctr"/>
        <c:lblOffset val="100"/>
        <c:noMultiLvlLbl val="0"/>
      </c:catAx>
      <c:valAx>
        <c:axId val="5107063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711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[EGA and Competitors, March 2020 WS with competitors (1).xlsx]Sheet1!PivotTable1</c:name>
    <c:fmtId val="14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Media Type</a:t>
            </a:r>
            <a:r>
              <a:rPr lang="en-US" baseline="0"/>
              <a:t> in Language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pivotFmt>
      <c:pivotFmt>
        <c:idx val="15"/>
        <c:spPr>
          <a:solidFill>
            <a:schemeClr val="accent1"/>
          </a:solidFill>
          <a:ln w="28575" cap="rnd">
            <a:solidFill>
              <a:schemeClr val="accent1"/>
            </a:solidFill>
            <a:round/>
          </a:ln>
          <a:effectLst/>
        </c:spPr>
      </c:pivotFmt>
      <c:pivotFmt>
        <c:idx val="16"/>
        <c:spPr>
          <a:solidFill>
            <a:schemeClr val="accent1"/>
          </a:solidFill>
          <a:ln w="28575" cap="rnd">
            <a:solidFill>
              <a:schemeClr val="accent1"/>
            </a:solidFill>
            <a:round/>
          </a:ln>
          <a:effectLst/>
        </c:spPr>
      </c:pivotFmt>
      <c:pivotFmt>
        <c:idx val="17"/>
        <c:spPr>
          <a:solidFill>
            <a:schemeClr val="accent1"/>
          </a:solidFill>
          <a:ln w="28575" cap="rnd">
            <a:solidFill>
              <a:schemeClr val="accent1"/>
            </a:solidFill>
            <a:round/>
          </a:ln>
          <a:effectLst/>
        </c:spPr>
      </c:pivotFmt>
      <c:pivotFmt>
        <c:idx val="18"/>
        <c:spPr>
          <a:solidFill>
            <a:schemeClr val="accent1"/>
          </a:solidFill>
          <a:ln w="28575" cap="rnd">
            <a:solidFill>
              <a:schemeClr val="accent1"/>
            </a:solidFill>
            <a:round/>
          </a:ln>
          <a:effectLst/>
        </c:spPr>
      </c:pivotFmt>
      <c:pivotFmt>
        <c:idx val="19"/>
        <c:spPr>
          <a:solidFill>
            <a:schemeClr val="accent1"/>
          </a:solidFill>
          <a:ln w="28575" cap="rnd">
            <a:solidFill>
              <a:schemeClr val="accent1"/>
            </a:solidFill>
            <a:round/>
          </a:ln>
          <a:effectLst/>
        </c:spPr>
      </c:pivotFmt>
      <c:pivotFmt>
        <c:idx val="20"/>
        <c:spPr>
          <a:solidFill>
            <a:schemeClr val="accent1"/>
          </a:solidFill>
          <a:ln w="28575" cap="rnd">
            <a:solidFill>
              <a:schemeClr val="accent1"/>
            </a:solidFill>
            <a:round/>
          </a:ln>
          <a:effectLst/>
        </c:spPr>
      </c:pivotFmt>
      <c:pivotFmt>
        <c:idx val="21"/>
        <c:spPr>
          <a:solidFill>
            <a:schemeClr val="accent1"/>
          </a:solidFill>
          <a:ln w="28575" cap="rnd">
            <a:solidFill>
              <a:schemeClr val="accent1"/>
            </a:solidFill>
            <a:round/>
          </a:ln>
          <a:effectLst/>
        </c:spPr>
      </c:pivotFmt>
      <c:pivotFmt>
        <c:idx val="22"/>
        <c:spPr>
          <a:solidFill>
            <a:schemeClr val="accent1"/>
          </a:solidFill>
          <a:ln w="28575" cap="rnd">
            <a:solidFill>
              <a:schemeClr val="accent1"/>
            </a:solidFill>
            <a:round/>
          </a:ln>
          <a:effectLst/>
        </c:spPr>
      </c:pivotFmt>
      <c:pivotFmt>
        <c:idx val="23"/>
        <c:spPr>
          <a:solidFill>
            <a:schemeClr val="accent1"/>
          </a:solidFill>
          <a:ln w="28575" cap="rnd">
            <a:solidFill>
              <a:schemeClr val="accent1"/>
            </a:solidFill>
            <a:round/>
          </a:ln>
          <a:effectLst/>
        </c:spPr>
      </c:pivotFmt>
      <c:pivotFmt>
        <c:idx val="24"/>
        <c:spPr>
          <a:solidFill>
            <a:schemeClr val="accent1"/>
          </a:solidFill>
          <a:ln w="28575" cap="rnd">
            <a:solidFill>
              <a:schemeClr val="accent1"/>
            </a:solidFill>
            <a:round/>
          </a:ln>
          <a:effectLst/>
        </c:spPr>
      </c:pivotFmt>
      <c:pivotFmt>
        <c:idx val="25"/>
        <c:spPr>
          <a:solidFill>
            <a:schemeClr val="accent1"/>
          </a:solidFill>
          <a:ln w="28575" cap="rnd">
            <a:solidFill>
              <a:schemeClr val="accent1"/>
            </a:solidFill>
            <a:round/>
          </a:ln>
          <a:effectLst/>
        </c:spPr>
      </c:pivotFmt>
      <c:pivotFmt>
        <c:idx val="26"/>
        <c:spPr>
          <a:solidFill>
            <a:schemeClr val="accent1"/>
          </a:solidFill>
          <a:ln w="28575" cap="rnd">
            <a:solidFill>
              <a:schemeClr val="accent1"/>
            </a:solidFill>
            <a:round/>
          </a:ln>
          <a:effectLst/>
        </c:spPr>
      </c:pivotFmt>
      <c:pivotFmt>
        <c:idx val="27"/>
        <c:spPr>
          <a:solidFill>
            <a:schemeClr val="accent1"/>
          </a:solidFill>
          <a:ln w="28575" cap="rnd">
            <a:solidFill>
              <a:schemeClr val="accent1"/>
            </a:solidFill>
            <a:round/>
          </a:ln>
          <a:effectLst/>
        </c:spPr>
      </c:pivotFmt>
      <c:pivotFmt>
        <c:idx val="28"/>
        <c:spPr>
          <a:solidFill>
            <a:schemeClr val="accent1"/>
          </a:solidFill>
          <a:ln w="28575" cap="rnd">
            <a:solidFill>
              <a:schemeClr val="accent1"/>
            </a:solidFill>
            <a:round/>
          </a:ln>
          <a:effectLst/>
        </c:spPr>
      </c:pivotFmt>
      <c:pivotFmt>
        <c:idx val="29"/>
        <c:spPr>
          <a:solidFill>
            <a:schemeClr val="accent1"/>
          </a:solidFill>
          <a:ln w="28575" cap="rnd">
            <a:solidFill>
              <a:schemeClr val="accent1"/>
            </a:solidFill>
            <a:round/>
          </a:ln>
          <a:effectLst/>
        </c:spPr>
      </c:pivotFmt>
      <c:pivotFmt>
        <c:idx val="30"/>
        <c:spPr>
          <a:solidFill>
            <a:schemeClr val="accent1"/>
          </a:solidFill>
          <a:ln w="28575" cap="rnd">
            <a:solidFill>
              <a:schemeClr val="accent1"/>
            </a:solidFill>
            <a:round/>
          </a:ln>
          <a:effectLst/>
        </c:spPr>
      </c:pivotFmt>
      <c:pivotFmt>
        <c:idx val="31"/>
        <c:spPr>
          <a:solidFill>
            <a:schemeClr val="accent1"/>
          </a:solidFill>
          <a:ln w="28575" cap="rnd">
            <a:solidFill>
              <a:schemeClr val="accent1"/>
            </a:solidFill>
            <a:round/>
          </a:ln>
          <a:effectLst/>
        </c:spPr>
      </c:pivotFmt>
      <c:pivotFmt>
        <c:idx val="32"/>
        <c:spPr>
          <a:solidFill>
            <a:schemeClr val="accent1"/>
          </a:solidFill>
          <a:ln w="28575" cap="rnd">
            <a:solidFill>
              <a:schemeClr val="accent1"/>
            </a:solidFill>
            <a:round/>
          </a:ln>
          <a:effectLst/>
        </c:spPr>
      </c:pivotFmt>
      <c:pivotFmt>
        <c:idx val="33"/>
        <c:spPr>
          <a:solidFill>
            <a:schemeClr val="accent1"/>
          </a:solidFill>
          <a:ln w="28575" cap="rnd">
            <a:solidFill>
              <a:schemeClr val="accent1"/>
            </a:solidFill>
            <a:round/>
          </a:ln>
          <a:effectLst/>
        </c:spPr>
      </c:pivotFmt>
      <c:pivotFmt>
        <c:idx val="34"/>
        <c:spPr>
          <a:solidFill>
            <a:schemeClr val="accent1"/>
          </a:solidFill>
          <a:ln w="28575" cap="rnd">
            <a:solidFill>
              <a:schemeClr val="accent1"/>
            </a:solidFill>
            <a:round/>
          </a:ln>
          <a:effectLst/>
        </c:spPr>
      </c:pivotFmt>
      <c:pivotFmt>
        <c:idx val="35"/>
        <c:spPr>
          <a:solidFill>
            <a:schemeClr val="accent1"/>
          </a:solidFill>
          <a:ln w="28575" cap="rnd">
            <a:solidFill>
              <a:schemeClr val="accent1"/>
            </a:solidFill>
            <a:round/>
          </a:ln>
          <a:effectLst/>
        </c:spPr>
      </c:pivotFmt>
      <c:pivotFmt>
        <c:idx val="36"/>
        <c:spPr>
          <a:solidFill>
            <a:schemeClr val="accent1"/>
          </a:solidFill>
          <a:ln w="28575" cap="rnd">
            <a:solidFill>
              <a:schemeClr val="accent1"/>
            </a:solidFill>
            <a:round/>
          </a:ln>
          <a:effectLst/>
        </c:spPr>
      </c:pivotFmt>
      <c:pivotFmt>
        <c:idx val="37"/>
        <c:spPr>
          <a:solidFill>
            <a:schemeClr val="accent1"/>
          </a:solidFill>
          <a:ln w="28575" cap="rnd">
            <a:solidFill>
              <a:schemeClr val="accent1"/>
            </a:solidFill>
            <a:round/>
          </a:ln>
          <a:effectLst/>
        </c:spPr>
      </c:pivotFmt>
      <c:pivotFmt>
        <c:idx val="38"/>
        <c:spPr>
          <a:solidFill>
            <a:schemeClr val="accent1"/>
          </a:solidFill>
          <a:ln w="28575" cap="rnd">
            <a:solidFill>
              <a:schemeClr val="accent1"/>
            </a:solidFill>
            <a:round/>
          </a:ln>
          <a:effectLst/>
        </c:spPr>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Arabic</c:v>
                </c:pt>
              </c:strCache>
            </c:strRef>
          </c:tx>
          <c:spPr>
            <a:solidFill>
              <a:schemeClr val="accent1"/>
            </a:solidFill>
            <a:ln>
              <a:noFill/>
            </a:ln>
            <a:effectLst/>
          </c:spPr>
          <c:invertIfNegative val="0"/>
          <c:cat>
            <c:strRef>
              <c:f>Sheet1!$A$5:$A$8</c:f>
              <c:strCache>
                <c:ptCount val="3"/>
                <c:pt idx="0">
                  <c:v>magazine</c:v>
                </c:pt>
                <c:pt idx="1">
                  <c:v>newspaper</c:v>
                </c:pt>
                <c:pt idx="2">
                  <c:v>website</c:v>
                </c:pt>
              </c:strCache>
            </c:strRef>
          </c:cat>
          <c:val>
            <c:numRef>
              <c:f>Sheet1!$B$5:$B$8</c:f>
              <c:numCache>
                <c:formatCode>General</c:formatCode>
                <c:ptCount val="3"/>
                <c:pt idx="1">
                  <c:v>54</c:v>
                </c:pt>
                <c:pt idx="2">
                  <c:v>83</c:v>
                </c:pt>
              </c:numCache>
            </c:numRef>
          </c:val>
        </c:ser>
        <c:ser>
          <c:idx val="1"/>
          <c:order val="1"/>
          <c:tx>
            <c:strRef>
              <c:f>Sheet1!$C$3:$C$4</c:f>
              <c:strCache>
                <c:ptCount val="1"/>
                <c:pt idx="0">
                  <c:v>English</c:v>
                </c:pt>
              </c:strCache>
            </c:strRef>
          </c:tx>
          <c:spPr>
            <a:solidFill>
              <a:schemeClr val="accent2"/>
            </a:solidFill>
            <a:ln>
              <a:noFill/>
            </a:ln>
            <a:effectLst/>
          </c:spPr>
          <c:invertIfNegative val="0"/>
          <c:cat>
            <c:strRef>
              <c:f>Sheet1!$A$5:$A$8</c:f>
              <c:strCache>
                <c:ptCount val="3"/>
                <c:pt idx="0">
                  <c:v>magazine</c:v>
                </c:pt>
                <c:pt idx="1">
                  <c:v>newspaper</c:v>
                </c:pt>
                <c:pt idx="2">
                  <c:v>website</c:v>
                </c:pt>
              </c:strCache>
            </c:strRef>
          </c:cat>
          <c:val>
            <c:numRef>
              <c:f>Sheet1!$C$5:$C$8</c:f>
              <c:numCache>
                <c:formatCode>General</c:formatCode>
                <c:ptCount val="3"/>
                <c:pt idx="0">
                  <c:v>7</c:v>
                </c:pt>
                <c:pt idx="1">
                  <c:v>20</c:v>
                </c:pt>
                <c:pt idx="2">
                  <c:v>54</c:v>
                </c:pt>
              </c:numCache>
            </c:numRef>
          </c:val>
        </c:ser>
        <c:dLbls>
          <c:showLegendKey val="0"/>
          <c:showVal val="0"/>
          <c:showCatName val="0"/>
          <c:showSerName val="0"/>
          <c:showPercent val="0"/>
          <c:showBubbleSize val="0"/>
        </c:dLbls>
        <c:gapWidth val="182"/>
        <c:axId val="510714960"/>
        <c:axId val="510714176"/>
      </c:barChart>
      <c:catAx>
        <c:axId val="510714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714176"/>
        <c:crosses val="autoZero"/>
        <c:auto val="1"/>
        <c:lblAlgn val="ctr"/>
        <c:lblOffset val="100"/>
        <c:noMultiLvlLbl val="0"/>
      </c:catAx>
      <c:valAx>
        <c:axId val="5107141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7149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Coverage</a:t>
            </a:r>
            <a:r>
              <a:rPr lang="en-US" baseline="0"/>
              <a:t> Tonality</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'New Table'!$A$2</c:f>
              <c:strCache>
                <c:ptCount val="1"/>
                <c:pt idx="0">
                  <c:v>EGA</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'New Table'!$H$1:$I$1</c:f>
              <c:strCache>
                <c:ptCount val="2"/>
                <c:pt idx="0">
                  <c:v>Positive Tone</c:v>
                </c:pt>
                <c:pt idx="1">
                  <c:v>Neutral Tone</c:v>
                </c:pt>
              </c:strCache>
            </c:strRef>
          </c:cat>
          <c:val>
            <c:numRef>
              <c:f>'New Table'!$H$2:$I$2</c:f>
              <c:numCache>
                <c:formatCode>General</c:formatCode>
                <c:ptCount val="2"/>
                <c:pt idx="0">
                  <c:v>207</c:v>
                </c:pt>
                <c:pt idx="1">
                  <c:v>11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BF7F31-661D-494B-8479-54C039883AC8}" type="doc">
      <dgm:prSet loTypeId="urn:microsoft.com/office/officeart/2005/8/layout/hierarchy4" loCatId="list" qsTypeId="urn:microsoft.com/office/officeart/2005/8/quickstyle/3d1" qsCatId="3D" csTypeId="urn:microsoft.com/office/officeart/2005/8/colors/accent1_2" csCatId="accent1" phldr="1"/>
      <dgm:spPr/>
      <dgm:t>
        <a:bodyPr/>
        <a:lstStyle/>
        <a:p>
          <a:endParaRPr lang="en-US"/>
        </a:p>
      </dgm:t>
    </dgm:pt>
    <dgm:pt modelId="{80DE90BE-192A-4EEB-AC68-6FE77953B54F}">
      <dgm:prSet phldrT="[Text]" custT="1"/>
      <dgm:spPr/>
      <dgm:t>
        <a:bodyPr/>
        <a:lstStyle/>
        <a:p>
          <a:r>
            <a:rPr lang="en-US" sz="4400" b="1" dirty="0" smtClean="0"/>
            <a:t>Total Sample 390 Articles</a:t>
          </a:r>
          <a:endParaRPr lang="en-US" sz="4400" b="1" dirty="0"/>
        </a:p>
      </dgm:t>
    </dgm:pt>
    <dgm:pt modelId="{79B4BCAC-AA3D-45F4-9ED9-74E90A66C0AC}" type="parTrans" cxnId="{B51F688A-EF86-4E60-A2E6-F3EA8E29F7E2}">
      <dgm:prSet/>
      <dgm:spPr/>
      <dgm:t>
        <a:bodyPr/>
        <a:lstStyle/>
        <a:p>
          <a:endParaRPr lang="en-US"/>
        </a:p>
      </dgm:t>
    </dgm:pt>
    <dgm:pt modelId="{73DEFF9C-4196-476F-8A96-5DE761111C25}" type="sibTrans" cxnId="{B51F688A-EF86-4E60-A2E6-F3EA8E29F7E2}">
      <dgm:prSet/>
      <dgm:spPr/>
      <dgm:t>
        <a:bodyPr/>
        <a:lstStyle/>
        <a:p>
          <a:endParaRPr lang="en-US"/>
        </a:p>
      </dgm:t>
    </dgm:pt>
    <dgm:pt modelId="{7A28F189-B335-43B0-9B7B-09C829F8314D}">
      <dgm:prSet phldrT="[Text]" custT="1"/>
      <dgm:spPr/>
      <dgm:t>
        <a:bodyPr/>
        <a:lstStyle/>
        <a:p>
          <a:r>
            <a:rPr lang="en-US" sz="3200" b="1" dirty="0" smtClean="0"/>
            <a:t>276 Arabic</a:t>
          </a:r>
          <a:endParaRPr lang="en-US" sz="3200" b="1" dirty="0"/>
        </a:p>
      </dgm:t>
    </dgm:pt>
    <dgm:pt modelId="{9B5DDBBD-3BEE-4171-8361-E87922B6901E}" type="parTrans" cxnId="{48567D15-86DD-4062-86F9-92463DEB7B93}">
      <dgm:prSet/>
      <dgm:spPr/>
      <dgm:t>
        <a:bodyPr/>
        <a:lstStyle/>
        <a:p>
          <a:endParaRPr lang="en-US"/>
        </a:p>
      </dgm:t>
    </dgm:pt>
    <dgm:pt modelId="{F7E262A2-35A0-4EC7-B1D9-6336F003D8B3}" type="sibTrans" cxnId="{48567D15-86DD-4062-86F9-92463DEB7B93}">
      <dgm:prSet/>
      <dgm:spPr/>
      <dgm:t>
        <a:bodyPr/>
        <a:lstStyle/>
        <a:p>
          <a:endParaRPr lang="en-US"/>
        </a:p>
      </dgm:t>
    </dgm:pt>
    <dgm:pt modelId="{0150A65A-B38B-4A0B-A342-4E50393B4375}">
      <dgm:prSet phldrT="[Text]" custT="1"/>
      <dgm:spPr/>
      <dgm:t>
        <a:bodyPr/>
        <a:lstStyle/>
        <a:p>
          <a:r>
            <a:rPr lang="en-US" sz="3200" b="1" dirty="0" smtClean="0"/>
            <a:t>8 magazines</a:t>
          </a:r>
          <a:endParaRPr lang="en-US" sz="3200" b="1" dirty="0"/>
        </a:p>
      </dgm:t>
    </dgm:pt>
    <dgm:pt modelId="{307043CA-24F5-4756-8568-2B02887160DD}" type="parTrans" cxnId="{E4A52E98-ED6B-4C0E-A858-47A686B433F9}">
      <dgm:prSet/>
      <dgm:spPr/>
      <dgm:t>
        <a:bodyPr/>
        <a:lstStyle/>
        <a:p>
          <a:endParaRPr lang="en-US"/>
        </a:p>
      </dgm:t>
    </dgm:pt>
    <dgm:pt modelId="{DAAF1034-997E-410F-AC2F-44E257A54D0C}" type="sibTrans" cxnId="{E4A52E98-ED6B-4C0E-A858-47A686B433F9}">
      <dgm:prSet/>
      <dgm:spPr/>
      <dgm:t>
        <a:bodyPr/>
        <a:lstStyle/>
        <a:p>
          <a:endParaRPr lang="en-US"/>
        </a:p>
      </dgm:t>
    </dgm:pt>
    <dgm:pt modelId="{FF7E090D-19CE-4349-B07C-7B6EFF23BC30}">
      <dgm:prSet phldrT="[Text]" custT="1"/>
      <dgm:spPr/>
      <dgm:t>
        <a:bodyPr/>
        <a:lstStyle/>
        <a:p>
          <a:r>
            <a:rPr lang="en-US" sz="2800" b="1" dirty="0" smtClean="0"/>
            <a:t>112 newspapers</a:t>
          </a:r>
          <a:endParaRPr lang="en-US" sz="2800" b="1" dirty="0"/>
        </a:p>
      </dgm:t>
    </dgm:pt>
    <dgm:pt modelId="{5DCABF55-53F9-4F8B-9267-330BF7A310E7}" type="parTrans" cxnId="{1D7ED160-CC0C-4D2C-A322-5A71B3450BA8}">
      <dgm:prSet/>
      <dgm:spPr/>
      <dgm:t>
        <a:bodyPr/>
        <a:lstStyle/>
        <a:p>
          <a:endParaRPr lang="en-US"/>
        </a:p>
      </dgm:t>
    </dgm:pt>
    <dgm:pt modelId="{84F24F49-B60B-4FE8-9F10-731EC4F8A039}" type="sibTrans" cxnId="{1D7ED160-CC0C-4D2C-A322-5A71B3450BA8}">
      <dgm:prSet/>
      <dgm:spPr/>
      <dgm:t>
        <a:bodyPr/>
        <a:lstStyle/>
        <a:p>
          <a:endParaRPr lang="en-US"/>
        </a:p>
      </dgm:t>
    </dgm:pt>
    <dgm:pt modelId="{F0FE40B7-6B37-4669-86EB-16545BA67757}">
      <dgm:prSet phldrT="[Text]" custT="1"/>
      <dgm:spPr/>
      <dgm:t>
        <a:bodyPr/>
        <a:lstStyle/>
        <a:p>
          <a:r>
            <a:rPr lang="en-US" sz="3200" b="1" dirty="0" smtClean="0"/>
            <a:t>114 English</a:t>
          </a:r>
          <a:endParaRPr lang="en-US" sz="3200" b="1" dirty="0"/>
        </a:p>
      </dgm:t>
    </dgm:pt>
    <dgm:pt modelId="{922AFC64-8F52-4A71-87F1-C5E6465C4C82}" type="parTrans" cxnId="{12B18796-11D6-42B3-A9A0-5CD3FD27EE92}">
      <dgm:prSet/>
      <dgm:spPr/>
      <dgm:t>
        <a:bodyPr/>
        <a:lstStyle/>
        <a:p>
          <a:endParaRPr lang="en-US"/>
        </a:p>
      </dgm:t>
    </dgm:pt>
    <dgm:pt modelId="{AF7614D0-1085-483C-A7D9-B3ADC6EAD67B}" type="sibTrans" cxnId="{12B18796-11D6-42B3-A9A0-5CD3FD27EE92}">
      <dgm:prSet/>
      <dgm:spPr/>
      <dgm:t>
        <a:bodyPr/>
        <a:lstStyle/>
        <a:p>
          <a:endParaRPr lang="en-US"/>
        </a:p>
      </dgm:t>
    </dgm:pt>
    <dgm:pt modelId="{DDE81A9A-9BAB-41B7-BDE4-1910ED30915C}">
      <dgm:prSet phldrT="[Text]" custT="1"/>
      <dgm:spPr/>
      <dgm:t>
        <a:bodyPr/>
        <a:lstStyle/>
        <a:p>
          <a:r>
            <a:rPr lang="en-US" sz="2800" b="1" dirty="0" smtClean="0"/>
            <a:t>270 websites</a:t>
          </a:r>
          <a:endParaRPr lang="en-US" sz="2800" b="1" dirty="0"/>
        </a:p>
      </dgm:t>
    </dgm:pt>
    <dgm:pt modelId="{36E67455-3397-4958-BAA3-BA77326B81C7}" type="parTrans" cxnId="{A76BCCED-4CB3-4560-B064-F4036A1D9BE8}">
      <dgm:prSet/>
      <dgm:spPr/>
      <dgm:t>
        <a:bodyPr/>
        <a:lstStyle/>
        <a:p>
          <a:endParaRPr lang="en-US"/>
        </a:p>
      </dgm:t>
    </dgm:pt>
    <dgm:pt modelId="{D14548FD-9A94-45CB-8A0A-BE82E815AC83}" type="sibTrans" cxnId="{A76BCCED-4CB3-4560-B064-F4036A1D9BE8}">
      <dgm:prSet/>
      <dgm:spPr/>
      <dgm:t>
        <a:bodyPr/>
        <a:lstStyle/>
        <a:p>
          <a:endParaRPr lang="en-US"/>
        </a:p>
      </dgm:t>
    </dgm:pt>
    <dgm:pt modelId="{3C08CF9E-1AFE-46EA-8AC3-22AA822A1A2E}" type="pres">
      <dgm:prSet presAssocID="{8FBF7F31-661D-494B-8479-54C039883AC8}" presName="Name0" presStyleCnt="0">
        <dgm:presLayoutVars>
          <dgm:chPref val="1"/>
          <dgm:dir/>
          <dgm:animOne val="branch"/>
          <dgm:animLvl val="lvl"/>
          <dgm:resizeHandles/>
        </dgm:presLayoutVars>
      </dgm:prSet>
      <dgm:spPr/>
    </dgm:pt>
    <dgm:pt modelId="{0C95BE3C-385B-46E0-A623-5E231412927D}" type="pres">
      <dgm:prSet presAssocID="{80DE90BE-192A-4EEB-AC68-6FE77953B54F}" presName="vertOne" presStyleCnt="0"/>
      <dgm:spPr/>
    </dgm:pt>
    <dgm:pt modelId="{DE6AD661-8A1B-4140-8C40-57BB622D03F9}" type="pres">
      <dgm:prSet presAssocID="{80DE90BE-192A-4EEB-AC68-6FE77953B54F}" presName="txOne" presStyleLbl="node0" presStyleIdx="0" presStyleCnt="1">
        <dgm:presLayoutVars>
          <dgm:chPref val="3"/>
        </dgm:presLayoutVars>
      </dgm:prSet>
      <dgm:spPr/>
    </dgm:pt>
    <dgm:pt modelId="{7B5CA3C5-0D9D-49EB-B072-E054C7133424}" type="pres">
      <dgm:prSet presAssocID="{80DE90BE-192A-4EEB-AC68-6FE77953B54F}" presName="parTransOne" presStyleCnt="0"/>
      <dgm:spPr/>
    </dgm:pt>
    <dgm:pt modelId="{324572EC-3126-4E34-9BEA-396B0C61CC38}" type="pres">
      <dgm:prSet presAssocID="{80DE90BE-192A-4EEB-AC68-6FE77953B54F}" presName="horzOne" presStyleCnt="0"/>
      <dgm:spPr/>
    </dgm:pt>
    <dgm:pt modelId="{ED82618A-F44C-47A2-8D1E-B5B279DA5CF8}" type="pres">
      <dgm:prSet presAssocID="{7A28F189-B335-43B0-9B7B-09C829F8314D}" presName="vertTwo" presStyleCnt="0"/>
      <dgm:spPr/>
    </dgm:pt>
    <dgm:pt modelId="{5C0AE9EA-8FBB-4FBD-8D6B-A3D170D6CD2D}" type="pres">
      <dgm:prSet presAssocID="{7A28F189-B335-43B0-9B7B-09C829F8314D}" presName="txTwo" presStyleLbl="node2" presStyleIdx="0" presStyleCnt="2">
        <dgm:presLayoutVars>
          <dgm:chPref val="3"/>
        </dgm:presLayoutVars>
      </dgm:prSet>
      <dgm:spPr/>
    </dgm:pt>
    <dgm:pt modelId="{56233ABD-47FB-4FA2-86C7-1FF461CC2B34}" type="pres">
      <dgm:prSet presAssocID="{7A28F189-B335-43B0-9B7B-09C829F8314D}" presName="parTransTwo" presStyleCnt="0"/>
      <dgm:spPr/>
    </dgm:pt>
    <dgm:pt modelId="{14FECB59-AAE4-4DFF-91DC-B4D68F48753F}" type="pres">
      <dgm:prSet presAssocID="{7A28F189-B335-43B0-9B7B-09C829F8314D}" presName="horzTwo" presStyleCnt="0"/>
      <dgm:spPr/>
    </dgm:pt>
    <dgm:pt modelId="{C7C77FAE-881D-4E3E-A189-0ACBD82CACFE}" type="pres">
      <dgm:prSet presAssocID="{0150A65A-B38B-4A0B-A342-4E50393B4375}" presName="vertThree" presStyleCnt="0"/>
      <dgm:spPr/>
    </dgm:pt>
    <dgm:pt modelId="{5A81347F-9EA9-423F-8017-A631F39802B6}" type="pres">
      <dgm:prSet presAssocID="{0150A65A-B38B-4A0B-A342-4E50393B4375}" presName="txThree" presStyleLbl="node3" presStyleIdx="0" presStyleCnt="3">
        <dgm:presLayoutVars>
          <dgm:chPref val="3"/>
        </dgm:presLayoutVars>
      </dgm:prSet>
      <dgm:spPr/>
    </dgm:pt>
    <dgm:pt modelId="{C701A021-1FCC-45F1-82A8-3EBCE8C8E50E}" type="pres">
      <dgm:prSet presAssocID="{0150A65A-B38B-4A0B-A342-4E50393B4375}" presName="horzThree" presStyleCnt="0"/>
      <dgm:spPr/>
    </dgm:pt>
    <dgm:pt modelId="{D6EA82C1-202D-4E61-BA00-6ACFCFAC3F0B}" type="pres">
      <dgm:prSet presAssocID="{DAAF1034-997E-410F-AC2F-44E257A54D0C}" presName="sibSpaceThree" presStyleCnt="0"/>
      <dgm:spPr/>
    </dgm:pt>
    <dgm:pt modelId="{29A6762B-2281-4E78-B4E0-311692E3FDB5}" type="pres">
      <dgm:prSet presAssocID="{FF7E090D-19CE-4349-B07C-7B6EFF23BC30}" presName="vertThree" presStyleCnt="0"/>
      <dgm:spPr/>
    </dgm:pt>
    <dgm:pt modelId="{29889165-27D3-4DB7-BB7F-57547FED9484}" type="pres">
      <dgm:prSet presAssocID="{FF7E090D-19CE-4349-B07C-7B6EFF23BC30}" presName="txThree" presStyleLbl="node3" presStyleIdx="1" presStyleCnt="3">
        <dgm:presLayoutVars>
          <dgm:chPref val="3"/>
        </dgm:presLayoutVars>
      </dgm:prSet>
      <dgm:spPr/>
    </dgm:pt>
    <dgm:pt modelId="{ADC98BB2-1B00-40D6-BD0F-76BEADFB6E10}" type="pres">
      <dgm:prSet presAssocID="{FF7E090D-19CE-4349-B07C-7B6EFF23BC30}" presName="horzThree" presStyleCnt="0"/>
      <dgm:spPr/>
    </dgm:pt>
    <dgm:pt modelId="{D5F4D86C-5961-49F5-AB52-F050E3AC7A1E}" type="pres">
      <dgm:prSet presAssocID="{F7E262A2-35A0-4EC7-B1D9-6336F003D8B3}" presName="sibSpaceTwo" presStyleCnt="0"/>
      <dgm:spPr/>
    </dgm:pt>
    <dgm:pt modelId="{4942F967-510A-4FB2-91B6-8788566A5564}" type="pres">
      <dgm:prSet presAssocID="{F0FE40B7-6B37-4669-86EB-16545BA67757}" presName="vertTwo" presStyleCnt="0"/>
      <dgm:spPr/>
    </dgm:pt>
    <dgm:pt modelId="{9BC578E2-DA30-49D9-962A-12DB927F1DD7}" type="pres">
      <dgm:prSet presAssocID="{F0FE40B7-6B37-4669-86EB-16545BA67757}" presName="txTwo" presStyleLbl="node2" presStyleIdx="1" presStyleCnt="2">
        <dgm:presLayoutVars>
          <dgm:chPref val="3"/>
        </dgm:presLayoutVars>
      </dgm:prSet>
      <dgm:spPr/>
    </dgm:pt>
    <dgm:pt modelId="{7D475FBB-3C23-4D1A-ADEC-F65859259E92}" type="pres">
      <dgm:prSet presAssocID="{F0FE40B7-6B37-4669-86EB-16545BA67757}" presName="parTransTwo" presStyleCnt="0"/>
      <dgm:spPr/>
    </dgm:pt>
    <dgm:pt modelId="{4844E29E-1903-4518-AFCA-2CF9F1055E13}" type="pres">
      <dgm:prSet presAssocID="{F0FE40B7-6B37-4669-86EB-16545BA67757}" presName="horzTwo" presStyleCnt="0"/>
      <dgm:spPr/>
    </dgm:pt>
    <dgm:pt modelId="{38A60133-7A13-414D-80AC-15DD25FF42FB}" type="pres">
      <dgm:prSet presAssocID="{DDE81A9A-9BAB-41B7-BDE4-1910ED30915C}" presName="vertThree" presStyleCnt="0"/>
      <dgm:spPr/>
    </dgm:pt>
    <dgm:pt modelId="{27ABDF83-F82E-477B-A648-91DE3D27CF87}" type="pres">
      <dgm:prSet presAssocID="{DDE81A9A-9BAB-41B7-BDE4-1910ED30915C}" presName="txThree" presStyleLbl="node3" presStyleIdx="2" presStyleCnt="3">
        <dgm:presLayoutVars>
          <dgm:chPref val="3"/>
        </dgm:presLayoutVars>
      </dgm:prSet>
      <dgm:spPr/>
    </dgm:pt>
    <dgm:pt modelId="{EA0A4BE9-7B0E-4392-A072-32F2F4F1F42C}" type="pres">
      <dgm:prSet presAssocID="{DDE81A9A-9BAB-41B7-BDE4-1910ED30915C}" presName="horzThree" presStyleCnt="0"/>
      <dgm:spPr/>
    </dgm:pt>
  </dgm:ptLst>
  <dgm:cxnLst>
    <dgm:cxn modelId="{50B5BB24-9B32-431F-9FBA-9411890D0CB4}" type="presOf" srcId="{DDE81A9A-9BAB-41B7-BDE4-1910ED30915C}" destId="{27ABDF83-F82E-477B-A648-91DE3D27CF87}" srcOrd="0" destOrd="0" presId="urn:microsoft.com/office/officeart/2005/8/layout/hierarchy4"/>
    <dgm:cxn modelId="{48567D15-86DD-4062-86F9-92463DEB7B93}" srcId="{80DE90BE-192A-4EEB-AC68-6FE77953B54F}" destId="{7A28F189-B335-43B0-9B7B-09C829F8314D}" srcOrd="0" destOrd="0" parTransId="{9B5DDBBD-3BEE-4171-8361-E87922B6901E}" sibTransId="{F7E262A2-35A0-4EC7-B1D9-6336F003D8B3}"/>
    <dgm:cxn modelId="{E4A52E98-ED6B-4C0E-A858-47A686B433F9}" srcId="{7A28F189-B335-43B0-9B7B-09C829F8314D}" destId="{0150A65A-B38B-4A0B-A342-4E50393B4375}" srcOrd="0" destOrd="0" parTransId="{307043CA-24F5-4756-8568-2B02887160DD}" sibTransId="{DAAF1034-997E-410F-AC2F-44E257A54D0C}"/>
    <dgm:cxn modelId="{12B18796-11D6-42B3-A9A0-5CD3FD27EE92}" srcId="{80DE90BE-192A-4EEB-AC68-6FE77953B54F}" destId="{F0FE40B7-6B37-4669-86EB-16545BA67757}" srcOrd="1" destOrd="0" parTransId="{922AFC64-8F52-4A71-87F1-C5E6465C4C82}" sibTransId="{AF7614D0-1085-483C-A7D9-B3ADC6EAD67B}"/>
    <dgm:cxn modelId="{7D3FBEF7-D63F-40B5-A6EC-00B3CD45FA19}" type="presOf" srcId="{0150A65A-B38B-4A0B-A342-4E50393B4375}" destId="{5A81347F-9EA9-423F-8017-A631F39802B6}" srcOrd="0" destOrd="0" presId="urn:microsoft.com/office/officeart/2005/8/layout/hierarchy4"/>
    <dgm:cxn modelId="{2E218D6F-9F5F-4936-B05C-0D4BF26D234D}" type="presOf" srcId="{8FBF7F31-661D-494B-8479-54C039883AC8}" destId="{3C08CF9E-1AFE-46EA-8AC3-22AA822A1A2E}" srcOrd="0" destOrd="0" presId="urn:microsoft.com/office/officeart/2005/8/layout/hierarchy4"/>
    <dgm:cxn modelId="{C5DC0351-FDAE-45D1-96C9-CB4FCF6B589B}" type="presOf" srcId="{FF7E090D-19CE-4349-B07C-7B6EFF23BC30}" destId="{29889165-27D3-4DB7-BB7F-57547FED9484}" srcOrd="0" destOrd="0" presId="urn:microsoft.com/office/officeart/2005/8/layout/hierarchy4"/>
    <dgm:cxn modelId="{B51F688A-EF86-4E60-A2E6-F3EA8E29F7E2}" srcId="{8FBF7F31-661D-494B-8479-54C039883AC8}" destId="{80DE90BE-192A-4EEB-AC68-6FE77953B54F}" srcOrd="0" destOrd="0" parTransId="{79B4BCAC-AA3D-45F4-9ED9-74E90A66C0AC}" sibTransId="{73DEFF9C-4196-476F-8A96-5DE761111C25}"/>
    <dgm:cxn modelId="{0E9C66EB-2288-499F-8D9A-D65355582E63}" type="presOf" srcId="{F0FE40B7-6B37-4669-86EB-16545BA67757}" destId="{9BC578E2-DA30-49D9-962A-12DB927F1DD7}" srcOrd="0" destOrd="0" presId="urn:microsoft.com/office/officeart/2005/8/layout/hierarchy4"/>
    <dgm:cxn modelId="{FA6DC815-D151-4311-BF86-7A2BA7F562FF}" type="presOf" srcId="{80DE90BE-192A-4EEB-AC68-6FE77953B54F}" destId="{DE6AD661-8A1B-4140-8C40-57BB622D03F9}" srcOrd="0" destOrd="0" presId="urn:microsoft.com/office/officeart/2005/8/layout/hierarchy4"/>
    <dgm:cxn modelId="{1D7ED160-CC0C-4D2C-A322-5A71B3450BA8}" srcId="{7A28F189-B335-43B0-9B7B-09C829F8314D}" destId="{FF7E090D-19CE-4349-B07C-7B6EFF23BC30}" srcOrd="1" destOrd="0" parTransId="{5DCABF55-53F9-4F8B-9267-330BF7A310E7}" sibTransId="{84F24F49-B60B-4FE8-9F10-731EC4F8A039}"/>
    <dgm:cxn modelId="{2994DD2B-9DA0-4C1C-AA68-D7F62155C1E3}" type="presOf" srcId="{7A28F189-B335-43B0-9B7B-09C829F8314D}" destId="{5C0AE9EA-8FBB-4FBD-8D6B-A3D170D6CD2D}" srcOrd="0" destOrd="0" presId="urn:microsoft.com/office/officeart/2005/8/layout/hierarchy4"/>
    <dgm:cxn modelId="{A76BCCED-4CB3-4560-B064-F4036A1D9BE8}" srcId="{F0FE40B7-6B37-4669-86EB-16545BA67757}" destId="{DDE81A9A-9BAB-41B7-BDE4-1910ED30915C}" srcOrd="0" destOrd="0" parTransId="{36E67455-3397-4958-BAA3-BA77326B81C7}" sibTransId="{D14548FD-9A94-45CB-8A0A-BE82E815AC83}"/>
    <dgm:cxn modelId="{B958E6D2-79AF-48D4-B3A1-E85FCCD07D8A}" type="presParOf" srcId="{3C08CF9E-1AFE-46EA-8AC3-22AA822A1A2E}" destId="{0C95BE3C-385B-46E0-A623-5E231412927D}" srcOrd="0" destOrd="0" presId="urn:microsoft.com/office/officeart/2005/8/layout/hierarchy4"/>
    <dgm:cxn modelId="{D692CABE-5996-4700-939E-CE8874B96316}" type="presParOf" srcId="{0C95BE3C-385B-46E0-A623-5E231412927D}" destId="{DE6AD661-8A1B-4140-8C40-57BB622D03F9}" srcOrd="0" destOrd="0" presId="urn:microsoft.com/office/officeart/2005/8/layout/hierarchy4"/>
    <dgm:cxn modelId="{F3A4B0CA-4120-45EE-834C-6D0E0EB13148}" type="presParOf" srcId="{0C95BE3C-385B-46E0-A623-5E231412927D}" destId="{7B5CA3C5-0D9D-49EB-B072-E054C7133424}" srcOrd="1" destOrd="0" presId="urn:microsoft.com/office/officeart/2005/8/layout/hierarchy4"/>
    <dgm:cxn modelId="{4BBF1B34-E10B-474E-AD9A-6E5BDE2686F4}" type="presParOf" srcId="{0C95BE3C-385B-46E0-A623-5E231412927D}" destId="{324572EC-3126-4E34-9BEA-396B0C61CC38}" srcOrd="2" destOrd="0" presId="urn:microsoft.com/office/officeart/2005/8/layout/hierarchy4"/>
    <dgm:cxn modelId="{0B4FA992-179D-41D9-92B4-10E5906F6563}" type="presParOf" srcId="{324572EC-3126-4E34-9BEA-396B0C61CC38}" destId="{ED82618A-F44C-47A2-8D1E-B5B279DA5CF8}" srcOrd="0" destOrd="0" presId="urn:microsoft.com/office/officeart/2005/8/layout/hierarchy4"/>
    <dgm:cxn modelId="{64E53105-683E-4B35-A801-C0656F87EFD1}" type="presParOf" srcId="{ED82618A-F44C-47A2-8D1E-B5B279DA5CF8}" destId="{5C0AE9EA-8FBB-4FBD-8D6B-A3D170D6CD2D}" srcOrd="0" destOrd="0" presId="urn:microsoft.com/office/officeart/2005/8/layout/hierarchy4"/>
    <dgm:cxn modelId="{EF4D318B-1DF6-473E-BACB-ADCC759DFC86}" type="presParOf" srcId="{ED82618A-F44C-47A2-8D1E-B5B279DA5CF8}" destId="{56233ABD-47FB-4FA2-86C7-1FF461CC2B34}" srcOrd="1" destOrd="0" presId="urn:microsoft.com/office/officeart/2005/8/layout/hierarchy4"/>
    <dgm:cxn modelId="{C6E4971F-2E24-4BF1-892D-175176CF06C4}" type="presParOf" srcId="{ED82618A-F44C-47A2-8D1E-B5B279DA5CF8}" destId="{14FECB59-AAE4-4DFF-91DC-B4D68F48753F}" srcOrd="2" destOrd="0" presId="urn:microsoft.com/office/officeart/2005/8/layout/hierarchy4"/>
    <dgm:cxn modelId="{604BC9DA-5ED4-4CE0-AC14-39508F83CA74}" type="presParOf" srcId="{14FECB59-AAE4-4DFF-91DC-B4D68F48753F}" destId="{C7C77FAE-881D-4E3E-A189-0ACBD82CACFE}" srcOrd="0" destOrd="0" presId="urn:microsoft.com/office/officeart/2005/8/layout/hierarchy4"/>
    <dgm:cxn modelId="{36DA046C-D8D1-4D40-B91B-9FE8F0339A1B}" type="presParOf" srcId="{C7C77FAE-881D-4E3E-A189-0ACBD82CACFE}" destId="{5A81347F-9EA9-423F-8017-A631F39802B6}" srcOrd="0" destOrd="0" presId="urn:microsoft.com/office/officeart/2005/8/layout/hierarchy4"/>
    <dgm:cxn modelId="{519E921D-77A6-42CF-AF63-BF7FF2FF9552}" type="presParOf" srcId="{C7C77FAE-881D-4E3E-A189-0ACBD82CACFE}" destId="{C701A021-1FCC-45F1-82A8-3EBCE8C8E50E}" srcOrd="1" destOrd="0" presId="urn:microsoft.com/office/officeart/2005/8/layout/hierarchy4"/>
    <dgm:cxn modelId="{DEC31670-0746-4BCA-83B7-383C95E24416}" type="presParOf" srcId="{14FECB59-AAE4-4DFF-91DC-B4D68F48753F}" destId="{D6EA82C1-202D-4E61-BA00-6ACFCFAC3F0B}" srcOrd="1" destOrd="0" presId="urn:microsoft.com/office/officeart/2005/8/layout/hierarchy4"/>
    <dgm:cxn modelId="{F8BDD9F0-8283-4C24-9A33-C68EDF5F42EE}" type="presParOf" srcId="{14FECB59-AAE4-4DFF-91DC-B4D68F48753F}" destId="{29A6762B-2281-4E78-B4E0-311692E3FDB5}" srcOrd="2" destOrd="0" presId="urn:microsoft.com/office/officeart/2005/8/layout/hierarchy4"/>
    <dgm:cxn modelId="{A23FC796-61CC-4FD0-ABE6-536CBAFB08C4}" type="presParOf" srcId="{29A6762B-2281-4E78-B4E0-311692E3FDB5}" destId="{29889165-27D3-4DB7-BB7F-57547FED9484}" srcOrd="0" destOrd="0" presId="urn:microsoft.com/office/officeart/2005/8/layout/hierarchy4"/>
    <dgm:cxn modelId="{6A8A7DE8-DE7D-48E1-9229-AD75853B1D0F}" type="presParOf" srcId="{29A6762B-2281-4E78-B4E0-311692E3FDB5}" destId="{ADC98BB2-1B00-40D6-BD0F-76BEADFB6E10}" srcOrd="1" destOrd="0" presId="urn:microsoft.com/office/officeart/2005/8/layout/hierarchy4"/>
    <dgm:cxn modelId="{DCB6F6F3-1BC5-4540-A44A-5C2016B1445E}" type="presParOf" srcId="{324572EC-3126-4E34-9BEA-396B0C61CC38}" destId="{D5F4D86C-5961-49F5-AB52-F050E3AC7A1E}" srcOrd="1" destOrd="0" presId="urn:microsoft.com/office/officeart/2005/8/layout/hierarchy4"/>
    <dgm:cxn modelId="{5C11C879-15CF-46BE-9985-A32E62E33C0F}" type="presParOf" srcId="{324572EC-3126-4E34-9BEA-396B0C61CC38}" destId="{4942F967-510A-4FB2-91B6-8788566A5564}" srcOrd="2" destOrd="0" presId="urn:microsoft.com/office/officeart/2005/8/layout/hierarchy4"/>
    <dgm:cxn modelId="{AC4F4180-51A8-42E6-8CFC-5934B926A61C}" type="presParOf" srcId="{4942F967-510A-4FB2-91B6-8788566A5564}" destId="{9BC578E2-DA30-49D9-962A-12DB927F1DD7}" srcOrd="0" destOrd="0" presId="urn:microsoft.com/office/officeart/2005/8/layout/hierarchy4"/>
    <dgm:cxn modelId="{E7BA83C2-8984-4930-ADE1-DD42DFE4FFE9}" type="presParOf" srcId="{4942F967-510A-4FB2-91B6-8788566A5564}" destId="{7D475FBB-3C23-4D1A-ADEC-F65859259E92}" srcOrd="1" destOrd="0" presId="urn:microsoft.com/office/officeart/2005/8/layout/hierarchy4"/>
    <dgm:cxn modelId="{588E775A-6A5A-4BA5-A7F9-054FD3944359}" type="presParOf" srcId="{4942F967-510A-4FB2-91B6-8788566A5564}" destId="{4844E29E-1903-4518-AFCA-2CF9F1055E13}" srcOrd="2" destOrd="0" presId="urn:microsoft.com/office/officeart/2005/8/layout/hierarchy4"/>
    <dgm:cxn modelId="{87AB282B-F192-47D3-8841-1E81D413B425}" type="presParOf" srcId="{4844E29E-1903-4518-AFCA-2CF9F1055E13}" destId="{38A60133-7A13-414D-80AC-15DD25FF42FB}" srcOrd="0" destOrd="0" presId="urn:microsoft.com/office/officeart/2005/8/layout/hierarchy4"/>
    <dgm:cxn modelId="{2223782B-F784-4B40-9A01-EE8CCF735357}" type="presParOf" srcId="{38A60133-7A13-414D-80AC-15DD25FF42FB}" destId="{27ABDF83-F82E-477B-A648-91DE3D27CF87}" srcOrd="0" destOrd="0" presId="urn:microsoft.com/office/officeart/2005/8/layout/hierarchy4"/>
    <dgm:cxn modelId="{7F0FA229-14A1-4CF2-AF1E-FF3896F20F48}" type="presParOf" srcId="{38A60133-7A13-414D-80AC-15DD25FF42FB}" destId="{EA0A4BE9-7B0E-4392-A072-32F2F4F1F42C}" srcOrd="1" destOrd="0" presId="urn:microsoft.com/office/officeart/2005/8/layout/hierarchy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AD661-8A1B-4140-8C40-57BB622D03F9}">
      <dsp:nvSpPr>
        <dsp:cNvPr id="0" name=""/>
        <dsp:cNvSpPr/>
      </dsp:nvSpPr>
      <dsp:spPr>
        <a:xfrm>
          <a:off x="932" y="1947"/>
          <a:ext cx="8126134" cy="170920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b="1" kern="1200" dirty="0" smtClean="0"/>
            <a:t>Total Sample 390 Articles</a:t>
          </a:r>
          <a:endParaRPr lang="en-US" sz="4400" b="1" kern="1200" dirty="0"/>
        </a:p>
      </dsp:txBody>
      <dsp:txXfrm>
        <a:off x="50993" y="52008"/>
        <a:ext cx="8026012" cy="1609086"/>
      </dsp:txXfrm>
    </dsp:sp>
    <dsp:sp modelId="{5C0AE9EA-8FBB-4FBD-8D6B-A3D170D6CD2D}">
      <dsp:nvSpPr>
        <dsp:cNvPr id="0" name=""/>
        <dsp:cNvSpPr/>
      </dsp:nvSpPr>
      <dsp:spPr>
        <a:xfrm>
          <a:off x="932" y="1854729"/>
          <a:ext cx="5308242" cy="170920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t>276 Arabic</a:t>
          </a:r>
          <a:endParaRPr lang="en-US" sz="3200" b="1" kern="1200" dirty="0"/>
        </a:p>
      </dsp:txBody>
      <dsp:txXfrm>
        <a:off x="50993" y="1904790"/>
        <a:ext cx="5208120" cy="1609086"/>
      </dsp:txXfrm>
    </dsp:sp>
    <dsp:sp modelId="{5A81347F-9EA9-423F-8017-A631F39802B6}">
      <dsp:nvSpPr>
        <dsp:cNvPr id="0" name=""/>
        <dsp:cNvSpPr/>
      </dsp:nvSpPr>
      <dsp:spPr>
        <a:xfrm>
          <a:off x="932" y="3707511"/>
          <a:ext cx="2599531" cy="170920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t>8 magazines</a:t>
          </a:r>
          <a:endParaRPr lang="en-US" sz="3200" b="1" kern="1200" dirty="0"/>
        </a:p>
      </dsp:txBody>
      <dsp:txXfrm>
        <a:off x="50993" y="3757572"/>
        <a:ext cx="2499409" cy="1609086"/>
      </dsp:txXfrm>
    </dsp:sp>
    <dsp:sp modelId="{29889165-27D3-4DB7-BB7F-57547FED9484}">
      <dsp:nvSpPr>
        <dsp:cNvPr id="0" name=""/>
        <dsp:cNvSpPr/>
      </dsp:nvSpPr>
      <dsp:spPr>
        <a:xfrm>
          <a:off x="2709644" y="3707511"/>
          <a:ext cx="2599531" cy="170920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112 newspapers</a:t>
          </a:r>
          <a:endParaRPr lang="en-US" sz="2800" b="1" kern="1200" dirty="0"/>
        </a:p>
      </dsp:txBody>
      <dsp:txXfrm>
        <a:off x="2759705" y="3757572"/>
        <a:ext cx="2499409" cy="1609086"/>
      </dsp:txXfrm>
    </dsp:sp>
    <dsp:sp modelId="{9BC578E2-DA30-49D9-962A-12DB927F1DD7}">
      <dsp:nvSpPr>
        <dsp:cNvPr id="0" name=""/>
        <dsp:cNvSpPr/>
      </dsp:nvSpPr>
      <dsp:spPr>
        <a:xfrm>
          <a:off x="5527536" y="1854729"/>
          <a:ext cx="2599531" cy="170920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t>114 English</a:t>
          </a:r>
          <a:endParaRPr lang="en-US" sz="3200" b="1" kern="1200" dirty="0"/>
        </a:p>
      </dsp:txBody>
      <dsp:txXfrm>
        <a:off x="5577597" y="1904790"/>
        <a:ext cx="2499409" cy="1609086"/>
      </dsp:txXfrm>
    </dsp:sp>
    <dsp:sp modelId="{27ABDF83-F82E-477B-A648-91DE3D27CF87}">
      <dsp:nvSpPr>
        <dsp:cNvPr id="0" name=""/>
        <dsp:cNvSpPr/>
      </dsp:nvSpPr>
      <dsp:spPr>
        <a:xfrm>
          <a:off x="5527536" y="3707511"/>
          <a:ext cx="2599531" cy="170920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270 websites</a:t>
          </a:r>
          <a:endParaRPr lang="en-US" sz="2800" b="1" kern="1200" dirty="0"/>
        </a:p>
      </dsp:txBody>
      <dsp:txXfrm>
        <a:off x="5577597" y="3757572"/>
        <a:ext cx="2499409" cy="160908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1/20/2023</a:t>
            </a:fld>
            <a:endParaRPr lang="en-US" dirty="0"/>
          </a:p>
        </p:txBody>
      </p:sp>
      <p:sp>
        <p:nvSpPr>
          <p:cNvPr id="4" name="Footer Placeholder 3">
            <a:extLst>
              <a:ext uri="{FF2B5EF4-FFF2-40B4-BE49-F238E27FC236}">
                <a16:creationId xmlns:a16="http://schemas.microsoft.com/office/drawing/2014/main" xmlns=""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436114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334073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200986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851891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658679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687575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841232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668274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659652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768107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3654125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616865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1715416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2417538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2209574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dirty="0"/>
          </a:p>
        </p:txBody>
      </p:sp>
    </p:spTree>
    <p:extLst>
      <p:ext uri="{BB962C8B-B14F-4D97-AF65-F5344CB8AC3E}">
        <p14:creationId xmlns:p14="http://schemas.microsoft.com/office/powerpoint/2010/main" val="433328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29</a:t>
            </a:fld>
            <a:endParaRPr lang="en-US" dirty="0"/>
          </a:p>
        </p:txBody>
      </p:sp>
    </p:spTree>
    <p:extLst>
      <p:ext uri="{BB962C8B-B14F-4D97-AF65-F5344CB8AC3E}">
        <p14:creationId xmlns:p14="http://schemas.microsoft.com/office/powerpoint/2010/main" val="1261215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30</a:t>
            </a:fld>
            <a:endParaRPr lang="en-US" dirty="0"/>
          </a:p>
        </p:txBody>
      </p:sp>
    </p:spTree>
    <p:extLst>
      <p:ext uri="{BB962C8B-B14F-4D97-AF65-F5344CB8AC3E}">
        <p14:creationId xmlns:p14="http://schemas.microsoft.com/office/powerpoint/2010/main" val="695236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31</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6777410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32</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33</a:t>
            </a:fld>
            <a:endParaRPr lang="en-US" dirty="0"/>
          </a:p>
        </p:txBody>
      </p:sp>
    </p:spTree>
    <p:extLst>
      <p:ext uri="{BB962C8B-B14F-4D97-AF65-F5344CB8AC3E}">
        <p14:creationId xmlns:p14="http://schemas.microsoft.com/office/powerpoint/2010/main" val="333767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721985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985612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55145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a:lstStyle/>
          <a:p>
            <a:fld id="{40DA1498-92C7-4E4B-8045-C9195F453964}" type="datetimeFigureOut">
              <a:rPr lang="en-US" smtClean="0"/>
              <a:t>1/20/2023</a:t>
            </a:fld>
            <a:endParaRPr lang="en-US" dirty="0"/>
          </a:p>
        </p:txBody>
      </p:sp>
      <p:sp>
        <p:nvSpPr>
          <p:cNvPr id="5" name="Footer Placeholder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a:lstStyle/>
          <a:p>
            <a:fld id="{40DA1498-92C7-4E4B-8045-C9195F453964}" type="datetimeFigureOut">
              <a:rPr lang="en-US" smtClean="0"/>
              <a:t>1/20/2023</a:t>
            </a:fld>
            <a:endParaRPr lang="en-US" dirty="0"/>
          </a:p>
        </p:txBody>
      </p:sp>
      <p:sp>
        <p:nvSpPr>
          <p:cNvPr id="5" name="Footer Placeholder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a:lstStyle/>
          <a:p>
            <a:fld id="{40DA1498-92C7-4E4B-8045-C9195F453964}" type="datetimeFigureOut">
              <a:rPr lang="en-US" smtClean="0"/>
              <a:t>1/20/2023</a:t>
            </a:fld>
            <a:endParaRPr lang="en-US" dirty="0"/>
          </a:p>
        </p:txBody>
      </p:sp>
      <p:sp>
        <p:nvSpPr>
          <p:cNvPr id="5" name="Footer Placeholder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a:lstStyle/>
          <a:p>
            <a:fld id="{40DA1498-92C7-4E4B-8045-C9195F453964}" type="datetimeFigureOut">
              <a:rPr lang="en-US" smtClean="0"/>
              <a:t>1/20/2023</a:t>
            </a:fld>
            <a:endParaRPr lang="en-US" dirty="0"/>
          </a:p>
        </p:txBody>
      </p:sp>
      <p:sp>
        <p:nvSpPr>
          <p:cNvPr id="5" name="Footer Placeholder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a:lstStyle/>
          <a:p>
            <a:fld id="{40DA1498-92C7-4E4B-8045-C9195F453964}" type="datetimeFigureOut">
              <a:rPr lang="en-US" smtClean="0"/>
              <a:t>1/20/2023</a:t>
            </a:fld>
            <a:endParaRPr lang="en-US" dirty="0"/>
          </a:p>
        </p:txBody>
      </p:sp>
      <p:sp>
        <p:nvSpPr>
          <p:cNvPr id="5" name="Footer Placeholder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a:lstStyle/>
          <a:p>
            <a:fld id="{40DA1498-92C7-4E4B-8045-C9195F453964}" type="datetimeFigureOut">
              <a:rPr lang="en-US" smtClean="0"/>
              <a:t>1/20/2023</a:t>
            </a:fld>
            <a:endParaRPr lang="en-US" dirty="0"/>
          </a:p>
        </p:txBody>
      </p:sp>
      <p:sp>
        <p:nvSpPr>
          <p:cNvPr id="6" name="Footer Placeholder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a:lstStyle/>
          <a:p>
            <a:fld id="{40DA1498-92C7-4E4B-8045-C9195F453964}" type="datetimeFigureOut">
              <a:rPr lang="en-US" smtClean="0"/>
              <a:t>1/20/2023</a:t>
            </a:fld>
            <a:endParaRPr lang="en-US" dirty="0"/>
          </a:p>
        </p:txBody>
      </p:sp>
      <p:sp>
        <p:nvSpPr>
          <p:cNvPr id="8" name="Footer Placeholder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a:lstStyle/>
          <a:p>
            <a:fld id="{40DA1498-92C7-4E4B-8045-C9195F453964}" type="datetimeFigureOut">
              <a:rPr lang="en-US" smtClean="0"/>
              <a:t>1/20/2023</a:t>
            </a:fld>
            <a:endParaRPr lang="en-US" dirty="0"/>
          </a:p>
        </p:txBody>
      </p:sp>
      <p:sp>
        <p:nvSpPr>
          <p:cNvPr id="4" name="Footer Placeholder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a:lstStyle/>
          <a:p>
            <a:fld id="{40DA1498-92C7-4E4B-8045-C9195F453964}" type="datetimeFigureOut">
              <a:rPr lang="en-US" smtClean="0"/>
              <a:t>1/20/2023</a:t>
            </a:fld>
            <a:endParaRPr lang="en-US" dirty="0"/>
          </a:p>
        </p:txBody>
      </p:sp>
      <p:sp>
        <p:nvSpPr>
          <p:cNvPr id="3" name="Footer Placeholder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a:lstStyle/>
          <a:p>
            <a:fld id="{40DA1498-92C7-4E4B-8045-C9195F453964}" type="datetimeFigureOut">
              <a:rPr lang="en-US" smtClean="0"/>
              <a:t>1/20/2023</a:t>
            </a:fld>
            <a:endParaRPr lang="en-US" dirty="0"/>
          </a:p>
        </p:txBody>
      </p:sp>
      <p:sp>
        <p:nvSpPr>
          <p:cNvPr id="6" name="Footer Placeholder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a:lstStyle/>
          <a:p>
            <a:fld id="{40DA1498-92C7-4E4B-8045-C9195F453964}" type="datetimeFigureOut">
              <a:rPr lang="en-US" smtClean="0"/>
              <a:t>1/20/2023</a:t>
            </a:fld>
            <a:endParaRPr lang="en-US" dirty="0"/>
          </a:p>
        </p:txBody>
      </p:sp>
      <p:sp>
        <p:nvSpPr>
          <p:cNvPr id="6" name="Footer Placeholder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1/20/2023</a:t>
            </a:fld>
            <a:endParaRPr lang="en-US" dirty="0"/>
          </a:p>
        </p:txBody>
      </p:sp>
      <p:sp>
        <p:nvSpPr>
          <p:cNvPr id="5" name="Footer Placeholder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chart" Target="../charts/chart6.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chart" Target="../charts/chart10.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chart" Target="../charts/chart12.xml"/></Relationships>
</file>

<file path=ppt/slides/_rels/slide1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chart" Target="../charts/chart14.xml"/></Relationships>
</file>

<file path=ppt/slides/_rels/slide1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chart" Target="../charts/chart16.xml"/></Relationships>
</file>

<file path=ppt/slides/_rels/slide1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chart" Target="../charts/char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chart" Target="../charts/chart23.xml"/></Relationships>
</file>

<file path=ppt/slides/_rels/slide26.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chart" Target="../charts/chart25.xml"/></Relationships>
</file>

<file path=ppt/slides/_rels/slide27.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chart" Target="../charts/chart27.xml"/></Relationships>
</file>

<file path=ppt/slides/_rels/slide28.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rgbClr val="C00000"/>
          </a:fgClr>
          <a:bgClr>
            <a:srgbClr val="C0000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smtClean="0">
                <a:solidFill>
                  <a:schemeClr val="bg1"/>
                </a:solidFill>
              </a:rPr>
              <a:t>Media Analysis Report</a:t>
            </a:r>
            <a:r>
              <a:rPr lang="en-US" dirty="0" smtClean="0">
                <a:solidFill>
                  <a:schemeClr val="bg1"/>
                </a:solidFill>
              </a:rPr>
              <a:t> </a:t>
            </a:r>
            <a:r>
              <a:rPr lang="en-US" dirty="0">
                <a:solidFill>
                  <a:schemeClr val="bg1"/>
                </a:solidFill>
              </a:rPr>
              <a:t/>
            </a:r>
            <a:br>
              <a:rPr lang="en-US" dirty="0">
                <a:solidFill>
                  <a:schemeClr val="bg1"/>
                </a:solidFill>
              </a:rPr>
            </a:br>
            <a:r>
              <a:rPr lang="en-US" sz="4000" b="1" dirty="0" smtClean="0">
                <a:solidFill>
                  <a:schemeClr val="accent4"/>
                </a:solidFill>
              </a:rPr>
              <a:t>EGA</a:t>
            </a:r>
            <a:endParaRPr lang="en-US" b="1" dirty="0">
              <a:solidFill>
                <a:schemeClr val="accent4"/>
              </a:solidFill>
            </a:endParaRPr>
          </a:p>
        </p:txBody>
      </p:sp>
      <p:sp>
        <p:nvSpPr>
          <p:cNvPr id="4" name="Diamond 3">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12856"/>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38541" y="-660452"/>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xmlns=""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xmlns=""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xmlns=""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61031"/>
            <a:ext cx="4114800" cy="11144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9503" y="-291901"/>
            <a:ext cx="2143125" cy="2143125"/>
          </a:xfrm>
          <a:prstGeom prst="rect">
            <a:avLst/>
          </a:prstGeom>
        </p:spPr>
      </p:pic>
      <p:sp>
        <p:nvSpPr>
          <p:cNvPr id="11" name="Diamond 10">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100309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iamond 11">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38541" y="-1009650"/>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516ABC0-EF46-4159-B4CF-45B14EA929B3}"/>
              </a:ext>
              <a:ext uri="{C183D7F6-B498-43B3-948B-1728B52AA6E4}">
                <adec:decorative xmlns:adec="http://schemas.microsoft.com/office/drawing/2017/decorative" xmlns=""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B1E755E2-4A99-478A-BBEF-ACE16BEBFCB7}"/>
              </a:ext>
              <a:ext uri="{C183D7F6-B498-43B3-948B-1728B52AA6E4}">
                <adec:decorative xmlns:adec="http://schemas.microsoft.com/office/drawing/2017/decorative" xmlns=""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1112043" y="5800182"/>
            <a:ext cx="2743195" cy="243656"/>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بلغ اجمالي الوصول خلال مارس الى</a:t>
            </a:r>
            <a:endParaRPr lang="en-US" sz="1400"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xmlns="" id="{71E47AC8-8358-4724-91F8-0D1B21FC5F47}"/>
              </a:ext>
            </a:extLst>
          </p:cNvPr>
          <p:cNvSpPr/>
          <p:nvPr/>
        </p:nvSpPr>
        <p:spPr>
          <a:xfrm>
            <a:off x="814380" y="5257088"/>
            <a:ext cx="2743195" cy="492443"/>
          </a:xfrm>
          <a:prstGeom prst="rect">
            <a:avLst/>
          </a:prstGeom>
        </p:spPr>
        <p:txBody>
          <a:bodyPr wrap="square" lIns="0" tIns="0" rIns="0" bIns="0" anchor="t">
            <a:spAutoFit/>
          </a:bodyPr>
          <a:lstStyle/>
          <a:p>
            <a:r>
              <a:rPr lang="en-US" sz="3200" dirty="0" smtClean="0">
                <a:solidFill>
                  <a:schemeClr val="accent3">
                    <a:lumMod val="75000"/>
                  </a:schemeClr>
                </a:solidFill>
                <a:cs typeface="Segoe UI" panose="020B0502040204020203" pitchFamily="34" charset="0"/>
              </a:rPr>
              <a:t>16,414,423</a:t>
            </a:r>
            <a:endParaRPr lang="en-US" sz="3200" dirty="0">
              <a:solidFill>
                <a:schemeClr val="accent3">
                  <a:lumMod val="7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xmlns="" id="{69F7E025-DDEC-4748-AAE9-9FA2A4BF1E49}"/>
              </a:ext>
            </a:extLst>
          </p:cNvPr>
          <p:cNvSpPr/>
          <p:nvPr/>
        </p:nvSpPr>
        <p:spPr>
          <a:xfrm>
            <a:off x="671514" y="4748574"/>
            <a:ext cx="2743195" cy="487313"/>
          </a:xfrm>
          <a:prstGeom prst="rect">
            <a:avLst/>
          </a:prstGeom>
        </p:spPr>
        <p:txBody>
          <a:bodyPr wrap="square" lIns="0" tIns="0" rIns="0" bIns="0" anchor="t">
            <a:spAutoFit/>
          </a:bodyPr>
          <a:lstStyle/>
          <a:p>
            <a:pPr>
              <a:lnSpc>
                <a:spcPts val="1900"/>
              </a:lnSpc>
            </a:pPr>
            <a:r>
              <a:rPr lang="en-US" sz="1400" b="1" dirty="0" smtClean="0">
                <a:solidFill>
                  <a:schemeClr val="accent3">
                    <a:lumMod val="75000"/>
                  </a:schemeClr>
                </a:solidFill>
                <a:latin typeface="+mj-lt"/>
                <a:cs typeface="Segoe UI" panose="020B0502040204020203" pitchFamily="34" charset="0"/>
              </a:rPr>
              <a:t>Total Reach (opportunity to see) during March reached </a:t>
            </a:r>
            <a:endParaRPr lang="en-US" sz="1400"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xmlns="" id="{84176128-6116-4C3C-9CC3-394E6E116762}"/>
              </a:ext>
            </a:extLst>
          </p:cNvPr>
          <p:cNvSpPr/>
          <p:nvPr/>
        </p:nvSpPr>
        <p:spPr>
          <a:xfrm>
            <a:off x="4519614" y="6026809"/>
            <a:ext cx="3381372" cy="730969"/>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وصلت التغطية الاعلامية يوم السادس والعشرون الى اكبر عدد من الجمهور حيث تم نشر اكبر عدد من المقالات في نفس اليوم</a:t>
            </a: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xmlns="" id="{839BCDE9-6CF8-45EE-BFA1-6E32ED5C240E}"/>
              </a:ext>
            </a:extLst>
          </p:cNvPr>
          <p:cNvSpPr/>
          <p:nvPr/>
        </p:nvSpPr>
        <p:spPr>
          <a:xfrm>
            <a:off x="4324342" y="5553961"/>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1,891,838</a:t>
            </a:r>
          </a:p>
        </p:txBody>
      </p:sp>
      <p:sp>
        <p:nvSpPr>
          <p:cNvPr id="48" name="Rectangle 47">
            <a:extLst>
              <a:ext uri="{FF2B5EF4-FFF2-40B4-BE49-F238E27FC236}">
                <a16:creationId xmlns:a16="http://schemas.microsoft.com/office/drawing/2014/main" xmlns="" id="{7DDB637A-4822-4FE9-8AEA-11DEA7859049}"/>
              </a:ext>
            </a:extLst>
          </p:cNvPr>
          <p:cNvSpPr/>
          <p:nvPr/>
        </p:nvSpPr>
        <p:spPr>
          <a:xfrm>
            <a:off x="4324342" y="4611958"/>
            <a:ext cx="3381372" cy="992986"/>
          </a:xfrm>
          <a:prstGeom prst="rect">
            <a:avLst/>
          </a:prstGeom>
        </p:spPr>
        <p:txBody>
          <a:bodyPr wrap="square" lIns="0" tIns="0" rIns="0" bIns="0" anchor="t">
            <a:spAutoFit/>
          </a:bodyPr>
          <a:lstStyle/>
          <a:p>
            <a:pPr>
              <a:lnSpc>
                <a:spcPts val="1900"/>
              </a:lnSpc>
            </a:pPr>
            <a:r>
              <a:rPr lang="en-US" sz="1400" b="1" dirty="0" smtClean="0">
                <a:solidFill>
                  <a:schemeClr val="accent4">
                    <a:lumMod val="75000"/>
                  </a:schemeClr>
                </a:solidFill>
                <a:latin typeface="+mj-lt"/>
                <a:cs typeface="Segoe UI" panose="020B0502040204020203" pitchFamily="34" charset="0"/>
              </a:rPr>
              <a:t>Coverage on the 26</a:t>
            </a:r>
            <a:r>
              <a:rPr lang="en-US" sz="1400" b="1" baseline="30000" dirty="0" smtClean="0">
                <a:solidFill>
                  <a:schemeClr val="accent4">
                    <a:lumMod val="75000"/>
                  </a:schemeClr>
                </a:solidFill>
                <a:latin typeface="+mj-lt"/>
                <a:cs typeface="Segoe UI" panose="020B0502040204020203" pitchFamily="34" charset="0"/>
              </a:rPr>
              <a:t>th</a:t>
            </a:r>
            <a:r>
              <a:rPr lang="en-US" sz="1400" b="1" dirty="0" smtClean="0">
                <a:solidFill>
                  <a:schemeClr val="accent4">
                    <a:lumMod val="75000"/>
                  </a:schemeClr>
                </a:solidFill>
                <a:latin typeface="+mj-lt"/>
                <a:cs typeface="Segoe UI" panose="020B0502040204020203" pitchFamily="34" charset="0"/>
              </a:rPr>
              <a:t> reached the most audience, which is due to the spike in articles volume on that day. OTS reached</a:t>
            </a:r>
            <a:endParaRPr lang="en-US" sz="1400" b="1" dirty="0">
              <a:solidFill>
                <a:schemeClr val="accent4">
                  <a:lumMod val="75000"/>
                </a:schemeClr>
              </a:solidFill>
              <a:latin typeface="+mj-lt"/>
              <a:cs typeface="Segoe UI" panose="020B0502040204020203" pitchFamily="34" charset="0"/>
            </a:endParaRPr>
          </a:p>
        </p:txBody>
      </p:sp>
      <p:sp>
        <p:nvSpPr>
          <p:cNvPr id="49" name="Rectangle 48">
            <a:extLst>
              <a:ext uri="{FF2B5EF4-FFF2-40B4-BE49-F238E27FC236}">
                <a16:creationId xmlns:a16="http://schemas.microsoft.com/office/drawing/2014/main" xmlns="" id="{7FA68D61-8BDC-4C14-9F0D-CF0C946CD30A}"/>
              </a:ext>
            </a:extLst>
          </p:cNvPr>
          <p:cNvSpPr/>
          <p:nvPr/>
        </p:nvSpPr>
        <p:spPr>
          <a:xfrm>
            <a:off x="9220205" y="5612211"/>
            <a:ext cx="2743195" cy="730969"/>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ظهر مقال واحد فقط يوم الثامن والعشرون مما ادى الى انخفاض نسبة الوصول بشكل كبير خلال اليوم</a:t>
            </a:r>
            <a:endParaRPr lang="en-US" sz="1400" dirty="0">
              <a:solidFill>
                <a:schemeClr val="tx1">
                  <a:lumMod val="75000"/>
                  <a:lumOff val="25000"/>
                </a:schemeClr>
              </a:solidFill>
              <a:cs typeface="Segoe UI" panose="020B0502040204020203" pitchFamily="34" charset="0"/>
            </a:endParaRPr>
          </a:p>
        </p:txBody>
      </p:sp>
      <p:sp>
        <p:nvSpPr>
          <p:cNvPr id="50" name="Rectangle 49">
            <a:extLst>
              <a:ext uri="{FF2B5EF4-FFF2-40B4-BE49-F238E27FC236}">
                <a16:creationId xmlns:a16="http://schemas.microsoft.com/office/drawing/2014/main" xmlns="" id="{B164A1DA-19AA-4A0C-9ED2-92A9346B807A}"/>
              </a:ext>
            </a:extLst>
          </p:cNvPr>
          <p:cNvSpPr/>
          <p:nvPr/>
        </p:nvSpPr>
        <p:spPr>
          <a:xfrm>
            <a:off x="8615347" y="5112501"/>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22,620</a:t>
            </a:r>
          </a:p>
        </p:txBody>
      </p:sp>
      <p:sp>
        <p:nvSpPr>
          <p:cNvPr id="51" name="Rectangle 50">
            <a:extLst>
              <a:ext uri="{FF2B5EF4-FFF2-40B4-BE49-F238E27FC236}">
                <a16:creationId xmlns:a16="http://schemas.microsoft.com/office/drawing/2014/main" xmlns="" id="{FA4B18CA-09B5-4584-8D25-60B58EF68413}"/>
              </a:ext>
            </a:extLst>
          </p:cNvPr>
          <p:cNvSpPr/>
          <p:nvPr/>
        </p:nvSpPr>
        <p:spPr>
          <a:xfrm>
            <a:off x="8277213" y="4617921"/>
            <a:ext cx="3686187" cy="487313"/>
          </a:xfrm>
          <a:prstGeom prst="rect">
            <a:avLst/>
          </a:prstGeom>
        </p:spPr>
        <p:txBody>
          <a:bodyPr wrap="square" lIns="0" tIns="0" rIns="0" bIns="0" anchor="t">
            <a:spAutoFit/>
          </a:bodyPr>
          <a:lstStyle/>
          <a:p>
            <a:pPr>
              <a:lnSpc>
                <a:spcPts val="1900"/>
              </a:lnSpc>
            </a:pPr>
            <a:r>
              <a:rPr lang="en-US" sz="1400" b="1" dirty="0" smtClean="0">
                <a:solidFill>
                  <a:schemeClr val="tx1">
                    <a:lumMod val="75000"/>
                    <a:lumOff val="25000"/>
                  </a:schemeClr>
                </a:solidFill>
                <a:latin typeface="+mj-lt"/>
                <a:cs typeface="Segoe UI" panose="020B0502040204020203" pitchFamily="34" charset="0"/>
              </a:rPr>
              <a:t>The reach was the lowest on the 28</a:t>
            </a:r>
            <a:r>
              <a:rPr lang="en-US" sz="1400" b="1" baseline="30000" dirty="0" smtClean="0">
                <a:solidFill>
                  <a:schemeClr val="tx1">
                    <a:lumMod val="75000"/>
                    <a:lumOff val="25000"/>
                  </a:schemeClr>
                </a:solidFill>
                <a:latin typeface="+mj-lt"/>
                <a:cs typeface="Segoe UI" panose="020B0502040204020203" pitchFamily="34" charset="0"/>
              </a:rPr>
              <a:t>th</a:t>
            </a:r>
            <a:r>
              <a:rPr lang="en-US" sz="1400" b="1" dirty="0" smtClean="0">
                <a:solidFill>
                  <a:schemeClr val="tx1">
                    <a:lumMod val="75000"/>
                    <a:lumOff val="25000"/>
                  </a:schemeClr>
                </a:solidFill>
                <a:latin typeface="+mj-lt"/>
                <a:cs typeface="Segoe UI" panose="020B0502040204020203" pitchFamily="34" charset="0"/>
              </a:rPr>
              <a:t> as only one article appeared on media</a:t>
            </a:r>
            <a:endParaRPr lang="en-US" sz="1400" b="1" dirty="0">
              <a:solidFill>
                <a:schemeClr val="tx1">
                  <a:lumMod val="75000"/>
                  <a:lumOff val="25000"/>
                </a:schemeClr>
              </a:solidFill>
              <a:latin typeface="+mj-lt"/>
              <a:cs typeface="Segoe UI" panose="020B0502040204020203" pitchFamily="34" charset="0"/>
            </a:endParaRPr>
          </a:p>
        </p:txBody>
      </p:sp>
      <p:graphicFrame>
        <p:nvGraphicFramePr>
          <p:cNvPr id="22" name="Chart 21"/>
          <p:cNvGraphicFramePr>
            <a:graphicFrameLocks/>
          </p:cNvGraphicFramePr>
          <p:nvPr>
            <p:extLst>
              <p:ext uri="{D42A27DB-BD31-4B8C-83A1-F6EECF244321}">
                <p14:modId xmlns:p14="http://schemas.microsoft.com/office/powerpoint/2010/main" val="1636998774"/>
              </p:ext>
            </p:extLst>
          </p:nvPr>
        </p:nvGraphicFramePr>
        <p:xfrm>
          <a:off x="0" y="990601"/>
          <a:ext cx="12192000" cy="35136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1534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0564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516ABC0-EF46-4159-B4CF-45B14EA929B3}"/>
              </a:ext>
              <a:ext uri="{C183D7F6-B498-43B3-948B-1728B52AA6E4}">
                <adec:decorative xmlns:adec="http://schemas.microsoft.com/office/drawing/2017/decorative" xmlns=""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B1E755E2-4A99-478A-BBEF-ACE16BEBFCB7}"/>
              </a:ext>
              <a:ext uri="{C183D7F6-B498-43B3-948B-1728B52AA6E4}">
                <adec:decorative xmlns:adec="http://schemas.microsoft.com/office/drawing/2017/decorative" xmlns=""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695143" y="5744401"/>
            <a:ext cx="3138581" cy="487313"/>
          </a:xfrm>
          <a:prstGeom prst="rect">
            <a:avLst/>
          </a:prstGeom>
        </p:spPr>
        <p:txBody>
          <a:bodyPr wrap="square" lIns="0" tIns="0" rIns="0" bIns="0" anchor="t">
            <a:spAutoFit/>
          </a:bodyPr>
          <a:lstStyle/>
          <a:p>
            <a:pPr>
              <a:lnSpc>
                <a:spcPts val="1900"/>
              </a:lnSpc>
            </a:pPr>
            <a:r>
              <a:rPr lang="ar-EG" sz="1400" dirty="0" smtClean="0">
                <a:solidFill>
                  <a:schemeClr val="tx1">
                    <a:lumMod val="75000"/>
                    <a:lumOff val="25000"/>
                  </a:schemeClr>
                </a:solidFill>
                <a:cs typeface="Segoe UI" panose="020B0502040204020203" pitchFamily="34" charset="0"/>
              </a:rPr>
              <a:t>اجمالي المحركات وصل هذا الشهر الى 50. اكثر محرك ظهوراً كان زاوية باللغة الانجليزية</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xmlns="" id="{69F7E025-DDEC-4748-AAE9-9FA2A4BF1E49}"/>
              </a:ext>
            </a:extLst>
          </p:cNvPr>
          <p:cNvSpPr/>
          <p:nvPr/>
        </p:nvSpPr>
        <p:spPr>
          <a:xfrm>
            <a:off x="164271" y="4642204"/>
            <a:ext cx="3669453" cy="730969"/>
          </a:xfrm>
          <a:prstGeom prst="rect">
            <a:avLst/>
          </a:prstGeom>
        </p:spPr>
        <p:txBody>
          <a:bodyPr wrap="square" lIns="0" tIns="0" rIns="0" bIns="0" anchor="t">
            <a:spAutoFit/>
          </a:bodyPr>
          <a:lstStyle/>
          <a:p>
            <a:pPr>
              <a:lnSpc>
                <a:spcPts val="1900"/>
              </a:lnSpc>
            </a:pPr>
            <a:r>
              <a:rPr lang="en-US" sz="1400" b="1" dirty="0" smtClean="0">
                <a:solidFill>
                  <a:schemeClr val="accent3">
                    <a:lumMod val="75000"/>
                  </a:schemeClr>
                </a:solidFill>
                <a:latin typeface="+mj-lt"/>
                <a:cs typeface="Segoe UI" panose="020B0502040204020203" pitchFamily="34" charset="0"/>
              </a:rPr>
              <a:t>Total of 50 outlets generated news about EGA this month. The most appearing outlet was </a:t>
            </a:r>
            <a:r>
              <a:rPr lang="en-US" sz="1400" b="1" dirty="0" err="1" smtClean="0">
                <a:solidFill>
                  <a:schemeClr val="accent3">
                    <a:lumMod val="75000"/>
                  </a:schemeClr>
                </a:solidFill>
                <a:latin typeface="+mj-lt"/>
                <a:cs typeface="Segoe UI" panose="020B0502040204020203" pitchFamily="34" charset="0"/>
              </a:rPr>
              <a:t>Zawya</a:t>
            </a:r>
            <a:r>
              <a:rPr lang="en-US" sz="1400" b="1" dirty="0" smtClean="0">
                <a:solidFill>
                  <a:schemeClr val="accent3">
                    <a:lumMod val="75000"/>
                  </a:schemeClr>
                </a:solidFill>
                <a:latin typeface="+mj-lt"/>
                <a:cs typeface="Segoe UI" panose="020B0502040204020203" pitchFamily="34" charset="0"/>
              </a:rPr>
              <a:t> (EN) with total of 22 articles</a:t>
            </a:r>
            <a:endParaRPr lang="en-US" sz="1400"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xmlns="" id="{84176128-6116-4C3C-9CC3-394E6E116762}"/>
              </a:ext>
            </a:extLst>
          </p:cNvPr>
          <p:cNvSpPr/>
          <p:nvPr/>
        </p:nvSpPr>
        <p:spPr>
          <a:xfrm>
            <a:off x="4472082" y="6100716"/>
            <a:ext cx="3200397" cy="730969"/>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معظم التغطية الاعلامية كانت باللغة العربية, ويرجع ذلك الى ان المقالات اغلبها كانت في مناطق عربية وعن طريق محركات عربية</a:t>
            </a: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xmlns="" id="{839BCDE9-6CF8-45EE-BFA1-6E32ED5C240E}"/>
              </a:ext>
            </a:extLst>
          </p:cNvPr>
          <p:cNvSpPr/>
          <p:nvPr/>
        </p:nvSpPr>
        <p:spPr>
          <a:xfrm>
            <a:off x="4405223" y="5350697"/>
            <a:ext cx="2743195" cy="707886"/>
          </a:xfrm>
          <a:prstGeom prst="rect">
            <a:avLst/>
          </a:prstGeom>
        </p:spPr>
        <p:txBody>
          <a:bodyPr wrap="square" lIns="0" tIns="0" rIns="0" bIns="0" anchor="t">
            <a:spAutoFit/>
          </a:bodyPr>
          <a:lstStyle/>
          <a:p>
            <a:r>
              <a:rPr lang="en-US" sz="3200" dirty="0" smtClean="0">
                <a:solidFill>
                  <a:schemeClr val="accent4">
                    <a:lumMod val="75000"/>
                  </a:schemeClr>
                </a:solidFill>
                <a:cs typeface="Segoe UI" panose="020B0502040204020203" pitchFamily="34" charset="0"/>
              </a:rPr>
              <a:t>62.8% </a:t>
            </a:r>
            <a:r>
              <a:rPr lang="en-US" sz="1400" dirty="0" smtClean="0">
                <a:solidFill>
                  <a:schemeClr val="accent4">
                    <a:lumMod val="75000"/>
                  </a:schemeClr>
                </a:solidFill>
                <a:cs typeface="Segoe UI" panose="020B0502040204020203" pitchFamily="34" charset="0"/>
              </a:rPr>
              <a:t>were in Arabic</a:t>
            </a:r>
            <a:endParaRPr lang="ar-EG" sz="1400" dirty="0" smtClean="0">
              <a:solidFill>
                <a:schemeClr val="accent4">
                  <a:lumMod val="75000"/>
                </a:schemeClr>
              </a:solidFill>
              <a:cs typeface="Segoe UI" panose="020B0502040204020203" pitchFamily="34" charset="0"/>
            </a:endParaRPr>
          </a:p>
          <a:p>
            <a:pPr algn="r"/>
            <a:r>
              <a:rPr lang="ar-EG" sz="1400" dirty="0" smtClean="0">
                <a:solidFill>
                  <a:schemeClr val="accent4">
                    <a:lumMod val="75000"/>
                  </a:schemeClr>
                </a:solidFill>
                <a:cs typeface="Segoe UI" panose="020B0502040204020203" pitchFamily="34" charset="0"/>
              </a:rPr>
              <a:t>من المقالات بالغة العربية</a:t>
            </a:r>
            <a:endParaRPr lang="en-US" sz="14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xmlns="" id="{7DDB637A-4822-4FE9-8AEA-11DEA7859049}"/>
              </a:ext>
            </a:extLst>
          </p:cNvPr>
          <p:cNvSpPr/>
          <p:nvPr/>
        </p:nvSpPr>
        <p:spPr>
          <a:xfrm>
            <a:off x="4224248" y="4620633"/>
            <a:ext cx="3381372" cy="730969"/>
          </a:xfrm>
          <a:prstGeom prst="rect">
            <a:avLst/>
          </a:prstGeom>
        </p:spPr>
        <p:txBody>
          <a:bodyPr wrap="square" lIns="0" tIns="0" rIns="0" bIns="0" anchor="t">
            <a:spAutoFit/>
          </a:bodyPr>
          <a:lstStyle/>
          <a:p>
            <a:pPr>
              <a:lnSpc>
                <a:spcPts val="1900"/>
              </a:lnSpc>
            </a:pPr>
            <a:r>
              <a:rPr lang="en-US" sz="1400" b="1" dirty="0" smtClean="0">
                <a:solidFill>
                  <a:schemeClr val="accent4">
                    <a:lumMod val="75000"/>
                  </a:schemeClr>
                </a:solidFill>
                <a:latin typeface="+mj-lt"/>
                <a:cs typeface="Segoe UI" panose="020B0502040204020203" pitchFamily="34" charset="0"/>
              </a:rPr>
              <a:t>Most Coverage was in Arabic, mainly because of the coverage appearing mostly in Arabic countries and outlets</a:t>
            </a:r>
            <a:endParaRPr lang="en-US" sz="1400" b="1" dirty="0">
              <a:solidFill>
                <a:schemeClr val="accent4">
                  <a:lumMod val="75000"/>
                </a:schemeClr>
              </a:solidFill>
              <a:latin typeface="+mj-lt"/>
              <a:cs typeface="Segoe UI" panose="020B0502040204020203" pitchFamily="34" charset="0"/>
            </a:endParaRPr>
          </a:p>
        </p:txBody>
      </p:sp>
      <p:sp>
        <p:nvSpPr>
          <p:cNvPr id="49" name="Rectangle 48">
            <a:extLst>
              <a:ext uri="{FF2B5EF4-FFF2-40B4-BE49-F238E27FC236}">
                <a16:creationId xmlns:a16="http://schemas.microsoft.com/office/drawing/2014/main" xmlns="" id="{7FA68D61-8BDC-4C14-9F0D-CF0C946CD30A}"/>
              </a:ext>
            </a:extLst>
          </p:cNvPr>
          <p:cNvSpPr/>
          <p:nvPr/>
        </p:nvSpPr>
        <p:spPr>
          <a:xfrm>
            <a:off x="8610600" y="6013464"/>
            <a:ext cx="3567019" cy="730969"/>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ظهرت الشركة في 7 مناطق مختلفة هذا الشهر.</a:t>
            </a:r>
          </a:p>
          <a:p>
            <a:pPr algn="r">
              <a:lnSpc>
                <a:spcPts val="1900"/>
              </a:lnSpc>
            </a:pPr>
            <a:r>
              <a:rPr lang="ar-EG" sz="1400" dirty="0" smtClean="0">
                <a:solidFill>
                  <a:schemeClr val="tx1">
                    <a:lumMod val="75000"/>
                    <a:lumOff val="25000"/>
                  </a:schemeClr>
                </a:solidFill>
                <a:cs typeface="Segoe UI" panose="020B0502040204020203" pitchFamily="34" charset="0"/>
              </a:rPr>
              <a:t>اكثر المقالات كانت في الامارات العربية المتحدة وذلك بسبب السوق الرئيسي للشركة</a:t>
            </a:r>
            <a:endParaRPr lang="en-US" sz="14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xmlns="" id="{FA4B18CA-09B5-4584-8D25-60B58EF68413}"/>
              </a:ext>
            </a:extLst>
          </p:cNvPr>
          <p:cNvSpPr/>
          <p:nvPr/>
        </p:nvSpPr>
        <p:spPr>
          <a:xfrm>
            <a:off x="8358279" y="4730014"/>
            <a:ext cx="3567019" cy="974626"/>
          </a:xfrm>
          <a:prstGeom prst="rect">
            <a:avLst/>
          </a:prstGeom>
        </p:spPr>
        <p:txBody>
          <a:bodyPr wrap="square" lIns="0" tIns="0" rIns="0" bIns="0" anchor="t">
            <a:spAutoFit/>
          </a:bodyPr>
          <a:lstStyle/>
          <a:p>
            <a:pPr>
              <a:lnSpc>
                <a:spcPts val="1900"/>
              </a:lnSpc>
            </a:pPr>
            <a:r>
              <a:rPr lang="en-US" sz="1400" b="1" dirty="0" smtClean="0">
                <a:solidFill>
                  <a:schemeClr val="tx1">
                    <a:lumMod val="75000"/>
                    <a:lumOff val="25000"/>
                  </a:schemeClr>
                </a:solidFill>
                <a:latin typeface="+mj-lt"/>
                <a:cs typeface="Segoe UI" panose="020B0502040204020203" pitchFamily="34" charset="0"/>
              </a:rPr>
              <a:t>The coverage appeared in 7 different regions, </a:t>
            </a:r>
            <a:r>
              <a:rPr lang="en-US" sz="1400" b="1" dirty="0" smtClean="0">
                <a:solidFill>
                  <a:schemeClr val="tx1">
                    <a:lumMod val="75000"/>
                    <a:lumOff val="25000"/>
                  </a:schemeClr>
                </a:solidFill>
                <a:latin typeface="+mj-lt"/>
                <a:cs typeface="Segoe UI" panose="020B0502040204020203" pitchFamily="34" charset="0"/>
              </a:rPr>
              <a:t>where UAE was the dominating region. This is because EGA’s main presence and market is in UAE.</a:t>
            </a:r>
            <a:endParaRPr lang="en-US" sz="1400" b="1" dirty="0">
              <a:solidFill>
                <a:schemeClr val="tx1">
                  <a:lumMod val="75000"/>
                  <a:lumOff val="25000"/>
                </a:schemeClr>
              </a:solidFill>
              <a:latin typeface="+mj-lt"/>
              <a:cs typeface="Segoe UI" panose="020B0502040204020203" pitchFamily="34" charset="0"/>
            </a:endParaRPr>
          </a:p>
        </p:txBody>
      </p:sp>
      <p:graphicFrame>
        <p:nvGraphicFramePr>
          <p:cNvPr id="20" name="Chart 19"/>
          <p:cNvGraphicFramePr>
            <a:graphicFrameLocks/>
          </p:cNvGraphicFramePr>
          <p:nvPr>
            <p:extLst>
              <p:ext uri="{D42A27DB-BD31-4B8C-83A1-F6EECF244321}">
                <p14:modId xmlns:p14="http://schemas.microsoft.com/office/powerpoint/2010/main" val="93213593"/>
              </p:ext>
            </p:extLst>
          </p:nvPr>
        </p:nvGraphicFramePr>
        <p:xfrm>
          <a:off x="0" y="977142"/>
          <a:ext cx="4589253" cy="35271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p:cNvGraphicFramePr>
            <a:graphicFrameLocks/>
          </p:cNvGraphicFramePr>
          <p:nvPr>
            <p:extLst>
              <p:ext uri="{D42A27DB-BD31-4B8C-83A1-F6EECF244321}">
                <p14:modId xmlns:p14="http://schemas.microsoft.com/office/powerpoint/2010/main" val="3671335370"/>
              </p:ext>
            </p:extLst>
          </p:nvPr>
        </p:nvGraphicFramePr>
        <p:xfrm>
          <a:off x="7467598" y="990600"/>
          <a:ext cx="4724401" cy="35381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3"/>
          <p:cNvGraphicFramePr>
            <a:graphicFrameLocks/>
          </p:cNvGraphicFramePr>
          <p:nvPr>
            <p:extLst>
              <p:ext uri="{D42A27DB-BD31-4B8C-83A1-F6EECF244321}">
                <p14:modId xmlns:p14="http://schemas.microsoft.com/office/powerpoint/2010/main" val="3650064537"/>
              </p:ext>
            </p:extLst>
          </p:nvPr>
        </p:nvGraphicFramePr>
        <p:xfrm>
          <a:off x="3948023" y="990599"/>
          <a:ext cx="3657597" cy="3322608"/>
        </p:xfrm>
        <a:graphic>
          <a:graphicData uri="http://schemas.openxmlformats.org/drawingml/2006/chart">
            <c:chart xmlns:c="http://schemas.openxmlformats.org/drawingml/2006/chart" xmlns:r="http://schemas.openxmlformats.org/officeDocument/2006/relationships" r:id="rId5"/>
          </a:graphicData>
        </a:graphic>
      </p:graphicFrame>
      <p:sp>
        <p:nvSpPr>
          <p:cNvPr id="2" name="Rectangle 1"/>
          <p:cNvSpPr/>
          <p:nvPr/>
        </p:nvSpPr>
        <p:spPr>
          <a:xfrm>
            <a:off x="-1506747" y="553188"/>
            <a:ext cx="6096000" cy="369332"/>
          </a:xfrm>
          <a:prstGeom prst="rect">
            <a:avLst/>
          </a:prstGeom>
        </p:spPr>
        <p:txBody>
          <a:bodyPr>
            <a:spAutoFit/>
          </a:bodyPr>
          <a:lstStyle/>
          <a:p>
            <a:pPr algn="ctr"/>
            <a:r>
              <a:rPr lang="en-US" b="1" dirty="0">
                <a:solidFill>
                  <a:schemeClr val="tx1">
                    <a:lumMod val="75000"/>
                    <a:lumOff val="25000"/>
                  </a:schemeClr>
                </a:solidFill>
              </a:rPr>
              <a:t>EGA </a:t>
            </a:r>
            <a:r>
              <a:rPr lang="en-US" b="1" dirty="0" smtClean="0">
                <a:solidFill>
                  <a:schemeClr val="tx1">
                    <a:lumMod val="75000"/>
                    <a:lumOff val="25000"/>
                  </a:schemeClr>
                </a:solidFill>
              </a:rPr>
              <a:t>Coverage Overview</a:t>
            </a:r>
            <a:endParaRPr lang="en-US" dirty="0">
              <a:solidFill>
                <a:schemeClr val="tx1">
                  <a:lumMod val="75000"/>
                  <a:lumOff val="25000"/>
                </a:schemeClr>
              </a:solidFill>
            </a:endParaRPr>
          </a:p>
        </p:txBody>
      </p:sp>
    </p:spTree>
    <p:extLst>
      <p:ext uri="{BB962C8B-B14F-4D97-AF65-F5344CB8AC3E}">
        <p14:creationId xmlns:p14="http://schemas.microsoft.com/office/powerpoint/2010/main" val="180704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0564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t>
            </a:r>
            <a:r>
              <a:rPr lang="en-US" sz="2800" b="1" dirty="0" smtClean="0">
                <a:solidFill>
                  <a:schemeClr val="tx1">
                    <a:lumMod val="75000"/>
                    <a:lumOff val="25000"/>
                  </a:schemeClr>
                </a:solidFill>
              </a:rPr>
              <a:t>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516ABC0-EF46-4159-B4CF-45B14EA929B3}"/>
              </a:ext>
              <a:ext uri="{C183D7F6-B498-43B3-948B-1728B52AA6E4}">
                <adec:decorative xmlns:adec="http://schemas.microsoft.com/office/drawing/2017/decorative" xmlns=""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342897" y="5812026"/>
            <a:ext cx="3605124" cy="954364"/>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المواقع الالكترونية كانت الاكثر استخداماً في مارس حيث ظهر بها 137 مقال (62.8%), يتبعها الصحف (33.9%) من المقالات ظهرت بها. المجلات كانت الاقل استخداماً (3.2%)</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xmlns="" id="{69F7E025-DDEC-4748-AAE9-9FA2A4BF1E49}"/>
              </a:ext>
            </a:extLst>
          </p:cNvPr>
          <p:cNvSpPr/>
          <p:nvPr/>
        </p:nvSpPr>
        <p:spPr>
          <a:xfrm>
            <a:off x="164271" y="4642204"/>
            <a:ext cx="3669453" cy="1218282"/>
          </a:xfrm>
          <a:prstGeom prst="rect">
            <a:avLst/>
          </a:prstGeom>
        </p:spPr>
        <p:txBody>
          <a:bodyPr wrap="square" lIns="0" tIns="0" rIns="0" bIns="0" anchor="t">
            <a:spAutoFit/>
          </a:bodyPr>
          <a:lstStyle/>
          <a:p>
            <a:pPr>
              <a:lnSpc>
                <a:spcPts val="1900"/>
              </a:lnSpc>
            </a:pPr>
            <a:r>
              <a:rPr lang="en-US" sz="1400" b="1" dirty="0" smtClean="0">
                <a:solidFill>
                  <a:schemeClr val="accent3">
                    <a:lumMod val="75000"/>
                  </a:schemeClr>
                </a:solidFill>
                <a:latin typeface="+mj-lt"/>
                <a:cs typeface="Segoe UI" panose="020B0502040204020203" pitchFamily="34" charset="0"/>
              </a:rPr>
              <a:t>Websites were the most used media type in March generating 137 articles (62.8%), followed by newspapers (33.9%). Magazines were the least used media type (3.2%)</a:t>
            </a:r>
            <a:endParaRPr lang="en-US" sz="1400"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xmlns="" id="{84176128-6116-4C3C-9CC3-394E6E116762}"/>
              </a:ext>
            </a:extLst>
          </p:cNvPr>
          <p:cNvSpPr/>
          <p:nvPr/>
        </p:nvSpPr>
        <p:spPr>
          <a:xfrm>
            <a:off x="4267199" y="5883374"/>
            <a:ext cx="7696201" cy="974626"/>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معظم المقالات في المواقع الالكترونية والصحف كانت باللغة العربية (60.5% و 73%)</a:t>
            </a:r>
          </a:p>
          <a:p>
            <a:pPr algn="r">
              <a:lnSpc>
                <a:spcPts val="1900"/>
              </a:lnSpc>
            </a:pPr>
            <a:r>
              <a:rPr lang="ar-EG" sz="1400" dirty="0" smtClean="0">
                <a:solidFill>
                  <a:schemeClr val="tx1">
                    <a:lumMod val="75000"/>
                    <a:lumOff val="25000"/>
                  </a:schemeClr>
                </a:solidFill>
                <a:cs typeface="Segoe UI" panose="020B0502040204020203" pitchFamily="34" charset="0"/>
              </a:rPr>
              <a:t>7 مقالات فقط ظهرت في المجلات وكانوا باللغة الانجليزية. تضمنت المقالات مواضيع غير مكررة منها اخبار عن الامارات العالمية للالمنيوم تحصل على تمويل 600$ مليون</a:t>
            </a:r>
            <a:r>
              <a:rPr lang="ar-EG" sz="1400" dirty="0">
                <a:solidFill>
                  <a:schemeClr val="tx1">
                    <a:lumMod val="75000"/>
                    <a:lumOff val="25000"/>
                  </a:schemeClr>
                </a:solidFill>
                <a:cs typeface="Segoe UI" panose="020B0502040204020203" pitchFamily="34" charset="0"/>
              </a:rPr>
              <a:t>, توربين غازي عملاق يُنقل براً إلى شركة الإمارات العالمية للألمنيوم في جبل علي في إنجاز </a:t>
            </a:r>
            <a:r>
              <a:rPr lang="ar-EG" sz="1400" dirty="0" smtClean="0">
                <a:solidFill>
                  <a:schemeClr val="tx1">
                    <a:lumMod val="75000"/>
                    <a:lumOff val="25000"/>
                  </a:schemeClr>
                </a:solidFill>
                <a:cs typeface="Segoe UI" panose="020B0502040204020203" pitchFamily="34" charset="0"/>
              </a:rPr>
              <a:t>لوجستي, وغيرها</a:t>
            </a:r>
            <a:endParaRPr lang="en-US" sz="14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xmlns="" id="{FA4B18CA-09B5-4584-8D25-60B58EF68413}"/>
              </a:ext>
            </a:extLst>
          </p:cNvPr>
          <p:cNvSpPr/>
          <p:nvPr/>
        </p:nvSpPr>
        <p:spPr>
          <a:xfrm>
            <a:off x="4357784" y="4734066"/>
            <a:ext cx="7834215" cy="1461939"/>
          </a:xfrm>
          <a:prstGeom prst="rect">
            <a:avLst/>
          </a:prstGeom>
        </p:spPr>
        <p:txBody>
          <a:bodyPr wrap="square" lIns="0" tIns="0" rIns="0" bIns="0" anchor="t">
            <a:spAutoFit/>
          </a:bodyPr>
          <a:lstStyle/>
          <a:p>
            <a:pPr>
              <a:lnSpc>
                <a:spcPts val="1900"/>
              </a:lnSpc>
            </a:pPr>
            <a:r>
              <a:rPr lang="en-US" sz="1400" b="1" dirty="0" smtClean="0">
                <a:solidFill>
                  <a:schemeClr val="tx1">
                    <a:lumMod val="75000"/>
                    <a:lumOff val="25000"/>
                  </a:schemeClr>
                </a:solidFill>
                <a:latin typeface="+mj-lt"/>
                <a:cs typeface="Segoe UI" panose="020B0502040204020203" pitchFamily="34" charset="0"/>
              </a:rPr>
              <a:t>Websites and newspapers were mostly in Arabic, 60.5% and 73% respectively.</a:t>
            </a:r>
            <a:endParaRPr lang="en-US" sz="1400" b="1" dirty="0" smtClean="0">
              <a:solidFill>
                <a:schemeClr val="tx1">
                  <a:lumMod val="75000"/>
                  <a:lumOff val="25000"/>
                </a:schemeClr>
              </a:solidFill>
              <a:latin typeface="+mj-lt"/>
              <a:cs typeface="Segoe UI" panose="020B0502040204020203" pitchFamily="34" charset="0"/>
            </a:endParaRPr>
          </a:p>
          <a:p>
            <a:pPr>
              <a:lnSpc>
                <a:spcPts val="1900"/>
              </a:lnSpc>
            </a:pPr>
            <a:r>
              <a:rPr lang="en-US" sz="1400" b="1" dirty="0" smtClean="0">
                <a:solidFill>
                  <a:schemeClr val="tx1">
                    <a:lumMod val="75000"/>
                    <a:lumOff val="25000"/>
                  </a:schemeClr>
                </a:solidFill>
                <a:latin typeface="+mj-lt"/>
                <a:cs typeface="Segoe UI" panose="020B0502040204020203" pitchFamily="34" charset="0"/>
              </a:rPr>
              <a:t>Magazines generated only 7 articles, and all of them were in English and from the UAE. The topics of the articles were random (not repeated) and included news </a:t>
            </a:r>
            <a:r>
              <a:rPr lang="en-US" sz="1400" b="1" dirty="0">
                <a:solidFill>
                  <a:schemeClr val="tx1">
                    <a:lumMod val="75000"/>
                    <a:lumOff val="25000"/>
                  </a:schemeClr>
                </a:solidFill>
                <a:latin typeface="+mj-lt"/>
                <a:cs typeface="Segoe UI" panose="020B0502040204020203" pitchFamily="34" charset="0"/>
              </a:rPr>
              <a:t>about </a:t>
            </a:r>
            <a:r>
              <a:rPr lang="en-US" sz="1400" b="1" dirty="0" smtClean="0">
                <a:solidFill>
                  <a:schemeClr val="tx1">
                    <a:lumMod val="75000"/>
                    <a:lumOff val="25000"/>
                  </a:schemeClr>
                </a:solidFill>
                <a:latin typeface="+mj-lt"/>
                <a:cs typeface="Segoe UI" panose="020B0502040204020203" pitchFamily="34" charset="0"/>
              </a:rPr>
              <a:t>EGA secures </a:t>
            </a:r>
            <a:r>
              <a:rPr lang="en-US" sz="1400" b="1" dirty="0">
                <a:solidFill>
                  <a:schemeClr val="tx1">
                    <a:lumMod val="75000"/>
                    <a:lumOff val="25000"/>
                  </a:schemeClr>
                </a:solidFill>
                <a:latin typeface="+mj-lt"/>
                <a:cs typeface="Segoe UI" panose="020B0502040204020203" pitchFamily="34" charset="0"/>
              </a:rPr>
              <a:t>$600m financing, Giant gas turbine transported by road to EGA Jebel Ali in logistical </a:t>
            </a:r>
            <a:r>
              <a:rPr lang="en-US" sz="1400" b="1" dirty="0" smtClean="0">
                <a:solidFill>
                  <a:schemeClr val="tx1">
                    <a:lumMod val="75000"/>
                    <a:lumOff val="25000"/>
                  </a:schemeClr>
                </a:solidFill>
                <a:latin typeface="+mj-lt"/>
                <a:cs typeface="Segoe UI" panose="020B0502040204020203" pitchFamily="34" charset="0"/>
              </a:rPr>
              <a:t>feat, and others.</a:t>
            </a:r>
            <a:endParaRPr lang="en-US" sz="1400" b="1" dirty="0">
              <a:solidFill>
                <a:schemeClr val="tx1">
                  <a:lumMod val="75000"/>
                  <a:lumOff val="25000"/>
                </a:schemeClr>
              </a:solidFill>
              <a:latin typeface="+mj-lt"/>
              <a:cs typeface="Segoe UI" panose="020B0502040204020203" pitchFamily="34" charset="0"/>
            </a:endParaRPr>
          </a:p>
          <a:p>
            <a:pPr>
              <a:lnSpc>
                <a:spcPts val="1900"/>
              </a:lnSpc>
            </a:pPr>
            <a:endParaRPr lang="en-US" sz="1400" b="1" dirty="0">
              <a:solidFill>
                <a:schemeClr val="tx1">
                  <a:lumMod val="75000"/>
                  <a:lumOff val="25000"/>
                </a:schemeClr>
              </a:solidFill>
              <a:latin typeface="+mj-lt"/>
              <a:cs typeface="Segoe UI" panose="020B0502040204020203" pitchFamily="34" charset="0"/>
            </a:endParaRPr>
          </a:p>
        </p:txBody>
      </p:sp>
      <p:graphicFrame>
        <p:nvGraphicFramePr>
          <p:cNvPr id="21" name="Chart 20"/>
          <p:cNvGraphicFramePr>
            <a:graphicFrameLocks/>
          </p:cNvGraphicFramePr>
          <p:nvPr>
            <p:extLst>
              <p:ext uri="{D42A27DB-BD31-4B8C-83A1-F6EECF244321}">
                <p14:modId xmlns:p14="http://schemas.microsoft.com/office/powerpoint/2010/main" val="2147741976"/>
              </p:ext>
            </p:extLst>
          </p:nvPr>
        </p:nvGraphicFramePr>
        <p:xfrm>
          <a:off x="0" y="1082464"/>
          <a:ext cx="5162550" cy="34218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p:cNvGraphicFramePr>
            <a:graphicFrameLocks/>
          </p:cNvGraphicFramePr>
          <p:nvPr>
            <p:extLst>
              <p:ext uri="{D42A27DB-BD31-4B8C-83A1-F6EECF244321}">
                <p14:modId xmlns:p14="http://schemas.microsoft.com/office/powerpoint/2010/main" val="4232703913"/>
              </p:ext>
            </p:extLst>
          </p:nvPr>
        </p:nvGraphicFramePr>
        <p:xfrm>
          <a:off x="6315076" y="851254"/>
          <a:ext cx="5648324" cy="3790950"/>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1"/>
          <p:cNvSpPr/>
          <p:nvPr/>
        </p:nvSpPr>
        <p:spPr>
          <a:xfrm>
            <a:off x="-1352550" y="572084"/>
            <a:ext cx="6096000" cy="369332"/>
          </a:xfrm>
          <a:prstGeom prst="rect">
            <a:avLst/>
          </a:prstGeom>
        </p:spPr>
        <p:txBody>
          <a:bodyPr>
            <a:spAutoFit/>
          </a:bodyPr>
          <a:lstStyle/>
          <a:p>
            <a:pPr algn="ctr"/>
            <a:r>
              <a:rPr lang="en-US" b="1" dirty="0">
                <a:solidFill>
                  <a:schemeClr val="tx1">
                    <a:lumMod val="75000"/>
                    <a:lumOff val="25000"/>
                  </a:schemeClr>
                </a:solidFill>
              </a:rPr>
              <a:t>EGA Media </a:t>
            </a:r>
            <a:r>
              <a:rPr lang="en-US" b="1" dirty="0" smtClean="0">
                <a:solidFill>
                  <a:schemeClr val="tx1">
                    <a:lumMod val="75000"/>
                    <a:lumOff val="25000"/>
                  </a:schemeClr>
                </a:solidFill>
              </a:rPr>
              <a:t>Type Breakdown</a:t>
            </a:r>
            <a:endParaRPr lang="en-US" dirty="0">
              <a:solidFill>
                <a:schemeClr val="tx1">
                  <a:lumMod val="75000"/>
                  <a:lumOff val="25000"/>
                </a:schemeClr>
              </a:solidFill>
            </a:endParaRPr>
          </a:p>
        </p:txBody>
      </p:sp>
    </p:spTree>
    <p:extLst>
      <p:ext uri="{BB962C8B-B14F-4D97-AF65-F5344CB8AC3E}">
        <p14:creationId xmlns:p14="http://schemas.microsoft.com/office/powerpoint/2010/main" val="1104412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0564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xmlns="" id="{7FA68D61-8BDC-4C14-9F0D-CF0C946CD30A}"/>
              </a:ext>
            </a:extLst>
          </p:cNvPr>
          <p:cNvSpPr/>
          <p:nvPr/>
        </p:nvSpPr>
        <p:spPr>
          <a:xfrm>
            <a:off x="3714748" y="5479611"/>
            <a:ext cx="7962897" cy="1107996"/>
          </a:xfrm>
          <a:prstGeom prst="rect">
            <a:avLst/>
          </a:prstGeom>
        </p:spPr>
        <p:txBody>
          <a:bodyPr wrap="square" lIns="0" tIns="0" rIns="0" bIns="0" anchor="t">
            <a:spAutoFit/>
          </a:bodyPr>
          <a:lstStyle/>
          <a:p>
            <a:pPr algn="r"/>
            <a:r>
              <a:rPr lang="ar-EG" sz="2400" dirty="0" smtClean="0">
                <a:latin typeface="Segoe UI" panose="020B0502040204020203" pitchFamily="34" charset="0"/>
              </a:rPr>
              <a:t>الصحف</a:t>
            </a:r>
            <a:r>
              <a:rPr lang="ar-EG" sz="2400" dirty="0" smtClean="0">
                <a:latin typeface="Segoe UI" panose="020B0502040204020203" pitchFamily="34" charset="0"/>
              </a:rPr>
              <a:t> كانت الاكثر وصولا لدى الجمهور (73.5%)</a:t>
            </a:r>
          </a:p>
          <a:p>
            <a:pPr algn="r"/>
            <a:r>
              <a:rPr lang="ar-EG" sz="2400" dirty="0" smtClean="0"/>
              <a:t>يليها المواقع الالكترونية (</a:t>
            </a:r>
            <a:r>
              <a:rPr lang="ar-EG" sz="2400" dirty="0" smtClean="0"/>
              <a:t>25.9%)</a:t>
            </a:r>
            <a:endParaRPr lang="ar-EG" sz="2400" dirty="0" smtClean="0"/>
          </a:p>
          <a:p>
            <a:pPr algn="r"/>
            <a:r>
              <a:rPr lang="ar-EG" sz="2400" dirty="0" smtClean="0"/>
              <a:t>تغطية المجلات كانت ضعيفة الوصول للجمهور (0.6%)</a:t>
            </a:r>
            <a:endParaRPr lang="en-US" sz="2400" dirty="0"/>
          </a:p>
        </p:txBody>
      </p:sp>
      <p:sp>
        <p:nvSpPr>
          <p:cNvPr id="51" name="Rectangle 50">
            <a:extLst>
              <a:ext uri="{FF2B5EF4-FFF2-40B4-BE49-F238E27FC236}">
                <a16:creationId xmlns:a16="http://schemas.microsoft.com/office/drawing/2014/main" xmlns="" id="{FA4B18CA-09B5-4584-8D25-60B58EF68413}"/>
              </a:ext>
            </a:extLst>
          </p:cNvPr>
          <p:cNvSpPr/>
          <p:nvPr/>
        </p:nvSpPr>
        <p:spPr>
          <a:xfrm>
            <a:off x="623258" y="4989221"/>
            <a:ext cx="5244142" cy="980781"/>
          </a:xfrm>
          <a:prstGeom prst="rect">
            <a:avLst/>
          </a:prstGeom>
        </p:spPr>
        <p:txBody>
          <a:bodyPr wrap="square" lIns="0" tIns="0" rIns="0" bIns="0" anchor="t">
            <a:spAutoFit/>
          </a:bodyPr>
          <a:lstStyle/>
          <a:p>
            <a:pPr>
              <a:lnSpc>
                <a:spcPts val="1900"/>
              </a:lnSpc>
            </a:pPr>
            <a:r>
              <a:rPr lang="en-US" sz="2400" dirty="0">
                <a:solidFill>
                  <a:schemeClr val="tx1">
                    <a:lumMod val="75000"/>
                    <a:lumOff val="25000"/>
                  </a:schemeClr>
                </a:solidFill>
                <a:latin typeface="+mj-lt"/>
                <a:cs typeface="Segoe UI" panose="020B0502040204020203" pitchFamily="34" charset="0"/>
              </a:rPr>
              <a:t>Newspaper reached the biggest </a:t>
            </a:r>
            <a:r>
              <a:rPr lang="en-US" sz="2400" dirty="0" smtClean="0">
                <a:solidFill>
                  <a:schemeClr val="tx1">
                    <a:lumMod val="75000"/>
                    <a:lumOff val="25000"/>
                  </a:schemeClr>
                </a:solidFill>
                <a:latin typeface="+mj-lt"/>
                <a:cs typeface="Segoe UI" panose="020B0502040204020203" pitchFamily="34" charset="0"/>
              </a:rPr>
              <a:t>audience (73.5%), </a:t>
            </a:r>
            <a:r>
              <a:rPr lang="en-US" sz="2400" dirty="0">
                <a:solidFill>
                  <a:schemeClr val="tx1">
                    <a:lumMod val="75000"/>
                    <a:lumOff val="25000"/>
                  </a:schemeClr>
                </a:solidFill>
                <a:latin typeface="+mj-lt"/>
                <a:cs typeface="Segoe UI" panose="020B0502040204020203" pitchFamily="34" charset="0"/>
              </a:rPr>
              <a:t>followed by Websites </a:t>
            </a:r>
            <a:r>
              <a:rPr lang="en-US" sz="2400" dirty="0" smtClean="0">
                <a:solidFill>
                  <a:schemeClr val="tx1">
                    <a:lumMod val="75000"/>
                    <a:lumOff val="25000"/>
                  </a:schemeClr>
                </a:solidFill>
                <a:latin typeface="+mj-lt"/>
                <a:cs typeface="Segoe UI" panose="020B0502040204020203" pitchFamily="34" charset="0"/>
              </a:rPr>
              <a:t>(25.9%) then Magazines, which had the lowest reach (0.6%)</a:t>
            </a:r>
            <a:endParaRPr lang="en-US" sz="2400" dirty="0">
              <a:solidFill>
                <a:schemeClr val="tx1">
                  <a:lumMod val="75000"/>
                  <a:lumOff val="25000"/>
                </a:schemeClr>
              </a:solidFill>
              <a:latin typeface="+mj-lt"/>
              <a:cs typeface="Segoe UI" panose="020B0502040204020203" pitchFamily="34" charset="0"/>
            </a:endParaRPr>
          </a:p>
        </p:txBody>
      </p:sp>
      <p:graphicFrame>
        <p:nvGraphicFramePr>
          <p:cNvPr id="21" name="Content Placeholder 4"/>
          <p:cNvGraphicFramePr>
            <a:graphicFrameLocks/>
          </p:cNvGraphicFramePr>
          <p:nvPr>
            <p:extLst>
              <p:ext uri="{D42A27DB-BD31-4B8C-83A1-F6EECF244321}">
                <p14:modId xmlns:p14="http://schemas.microsoft.com/office/powerpoint/2010/main" val="3702030572"/>
              </p:ext>
            </p:extLst>
          </p:nvPr>
        </p:nvGraphicFramePr>
        <p:xfrm>
          <a:off x="966158" y="784460"/>
          <a:ext cx="9972136" cy="3883311"/>
        </p:xfrm>
        <a:graphic>
          <a:graphicData uri="http://schemas.openxmlformats.org/drawingml/2006/table">
            <a:tbl>
              <a:tblPr firstRow="1" bandRow="1">
                <a:tableStyleId>{5C22544A-7EE6-4342-B048-85BDC9FD1C3A}</a:tableStyleId>
              </a:tblPr>
              <a:tblGrid>
                <a:gridCol w="2841048"/>
                <a:gridCol w="1607292"/>
                <a:gridCol w="1850821"/>
                <a:gridCol w="2508349"/>
                <a:gridCol w="1164626"/>
              </a:tblGrid>
              <a:tr h="556874">
                <a:tc>
                  <a:txBody>
                    <a:bodyPr/>
                    <a:lstStyle/>
                    <a:p>
                      <a:pPr algn="l" fontAlgn="b"/>
                      <a:r>
                        <a:rPr lang="en-US" sz="1100" b="1" i="0" u="none" strike="noStrike" dirty="0">
                          <a:solidFill>
                            <a:srgbClr val="000000"/>
                          </a:solidFill>
                          <a:effectLst/>
                          <a:latin typeface="Calibri" panose="020F0502020204030204" pitchFamily="34" charset="0"/>
                        </a:rPr>
                        <a:t> </a:t>
                      </a:r>
                    </a:p>
                  </a:txBody>
                  <a:tcPr marL="0" marR="0" marT="0" marB="0" anchor="b"/>
                </a:tc>
                <a:tc>
                  <a:txBody>
                    <a:bodyPr/>
                    <a:lstStyle/>
                    <a:p>
                      <a:pPr algn="ctr" fontAlgn="b"/>
                      <a:r>
                        <a:rPr lang="en-US" sz="2000" b="1" i="0" u="none" strike="noStrike" dirty="0" smtClean="0">
                          <a:solidFill>
                            <a:srgbClr val="000000"/>
                          </a:solidFill>
                          <a:effectLst/>
                          <a:latin typeface="Calibri" panose="020F0502020204030204" pitchFamily="34" charset="0"/>
                        </a:rPr>
                        <a:t>Magazine</a:t>
                      </a:r>
                    </a:p>
                    <a:p>
                      <a:pPr algn="ctr" fontAlgn="b"/>
                      <a:r>
                        <a:rPr lang="ar-EG" sz="2000" b="1" i="0" u="none" strike="noStrike" dirty="0" smtClean="0">
                          <a:solidFill>
                            <a:srgbClr val="000000"/>
                          </a:solidFill>
                          <a:effectLst/>
                          <a:latin typeface="Calibri" panose="020F0502020204030204" pitchFamily="34" charset="0"/>
                        </a:rPr>
                        <a:t>المجلات</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b="1" i="0" u="none" strike="noStrike" dirty="0" smtClean="0">
                          <a:solidFill>
                            <a:srgbClr val="000000"/>
                          </a:solidFill>
                          <a:effectLst/>
                          <a:latin typeface="Calibri" panose="020F0502020204030204" pitchFamily="34" charset="0"/>
                        </a:rPr>
                        <a:t>Newspaper</a:t>
                      </a:r>
                      <a:endParaRPr lang="ar-EG" sz="2000" b="1" i="0" u="none" strike="noStrike" dirty="0" smtClean="0">
                        <a:solidFill>
                          <a:srgbClr val="000000"/>
                        </a:solidFill>
                        <a:effectLst/>
                        <a:latin typeface="Calibri" panose="020F0502020204030204" pitchFamily="34" charset="0"/>
                      </a:endParaRPr>
                    </a:p>
                    <a:p>
                      <a:pPr algn="ctr" fontAlgn="b"/>
                      <a:r>
                        <a:rPr lang="ar-EG" sz="2000" b="1" i="0" u="none" strike="noStrike" dirty="0" smtClean="0">
                          <a:solidFill>
                            <a:srgbClr val="000000"/>
                          </a:solidFill>
                          <a:effectLst/>
                          <a:latin typeface="Calibri" panose="020F0502020204030204" pitchFamily="34" charset="0"/>
                        </a:rPr>
                        <a:t>الصحف</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b="1" i="0" u="none" strike="noStrike" dirty="0" smtClean="0">
                          <a:solidFill>
                            <a:srgbClr val="000000"/>
                          </a:solidFill>
                          <a:effectLst/>
                          <a:latin typeface="Calibri" panose="020F0502020204030204" pitchFamily="34" charset="0"/>
                        </a:rPr>
                        <a:t>Website</a:t>
                      </a:r>
                      <a:endParaRPr lang="ar-EG" sz="2000" b="1" i="0" u="none" strike="noStrike" dirty="0" smtClean="0">
                        <a:solidFill>
                          <a:srgbClr val="000000"/>
                        </a:solidFill>
                        <a:effectLst/>
                        <a:latin typeface="Calibri" panose="020F0502020204030204" pitchFamily="34" charset="0"/>
                      </a:endParaRPr>
                    </a:p>
                    <a:p>
                      <a:pPr algn="ctr" fontAlgn="b"/>
                      <a:r>
                        <a:rPr lang="ar-EG" sz="2000" b="1" i="0" u="none" strike="noStrike" dirty="0" smtClean="0">
                          <a:solidFill>
                            <a:srgbClr val="000000"/>
                          </a:solidFill>
                          <a:effectLst/>
                          <a:latin typeface="Calibri" panose="020F0502020204030204" pitchFamily="34" charset="0"/>
                        </a:rPr>
                        <a:t>المواقع الالكترونية</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2000" b="1" i="0" u="none" strike="noStrike" dirty="0" smtClean="0">
                          <a:solidFill>
                            <a:srgbClr val="000000"/>
                          </a:solidFill>
                          <a:effectLst/>
                          <a:latin typeface="Calibri" panose="020F0502020204030204" pitchFamily="34" charset="0"/>
                        </a:rPr>
                        <a:t>Total</a:t>
                      </a:r>
                      <a:endParaRPr lang="ar-EG" sz="2000" b="1" i="0" u="none" strike="noStrike" dirty="0" smtClean="0">
                        <a:solidFill>
                          <a:srgbClr val="000000"/>
                        </a:solidFill>
                        <a:effectLst/>
                        <a:latin typeface="Calibri" panose="020F0502020204030204" pitchFamily="34" charset="0"/>
                      </a:endParaRPr>
                    </a:p>
                    <a:p>
                      <a:pPr algn="ctr" fontAlgn="b"/>
                      <a:r>
                        <a:rPr lang="ar-EG" sz="2000" b="1" i="0" u="none" strike="noStrike" dirty="0" smtClean="0">
                          <a:solidFill>
                            <a:srgbClr val="000000"/>
                          </a:solidFill>
                          <a:effectLst/>
                          <a:latin typeface="Calibri" panose="020F0502020204030204" pitchFamily="34" charset="0"/>
                        </a:rPr>
                        <a:t>المجموع</a:t>
                      </a:r>
                      <a:endParaRPr lang="en-US" sz="2000" b="1" i="0" u="none" strike="noStrike" dirty="0">
                        <a:solidFill>
                          <a:srgbClr val="000000"/>
                        </a:solidFill>
                        <a:effectLst/>
                        <a:latin typeface="Calibri" panose="020F0502020204030204" pitchFamily="34" charset="0"/>
                      </a:endParaRPr>
                    </a:p>
                  </a:txBody>
                  <a:tcPr marL="0" marR="0" marT="0" marB="0" anchor="b"/>
                </a:tc>
              </a:tr>
              <a:tr h="556874">
                <a:tc>
                  <a:txBody>
                    <a:bodyPr/>
                    <a:lstStyle/>
                    <a:p>
                      <a:pPr algn="ctr" fontAlgn="b"/>
                      <a:r>
                        <a:rPr lang="en-US" sz="2000" b="1" i="0" u="none" strike="noStrike" dirty="0" smtClean="0">
                          <a:solidFill>
                            <a:srgbClr val="000000"/>
                          </a:solidFill>
                          <a:effectLst/>
                          <a:latin typeface="Calibri" panose="020F0502020204030204" pitchFamily="34" charset="0"/>
                        </a:rPr>
                        <a:t>Volume</a:t>
                      </a:r>
                      <a:endParaRPr lang="ar-EG" sz="2000" b="1" i="0" u="none" strike="noStrike" dirty="0" smtClean="0">
                        <a:solidFill>
                          <a:srgbClr val="000000"/>
                        </a:solidFill>
                        <a:effectLst/>
                        <a:latin typeface="Calibri" panose="020F0502020204030204" pitchFamily="34" charset="0"/>
                      </a:endParaRPr>
                    </a:p>
                    <a:p>
                      <a:pPr algn="ctr" fontAlgn="b"/>
                      <a:r>
                        <a:rPr lang="ar-EG" sz="2000" b="1" i="0" u="none" strike="noStrike" dirty="0" smtClean="0">
                          <a:solidFill>
                            <a:srgbClr val="000000"/>
                          </a:solidFill>
                          <a:effectLst/>
                          <a:latin typeface="Calibri" panose="020F0502020204030204" pitchFamily="34" charset="0"/>
                        </a:rPr>
                        <a:t>حجم التغطية</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800" b="0" i="0" u="none" strike="noStrike" dirty="0">
                          <a:solidFill>
                            <a:srgbClr val="000000"/>
                          </a:solidFill>
                          <a:effectLst/>
                          <a:latin typeface="Calibri" panose="020F0502020204030204" pitchFamily="34" charset="0"/>
                        </a:rPr>
                        <a:t>7</a:t>
                      </a:r>
                    </a:p>
                  </a:txBody>
                  <a:tcPr marL="0" marR="0" marT="0" marB="0" anchor="b"/>
                </a:tc>
                <a:tc>
                  <a:txBody>
                    <a:bodyPr/>
                    <a:lstStyle/>
                    <a:p>
                      <a:pPr algn="r" fontAlgn="b"/>
                      <a:r>
                        <a:rPr lang="en-US" sz="1800" b="0" i="0" u="none" strike="noStrike">
                          <a:solidFill>
                            <a:srgbClr val="000000"/>
                          </a:solidFill>
                          <a:effectLst/>
                          <a:latin typeface="Calibri" panose="020F0502020204030204" pitchFamily="34" charset="0"/>
                        </a:rPr>
                        <a:t>74</a:t>
                      </a:r>
                    </a:p>
                  </a:txBody>
                  <a:tcPr marL="0" marR="0" marT="0" marB="0" anchor="b"/>
                </a:tc>
                <a:tc>
                  <a:txBody>
                    <a:bodyPr/>
                    <a:lstStyle/>
                    <a:p>
                      <a:pPr algn="r" fontAlgn="b"/>
                      <a:r>
                        <a:rPr lang="en-US" sz="1800" b="0" i="0" u="none" strike="noStrike" dirty="0">
                          <a:solidFill>
                            <a:srgbClr val="000000"/>
                          </a:solidFill>
                          <a:effectLst/>
                          <a:latin typeface="Calibri" panose="020F0502020204030204" pitchFamily="34" charset="0"/>
                        </a:rPr>
                        <a:t>137</a:t>
                      </a:r>
                    </a:p>
                  </a:txBody>
                  <a:tcPr marL="0" marR="0" marT="0" marB="0" anchor="b"/>
                </a:tc>
                <a:tc>
                  <a:txBody>
                    <a:bodyPr/>
                    <a:lstStyle/>
                    <a:p>
                      <a:pPr algn="r" fontAlgn="b"/>
                      <a:r>
                        <a:rPr lang="en-US" sz="1800" b="0" i="0" u="none" strike="noStrike" dirty="0">
                          <a:solidFill>
                            <a:srgbClr val="000000"/>
                          </a:solidFill>
                          <a:effectLst/>
                          <a:latin typeface="Calibri" panose="020F0502020204030204" pitchFamily="34" charset="0"/>
                        </a:rPr>
                        <a:t>218</a:t>
                      </a:r>
                    </a:p>
                  </a:txBody>
                  <a:tcPr marL="0" marR="0" marT="0" marB="0" anchor="b"/>
                </a:tc>
              </a:tr>
              <a:tr h="556874">
                <a:tc>
                  <a:txBody>
                    <a:bodyPr/>
                    <a:lstStyle/>
                    <a:p>
                      <a:pPr algn="ctr" fontAlgn="b"/>
                      <a:r>
                        <a:rPr lang="en-US" sz="2000" b="1" i="0" u="none" strike="noStrike" dirty="0" smtClean="0">
                          <a:solidFill>
                            <a:srgbClr val="000000"/>
                          </a:solidFill>
                          <a:effectLst/>
                          <a:latin typeface="Calibri" panose="020F0502020204030204" pitchFamily="34" charset="0"/>
                        </a:rPr>
                        <a:t>Circulation</a:t>
                      </a:r>
                    </a:p>
                    <a:p>
                      <a:pPr algn="ctr" fontAlgn="b"/>
                      <a:r>
                        <a:rPr lang="ar-EG" sz="2000" b="1" i="0" u="none" strike="noStrike" dirty="0" smtClean="0">
                          <a:solidFill>
                            <a:srgbClr val="000000"/>
                          </a:solidFill>
                          <a:effectLst/>
                          <a:latin typeface="Calibri" panose="020F0502020204030204" pitchFamily="34" charset="0"/>
                        </a:rPr>
                        <a:t>الانتشار</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800" b="0" i="0" u="none" strike="noStrike">
                          <a:solidFill>
                            <a:srgbClr val="000000"/>
                          </a:solidFill>
                          <a:effectLst/>
                          <a:latin typeface="Calibri" panose="020F0502020204030204" pitchFamily="34" charset="0"/>
                        </a:rPr>
                        <a:t>52,459</a:t>
                      </a:r>
                    </a:p>
                  </a:txBody>
                  <a:tcPr marL="0" marR="0" marT="0" marB="0" anchor="b"/>
                </a:tc>
                <a:tc>
                  <a:txBody>
                    <a:bodyPr/>
                    <a:lstStyle/>
                    <a:p>
                      <a:pPr algn="r" fontAlgn="b"/>
                      <a:r>
                        <a:rPr lang="en-US" sz="1800" b="0" i="0" u="none" strike="noStrike" dirty="0">
                          <a:solidFill>
                            <a:srgbClr val="000000"/>
                          </a:solidFill>
                          <a:effectLst/>
                          <a:latin typeface="Calibri" panose="020F0502020204030204" pitchFamily="34" charset="0"/>
                        </a:rPr>
                        <a:t>6,032,137</a:t>
                      </a:r>
                    </a:p>
                  </a:txBody>
                  <a:tcPr marL="0" marR="0" marT="0" marB="0" anchor="b"/>
                </a:tc>
                <a:tc>
                  <a:txBody>
                    <a:bodyPr/>
                    <a:lstStyle/>
                    <a:p>
                      <a:pPr algn="r" fontAlgn="b"/>
                      <a:r>
                        <a:rPr lang="en-US" sz="1800" b="0" i="0" u="none" strike="noStrike">
                          <a:solidFill>
                            <a:srgbClr val="000000"/>
                          </a:solidFill>
                          <a:effectLst/>
                          <a:latin typeface="Calibri" panose="020F0502020204030204" pitchFamily="34" charset="0"/>
                        </a:rPr>
                        <a:t>4,245,231</a:t>
                      </a:r>
                    </a:p>
                  </a:txBody>
                  <a:tcPr marL="0" marR="0" marT="0" marB="0" anchor="b"/>
                </a:tc>
                <a:tc>
                  <a:txBody>
                    <a:bodyPr/>
                    <a:lstStyle/>
                    <a:p>
                      <a:pPr algn="r" fontAlgn="b"/>
                      <a:r>
                        <a:rPr lang="en-US" sz="1800" b="0" i="0" u="none" strike="noStrike" dirty="0">
                          <a:solidFill>
                            <a:srgbClr val="000000"/>
                          </a:solidFill>
                          <a:effectLst/>
                          <a:latin typeface="Calibri" panose="020F0502020204030204" pitchFamily="34" charset="0"/>
                        </a:rPr>
                        <a:t>10,329,827</a:t>
                      </a:r>
                    </a:p>
                  </a:txBody>
                  <a:tcPr marL="0" marR="0" marT="0" marB="0" anchor="b"/>
                </a:tc>
              </a:tr>
              <a:tr h="556874">
                <a:tc>
                  <a:txBody>
                    <a:bodyPr/>
                    <a:lstStyle/>
                    <a:p>
                      <a:pPr algn="ctr" fontAlgn="b"/>
                      <a:r>
                        <a:rPr lang="en-US" sz="2000" b="1" i="0" u="none" strike="noStrike" dirty="0">
                          <a:solidFill>
                            <a:srgbClr val="000000"/>
                          </a:solidFill>
                          <a:effectLst/>
                          <a:latin typeface="Calibri" panose="020F0502020204030204" pitchFamily="34" charset="0"/>
                        </a:rPr>
                        <a:t>OTS (Reach</a:t>
                      </a:r>
                      <a:r>
                        <a:rPr lang="en-US" sz="2000" b="1" i="0" u="none" strike="noStrike" dirty="0" smtClean="0">
                          <a:solidFill>
                            <a:srgbClr val="000000"/>
                          </a:solidFill>
                          <a:effectLst/>
                          <a:latin typeface="Calibri" panose="020F0502020204030204" pitchFamily="34" charset="0"/>
                        </a:rPr>
                        <a:t>)</a:t>
                      </a:r>
                      <a:endParaRPr lang="ar-EG" sz="2000" b="1" i="0" u="none" strike="noStrike" dirty="0" smtClean="0">
                        <a:solidFill>
                          <a:srgbClr val="000000"/>
                        </a:solidFill>
                        <a:effectLst/>
                        <a:latin typeface="Calibri" panose="020F0502020204030204" pitchFamily="34" charset="0"/>
                      </a:endParaRPr>
                    </a:p>
                    <a:p>
                      <a:pPr algn="ctr" fontAlgn="b"/>
                      <a:r>
                        <a:rPr lang="ar-EG" sz="2000" b="1" i="0" u="none" strike="noStrike" dirty="0" smtClean="0">
                          <a:solidFill>
                            <a:srgbClr val="000000"/>
                          </a:solidFill>
                          <a:effectLst/>
                          <a:latin typeface="Calibri" panose="020F0502020204030204" pitchFamily="34" charset="0"/>
                        </a:rPr>
                        <a:t>الوصول</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800" b="0" i="0" u="none" strike="noStrike">
                          <a:solidFill>
                            <a:srgbClr val="000000"/>
                          </a:solidFill>
                          <a:effectLst/>
                          <a:latin typeface="Calibri" panose="020F0502020204030204" pitchFamily="34" charset="0"/>
                        </a:rPr>
                        <a:t>104,918</a:t>
                      </a:r>
                    </a:p>
                  </a:txBody>
                  <a:tcPr marL="0" marR="0" marT="0" marB="0" anchor="b"/>
                </a:tc>
                <a:tc>
                  <a:txBody>
                    <a:bodyPr/>
                    <a:lstStyle/>
                    <a:p>
                      <a:pPr algn="r" fontAlgn="b"/>
                      <a:r>
                        <a:rPr lang="en-US" sz="1800" b="0" i="0" u="none" strike="noStrike">
                          <a:solidFill>
                            <a:srgbClr val="000000"/>
                          </a:solidFill>
                          <a:effectLst/>
                          <a:latin typeface="Calibri" panose="020F0502020204030204" pitchFamily="34" charset="0"/>
                        </a:rPr>
                        <a:t>12,064,274</a:t>
                      </a:r>
                    </a:p>
                  </a:txBody>
                  <a:tcPr marL="0" marR="0" marT="0" marB="0" anchor="b"/>
                </a:tc>
                <a:tc>
                  <a:txBody>
                    <a:bodyPr/>
                    <a:lstStyle/>
                    <a:p>
                      <a:pPr algn="r" fontAlgn="b"/>
                      <a:r>
                        <a:rPr lang="en-US" sz="1800" b="0" i="0" u="none" strike="noStrike" dirty="0">
                          <a:solidFill>
                            <a:srgbClr val="000000"/>
                          </a:solidFill>
                          <a:effectLst/>
                          <a:latin typeface="Calibri" panose="020F0502020204030204" pitchFamily="34" charset="0"/>
                        </a:rPr>
                        <a:t>4,245,231</a:t>
                      </a:r>
                    </a:p>
                  </a:txBody>
                  <a:tcPr marL="0" marR="0" marT="0" marB="0" anchor="b"/>
                </a:tc>
                <a:tc>
                  <a:txBody>
                    <a:bodyPr/>
                    <a:lstStyle/>
                    <a:p>
                      <a:pPr algn="r" fontAlgn="b"/>
                      <a:r>
                        <a:rPr lang="en-US" sz="1800" b="0" i="0" u="none" strike="noStrike" dirty="0">
                          <a:solidFill>
                            <a:srgbClr val="000000"/>
                          </a:solidFill>
                          <a:effectLst/>
                          <a:latin typeface="Calibri" panose="020F0502020204030204" pitchFamily="34" charset="0"/>
                        </a:rPr>
                        <a:t>16,414,423</a:t>
                      </a:r>
                    </a:p>
                  </a:txBody>
                  <a:tcPr marL="0" marR="0" marT="0" marB="0" anchor="b"/>
                </a:tc>
              </a:tr>
              <a:tr h="562061">
                <a:tc>
                  <a:txBody>
                    <a:bodyPr/>
                    <a:lstStyle/>
                    <a:p>
                      <a:pPr algn="ctr" fontAlgn="b"/>
                      <a:r>
                        <a:rPr lang="en-US" sz="2000" b="1" i="0" u="none" strike="noStrike" dirty="0" smtClean="0">
                          <a:solidFill>
                            <a:srgbClr val="000000"/>
                          </a:solidFill>
                          <a:effectLst/>
                          <a:latin typeface="Calibri" panose="020F0502020204030204" pitchFamily="34" charset="0"/>
                        </a:rPr>
                        <a:t>AVE (Size*AD Rate)</a:t>
                      </a:r>
                    </a:p>
                    <a:p>
                      <a:pPr algn="ctr" rtl="1" fontAlgn="b"/>
                      <a:r>
                        <a:rPr lang="ar-EG" sz="2000" b="1" i="0" u="none" strike="noStrike" dirty="0" smtClean="0">
                          <a:solidFill>
                            <a:srgbClr val="000000"/>
                          </a:solidFill>
                          <a:effectLst/>
                          <a:latin typeface="Calibri" panose="020F0502020204030204" pitchFamily="34" charset="0"/>
                        </a:rPr>
                        <a:t>قيمة</a:t>
                      </a:r>
                      <a:r>
                        <a:rPr lang="ar-EG" sz="2000" b="1" i="0" u="none" strike="noStrike" baseline="0" dirty="0" smtClean="0">
                          <a:solidFill>
                            <a:srgbClr val="000000"/>
                          </a:solidFill>
                          <a:effectLst/>
                          <a:latin typeface="Calibri" panose="020F0502020204030204" pitchFamily="34" charset="0"/>
                        </a:rPr>
                        <a:t> الاعلان</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800" b="0" i="0" u="none" strike="noStrike">
                          <a:solidFill>
                            <a:srgbClr val="000000"/>
                          </a:solidFill>
                          <a:effectLst/>
                          <a:latin typeface="Calibri" panose="020F0502020204030204" pitchFamily="34" charset="0"/>
                        </a:rPr>
                        <a:t>113,056</a:t>
                      </a:r>
                    </a:p>
                  </a:txBody>
                  <a:tcPr marL="0" marR="0" marT="0" marB="0" anchor="b"/>
                </a:tc>
                <a:tc>
                  <a:txBody>
                    <a:bodyPr/>
                    <a:lstStyle/>
                    <a:p>
                      <a:pPr algn="r" fontAlgn="b"/>
                      <a:r>
                        <a:rPr lang="en-US" sz="1800" b="0" i="0" u="none" strike="noStrike">
                          <a:solidFill>
                            <a:srgbClr val="000000"/>
                          </a:solidFill>
                          <a:effectLst/>
                          <a:latin typeface="Calibri" panose="020F0502020204030204" pitchFamily="34" charset="0"/>
                        </a:rPr>
                        <a:t>214,005.49</a:t>
                      </a:r>
                    </a:p>
                  </a:txBody>
                  <a:tcPr marL="0" marR="0" marT="0" marB="0" anchor="b"/>
                </a:tc>
                <a:tc>
                  <a:txBody>
                    <a:bodyPr/>
                    <a:lstStyle/>
                    <a:p>
                      <a:pPr algn="r" fontAlgn="b"/>
                      <a:r>
                        <a:rPr lang="en-US" sz="1800" b="0" i="0" u="none" strike="noStrike" dirty="0">
                          <a:solidFill>
                            <a:srgbClr val="000000"/>
                          </a:solidFill>
                          <a:effectLst/>
                          <a:latin typeface="Calibri" panose="020F0502020204030204" pitchFamily="34" charset="0"/>
                        </a:rPr>
                        <a:t>0</a:t>
                      </a:r>
                    </a:p>
                  </a:txBody>
                  <a:tcPr marL="0" marR="0" marT="0" marB="0" anchor="b"/>
                </a:tc>
                <a:tc>
                  <a:txBody>
                    <a:bodyPr/>
                    <a:lstStyle/>
                    <a:p>
                      <a:pPr algn="r" fontAlgn="b"/>
                      <a:r>
                        <a:rPr lang="en-US" sz="1800" b="0" i="0" u="none" strike="noStrike" dirty="0">
                          <a:solidFill>
                            <a:srgbClr val="000000"/>
                          </a:solidFill>
                          <a:effectLst/>
                          <a:latin typeface="Calibri" panose="020F0502020204030204" pitchFamily="34" charset="0"/>
                        </a:rPr>
                        <a:t>327,061.49</a:t>
                      </a:r>
                    </a:p>
                  </a:txBody>
                  <a:tcPr marL="0" marR="0" marT="0" marB="0" anchor="b"/>
                </a:tc>
              </a:tr>
              <a:tr h="835311">
                <a:tc>
                  <a:txBody>
                    <a:bodyPr/>
                    <a:lstStyle/>
                    <a:p>
                      <a:pPr algn="ctr" fontAlgn="b"/>
                      <a:r>
                        <a:rPr lang="en-US" sz="2000" b="1" i="0" u="none" strike="noStrike" dirty="0" smtClean="0">
                          <a:solidFill>
                            <a:srgbClr val="000000"/>
                          </a:solidFill>
                          <a:effectLst/>
                          <a:latin typeface="Calibri" panose="020F0502020204030204" pitchFamily="34" charset="0"/>
                        </a:rPr>
                        <a:t>EMV (AVE*2)</a:t>
                      </a:r>
                      <a:endParaRPr lang="ar-EG" sz="2000" b="1" i="0" u="none" strike="noStrike" dirty="0" smtClean="0">
                        <a:solidFill>
                          <a:srgbClr val="000000"/>
                        </a:solidFill>
                        <a:effectLst/>
                        <a:latin typeface="Calibri" panose="020F0502020204030204" pitchFamily="34" charset="0"/>
                      </a:endParaRPr>
                    </a:p>
                    <a:p>
                      <a:pPr algn="ctr" fontAlgn="b"/>
                      <a:r>
                        <a:rPr lang="ar-EG" sz="2000" b="1" i="0" u="none" strike="noStrike" dirty="0" smtClean="0">
                          <a:solidFill>
                            <a:srgbClr val="000000"/>
                          </a:solidFill>
                          <a:effectLst/>
                          <a:latin typeface="Calibri" panose="020F0502020204030204" pitchFamily="34" charset="0"/>
                        </a:rPr>
                        <a:t>قيمة الوسائل الاعلامية التحريرية</a:t>
                      </a:r>
                      <a:endParaRPr lang="en-US" sz="20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800" b="0" i="0" u="none" strike="noStrike" dirty="0">
                          <a:solidFill>
                            <a:srgbClr val="000000"/>
                          </a:solidFill>
                          <a:effectLst/>
                          <a:latin typeface="Calibri" panose="020F0502020204030204" pitchFamily="34" charset="0"/>
                        </a:rPr>
                        <a:t>            226,112 </a:t>
                      </a:r>
                    </a:p>
                  </a:txBody>
                  <a:tcPr marL="0" marR="0" marT="0" marB="0" anchor="b"/>
                </a:tc>
                <a:tc>
                  <a:txBody>
                    <a:bodyPr/>
                    <a:lstStyle/>
                    <a:p>
                      <a:pPr algn="r" fontAlgn="b"/>
                      <a:r>
                        <a:rPr lang="en-US" sz="1800" b="0" i="0" u="none" strike="noStrike" dirty="0">
                          <a:solidFill>
                            <a:srgbClr val="000000"/>
                          </a:solidFill>
                          <a:effectLst/>
                          <a:latin typeface="Calibri" panose="020F0502020204030204" pitchFamily="34" charset="0"/>
                        </a:rPr>
                        <a:t>                               428,010.98 </a:t>
                      </a:r>
                    </a:p>
                  </a:txBody>
                  <a:tcPr marL="0" marR="0" marT="0" marB="0" anchor="b"/>
                </a:tc>
                <a:tc>
                  <a:txBody>
                    <a:bodyPr/>
                    <a:lstStyle/>
                    <a:p>
                      <a:pPr algn="r" fontAlgn="b"/>
                      <a:r>
                        <a:rPr lang="en-US" sz="1800" b="0" i="0" u="none" strike="noStrike" dirty="0" smtClean="0">
                          <a:solidFill>
                            <a:srgbClr val="000000"/>
                          </a:solidFill>
                          <a:effectLst/>
                          <a:latin typeface="Calibri" panose="020F0502020204030204" pitchFamily="34" charset="0"/>
                        </a:rPr>
                        <a:t>0</a:t>
                      </a:r>
                    </a:p>
                  </a:txBody>
                  <a:tcPr marL="0" marR="0" marT="0" marB="0" anchor="b"/>
                </a:tc>
                <a:tc>
                  <a:txBody>
                    <a:bodyPr/>
                    <a:lstStyle/>
                    <a:p>
                      <a:pPr algn="r" fontAlgn="b"/>
                      <a:r>
                        <a:rPr lang="en-US" sz="1800" b="0" i="0" u="none" strike="noStrike" dirty="0">
                          <a:solidFill>
                            <a:srgbClr val="000000"/>
                          </a:solidFill>
                          <a:effectLst/>
                          <a:latin typeface="Calibri" panose="020F0502020204030204" pitchFamily="34" charset="0"/>
                        </a:rPr>
                        <a:t>       654,122.98 </a:t>
                      </a:r>
                    </a:p>
                  </a:txBody>
                  <a:tcPr marL="0" marR="0" marT="0" marB="0" anchor="b"/>
                </a:tc>
              </a:tr>
            </a:tbl>
          </a:graphicData>
        </a:graphic>
      </p:graphicFrame>
    </p:spTree>
    <p:extLst>
      <p:ext uri="{BB962C8B-B14F-4D97-AF65-F5344CB8AC3E}">
        <p14:creationId xmlns:p14="http://schemas.microsoft.com/office/powerpoint/2010/main" val="3575635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20">
          <a:fgClr>
            <a:srgbClr val="FF0000"/>
          </a:fgClr>
          <a:bgClr>
            <a:srgbClr val="C00000"/>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1524000" y="1933207"/>
            <a:ext cx="9144000" cy="2991588"/>
          </a:xfrm>
        </p:spPr>
        <p:txBody>
          <a:bodyPr lIns="0" tIns="0" rIns="0" bIns="0" anchor="ctr">
            <a:spAutoFit/>
          </a:bodyPr>
          <a:lstStyle/>
          <a:p>
            <a:pPr rtl="1"/>
            <a:r>
              <a:rPr lang="en-US" sz="7200" b="1" dirty="0" smtClean="0">
                <a:solidFill>
                  <a:schemeClr val="bg1"/>
                </a:solidFill>
              </a:rPr>
              <a:t>Section </a:t>
            </a:r>
            <a:r>
              <a:rPr lang="en-US" sz="7200" b="1" dirty="0">
                <a:solidFill>
                  <a:schemeClr val="bg1"/>
                </a:solidFill>
              </a:rPr>
              <a:t>2</a:t>
            </a:r>
            <a:r>
              <a:rPr lang="en-US" sz="7200" b="1" dirty="0" smtClean="0">
                <a:solidFill>
                  <a:schemeClr val="bg1"/>
                </a:solidFill>
              </a:rPr>
              <a:t>: Reputation</a:t>
            </a:r>
            <a:r>
              <a:rPr lang="ar-EG" sz="7200" b="1" dirty="0" smtClean="0">
                <a:solidFill>
                  <a:schemeClr val="bg1"/>
                </a:solidFill>
              </a:rPr>
              <a:t/>
            </a:r>
            <a:br>
              <a:rPr lang="ar-EG" sz="7200" b="1" dirty="0" smtClean="0">
                <a:solidFill>
                  <a:schemeClr val="bg1"/>
                </a:solidFill>
              </a:rPr>
            </a:br>
            <a:r>
              <a:rPr lang="ar-EG" sz="7200" b="1" dirty="0" smtClean="0">
                <a:solidFill>
                  <a:schemeClr val="bg1"/>
                </a:solidFill>
              </a:rPr>
              <a:t>السمعة</a:t>
            </a:r>
            <a:endParaRPr lang="en-US" sz="7200" dirty="0">
              <a:solidFill>
                <a:schemeClr val="accent4"/>
              </a:solidFill>
            </a:endParaRPr>
          </a:p>
        </p:txBody>
      </p:sp>
    </p:spTree>
    <p:extLst>
      <p:ext uri="{BB962C8B-B14F-4D97-AF65-F5344CB8AC3E}">
        <p14:creationId xmlns:p14="http://schemas.microsoft.com/office/powerpoint/2010/main" val="2879792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0564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516ABC0-EF46-4159-B4CF-45B14EA929B3}"/>
              </a:ext>
              <a:ext uri="{C183D7F6-B498-43B3-948B-1728B52AA6E4}">
                <adec:decorative xmlns:adec="http://schemas.microsoft.com/office/drawing/2017/decorative" xmlns="" val="1"/>
              </a:ext>
            </a:extLst>
          </p:cNvPr>
          <p:cNvCxnSpPr/>
          <p:nvPr/>
        </p:nvCxnSpPr>
        <p:spPr>
          <a:xfrm>
            <a:off x="371475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B1E755E2-4A99-478A-BBEF-ACE16BEBFCB7}"/>
              </a:ext>
              <a:ext uri="{C183D7F6-B498-43B3-948B-1728B52AA6E4}">
                <adec:decorative xmlns:adec="http://schemas.microsoft.com/office/drawing/2017/decorative" xmlns="" val="1"/>
              </a:ext>
            </a:extLst>
          </p:cNvPr>
          <p:cNvCxnSpPr/>
          <p:nvPr/>
        </p:nvCxnSpPr>
        <p:spPr>
          <a:xfrm>
            <a:off x="85725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0" y="5886491"/>
            <a:ext cx="3352800" cy="730969"/>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معظم المقالات كانت ايجابية 207 مقال (95%) و 11 مقال (5%) فقط كانوا محايديين منهم مقال من السعودية و 10 من الامارات </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xmlns="" id="{69F7E025-DDEC-4748-AAE9-9FA2A4BF1E49}"/>
              </a:ext>
            </a:extLst>
          </p:cNvPr>
          <p:cNvSpPr/>
          <p:nvPr/>
        </p:nvSpPr>
        <p:spPr>
          <a:xfrm>
            <a:off x="38101" y="4625107"/>
            <a:ext cx="3352800" cy="1218282"/>
          </a:xfrm>
          <a:prstGeom prst="rect">
            <a:avLst/>
          </a:prstGeom>
        </p:spPr>
        <p:txBody>
          <a:bodyPr wrap="square" lIns="0" tIns="0" rIns="0" bIns="0" anchor="t">
            <a:spAutoFit/>
          </a:bodyPr>
          <a:lstStyle/>
          <a:p>
            <a:pPr>
              <a:lnSpc>
                <a:spcPts val="1900"/>
              </a:lnSpc>
            </a:pPr>
            <a:r>
              <a:rPr lang="en-US" sz="1400" b="1" dirty="0" smtClean="0">
                <a:solidFill>
                  <a:schemeClr val="accent3">
                    <a:lumMod val="75000"/>
                  </a:schemeClr>
                </a:solidFill>
                <a:latin typeface="+mj-lt"/>
                <a:cs typeface="Segoe UI" panose="020B0502040204020203" pitchFamily="34" charset="0"/>
              </a:rPr>
              <a:t>Most coverage had positive tone, 207 articles out of 218 (95%). Only 11 articles were neutral (5%). One neutral article was generated from Saudi and the other 10 from UAE</a:t>
            </a:r>
            <a:endParaRPr lang="en-US" sz="1400"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xmlns="" id="{84176128-6116-4C3C-9CC3-394E6E116762}"/>
              </a:ext>
            </a:extLst>
          </p:cNvPr>
          <p:cNvSpPr/>
          <p:nvPr/>
        </p:nvSpPr>
        <p:spPr>
          <a:xfrm>
            <a:off x="4543432" y="5886491"/>
            <a:ext cx="3600444" cy="730969"/>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مقاليين محاديين في الامارات كانوا عن خسائر الشركة في الارباح وباقي المقالات كانت </a:t>
            </a:r>
            <a:r>
              <a:rPr lang="ar-EG" sz="1400" dirty="0" smtClean="0">
                <a:solidFill>
                  <a:schemeClr val="tx1">
                    <a:lumMod val="75000"/>
                    <a:lumOff val="25000"/>
                  </a:schemeClr>
                </a:solidFill>
                <a:cs typeface="Segoe UI" panose="020B0502040204020203" pitchFamily="34" charset="0"/>
              </a:rPr>
              <a:t>اشارة عامة وعابرة للشركة بدون قيمة اضافية للشركة</a:t>
            </a:r>
            <a:endParaRPr lang="en-US" sz="1400" dirty="0">
              <a:solidFill>
                <a:schemeClr val="tx1">
                  <a:lumMod val="75000"/>
                  <a:lumOff val="2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xmlns="" id="{7DDB637A-4822-4FE9-8AEA-11DEA7859049}"/>
              </a:ext>
            </a:extLst>
          </p:cNvPr>
          <p:cNvSpPr/>
          <p:nvPr/>
        </p:nvSpPr>
        <p:spPr>
          <a:xfrm>
            <a:off x="4086225" y="4811169"/>
            <a:ext cx="4210047" cy="974626"/>
          </a:xfrm>
          <a:prstGeom prst="rect">
            <a:avLst/>
          </a:prstGeom>
        </p:spPr>
        <p:txBody>
          <a:bodyPr wrap="square" lIns="0" tIns="0" rIns="0" bIns="0" anchor="t">
            <a:spAutoFit/>
          </a:bodyPr>
          <a:lstStyle/>
          <a:p>
            <a:pPr>
              <a:lnSpc>
                <a:spcPts val="1900"/>
              </a:lnSpc>
            </a:pPr>
            <a:r>
              <a:rPr lang="en-US" sz="1400" b="1" dirty="0" smtClean="0">
                <a:solidFill>
                  <a:schemeClr val="accent4">
                    <a:lumMod val="75000"/>
                  </a:schemeClr>
                </a:solidFill>
                <a:latin typeface="+mj-lt"/>
                <a:cs typeface="Segoe UI" panose="020B0502040204020203" pitchFamily="34" charset="0"/>
              </a:rPr>
              <a:t>Two neutral articles generated in the UAE were about EGA’s loss in profits, while the others were general minor mention with no added value to the company</a:t>
            </a:r>
            <a:endParaRPr lang="en-US" sz="1400" b="1" dirty="0">
              <a:solidFill>
                <a:schemeClr val="accent4">
                  <a:lumMod val="75000"/>
                </a:schemeClr>
              </a:solidFill>
              <a:latin typeface="+mj-lt"/>
              <a:cs typeface="Segoe UI" panose="020B0502040204020203" pitchFamily="34" charset="0"/>
            </a:endParaRPr>
          </a:p>
        </p:txBody>
      </p:sp>
      <p:sp>
        <p:nvSpPr>
          <p:cNvPr id="49" name="Rectangle 48">
            <a:extLst>
              <a:ext uri="{FF2B5EF4-FFF2-40B4-BE49-F238E27FC236}">
                <a16:creationId xmlns:a16="http://schemas.microsoft.com/office/drawing/2014/main" xmlns="" id="{7FA68D61-8BDC-4C14-9F0D-CF0C946CD30A}"/>
              </a:ext>
            </a:extLst>
          </p:cNvPr>
          <p:cNvSpPr/>
          <p:nvPr/>
        </p:nvSpPr>
        <p:spPr>
          <a:xfrm>
            <a:off x="9220205" y="5915062"/>
            <a:ext cx="2743195" cy="730969"/>
          </a:xfrm>
          <a:prstGeom prst="rect">
            <a:avLst/>
          </a:prstGeom>
        </p:spPr>
        <p:txBody>
          <a:bodyPr wrap="square" lIns="0" tIns="0" rIns="0" bIns="0" anchor="t">
            <a:spAutoFit/>
          </a:bodyPr>
          <a:lstStyle/>
          <a:p>
            <a:pPr algn="r">
              <a:lnSpc>
                <a:spcPts val="1900"/>
              </a:lnSpc>
            </a:pPr>
            <a:r>
              <a:rPr lang="ar-EG" sz="1400" dirty="0"/>
              <a:t>انخفاض أرباح "الإمارات العالمية للألمنيوم" إلى 2.5 مليار درهم (-43%) بنهاية عام 2019</a:t>
            </a:r>
            <a:r>
              <a:rPr lang="ar-EG" sz="1400" dirty="0"/>
              <a:t> </a:t>
            </a:r>
            <a:r>
              <a:rPr lang="ar-EG" sz="1400" dirty="0" smtClean="0"/>
              <a:t>كان المقال المحايد في السعودية</a:t>
            </a:r>
            <a:r>
              <a:rPr lang="en-US" sz="1400" dirty="0" smtClean="0">
                <a:solidFill>
                  <a:schemeClr val="tx1">
                    <a:lumMod val="75000"/>
                    <a:lumOff val="25000"/>
                  </a:schemeClr>
                </a:solidFill>
                <a:cs typeface="Segoe UI" panose="020B0502040204020203" pitchFamily="34" charset="0"/>
              </a:rPr>
              <a:t>.</a:t>
            </a:r>
            <a:endParaRPr lang="en-US" sz="14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xmlns="" id="{FA4B18CA-09B5-4584-8D25-60B58EF68413}"/>
              </a:ext>
            </a:extLst>
          </p:cNvPr>
          <p:cNvSpPr/>
          <p:nvPr/>
        </p:nvSpPr>
        <p:spPr>
          <a:xfrm>
            <a:off x="8953504" y="4868763"/>
            <a:ext cx="2743195" cy="730969"/>
          </a:xfrm>
          <a:prstGeom prst="rect">
            <a:avLst/>
          </a:prstGeom>
        </p:spPr>
        <p:txBody>
          <a:bodyPr wrap="square" lIns="0" tIns="0" rIns="0" bIns="0" anchor="t">
            <a:spAutoFit/>
          </a:bodyPr>
          <a:lstStyle/>
          <a:p>
            <a:pPr>
              <a:lnSpc>
                <a:spcPts val="1900"/>
              </a:lnSpc>
            </a:pPr>
            <a:r>
              <a:rPr lang="en-US" sz="1400" b="1" dirty="0" smtClean="0">
                <a:solidFill>
                  <a:schemeClr val="tx1">
                    <a:lumMod val="75000"/>
                    <a:lumOff val="25000"/>
                  </a:schemeClr>
                </a:solidFill>
                <a:latin typeface="+mj-lt"/>
                <a:cs typeface="Segoe UI" panose="020B0502040204020203" pitchFamily="34" charset="0"/>
              </a:rPr>
              <a:t>One neutral article appeared in Saudi Arabia which was about EGA’s profits loss in 2019</a:t>
            </a:r>
            <a:endParaRPr lang="en-US" sz="1400" b="1" dirty="0">
              <a:solidFill>
                <a:schemeClr val="tx1">
                  <a:lumMod val="75000"/>
                  <a:lumOff val="25000"/>
                </a:schemeClr>
              </a:solidFill>
              <a:latin typeface="+mj-lt"/>
              <a:cs typeface="Segoe UI" panose="020B0502040204020203" pitchFamily="34" charset="0"/>
            </a:endParaRPr>
          </a:p>
        </p:txBody>
      </p:sp>
      <p:graphicFrame>
        <p:nvGraphicFramePr>
          <p:cNvPr id="20" name="Chart 19"/>
          <p:cNvGraphicFramePr>
            <a:graphicFrameLocks/>
          </p:cNvGraphicFramePr>
          <p:nvPr>
            <p:extLst>
              <p:ext uri="{D42A27DB-BD31-4B8C-83A1-F6EECF244321}">
                <p14:modId xmlns:p14="http://schemas.microsoft.com/office/powerpoint/2010/main" val="3102264646"/>
              </p:ext>
            </p:extLst>
          </p:nvPr>
        </p:nvGraphicFramePr>
        <p:xfrm>
          <a:off x="-485775" y="1007854"/>
          <a:ext cx="4764478" cy="34964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ontent Placeholder 3"/>
          <p:cNvGraphicFramePr>
            <a:graphicFrameLocks/>
          </p:cNvGraphicFramePr>
          <p:nvPr>
            <p:extLst>
              <p:ext uri="{D42A27DB-BD31-4B8C-83A1-F6EECF244321}">
                <p14:modId xmlns:p14="http://schemas.microsoft.com/office/powerpoint/2010/main" val="63319473"/>
              </p:ext>
            </p:extLst>
          </p:nvPr>
        </p:nvGraphicFramePr>
        <p:xfrm>
          <a:off x="3581400" y="919757"/>
          <a:ext cx="8689675" cy="36726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1323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73348"/>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0564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590551" y="5881923"/>
            <a:ext cx="11296648" cy="861774"/>
          </a:xfrm>
          <a:prstGeom prst="rect">
            <a:avLst/>
          </a:prstGeom>
        </p:spPr>
        <p:txBody>
          <a:bodyPr wrap="square" lIns="0" tIns="0" rIns="0" bIns="0" anchor="t">
            <a:spAutoFit/>
          </a:bodyPr>
          <a:lstStyle/>
          <a:p>
            <a:pPr algn="r"/>
            <a:r>
              <a:rPr lang="ar-EG" sz="1400" dirty="0"/>
              <a:t>الاشارة الى العالمية للالمنيوم في المقالات كانت حصرية (الشركة الوحيدة المذكورة في المقال) باكثر نسبة 44% (96 مقال)، وكانت سائدة (الاكثر ذكراً في المقال) بنسبة 34% (74 مقال). ولذلك الاشارة في العنوان واول 20% من المقال كانوا الاكثر بروزاً في التغطية الاعلامية. المقالات التي اشارت للشركة حصرياً او بشكل غالب تضمنت اخبار عن شراكة الامارات العالمية للالمنيوم مع شركة فيناكومين، ارباح شركة الامارات العالمية للالمنيوم، ربح طلاب من الامارات مسابقة الامارات العالمية للالمنيوم، الإمارات العالمية للألمنيوم بأعلى مستويات إعادة تدوير، «الإمارات للألمنيوم» و«موانئ أبوظبي» تتعاونان لتدريب الكوادر، وغيرها من الاخبار. </a:t>
            </a:r>
            <a:endParaRPr lang="en-US" sz="1400" dirty="0"/>
          </a:p>
        </p:txBody>
      </p:sp>
      <p:sp>
        <p:nvSpPr>
          <p:cNvPr id="45" name="Rectangle 44">
            <a:extLst>
              <a:ext uri="{FF2B5EF4-FFF2-40B4-BE49-F238E27FC236}">
                <a16:creationId xmlns:a16="http://schemas.microsoft.com/office/drawing/2014/main" xmlns="" id="{69F7E025-DDEC-4748-AAE9-9FA2A4BF1E49}"/>
              </a:ext>
            </a:extLst>
          </p:cNvPr>
          <p:cNvSpPr/>
          <p:nvPr/>
        </p:nvSpPr>
        <p:spPr>
          <a:xfrm>
            <a:off x="133354" y="4594377"/>
            <a:ext cx="11753845" cy="1218282"/>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Exclusive and dominant mentions of EGA appeared most in the coverage, 96 and 74 articles respectively (44%, 34%). Hence, headline mention and Top 20% of the article mention were the most apparent prominence 116 and 64 articles respectively (53%, 29%). Exclusive and Dominant coverage included announcements like EGA’s partnership with </a:t>
            </a:r>
            <a:r>
              <a:rPr lang="en-US" sz="1400" b="1" dirty="0" err="1">
                <a:solidFill>
                  <a:schemeClr val="accent3">
                    <a:lumMod val="75000"/>
                  </a:schemeClr>
                </a:solidFill>
                <a:latin typeface="+mj-lt"/>
                <a:cs typeface="Segoe UI" panose="020B0502040204020203" pitchFamily="34" charset="0"/>
              </a:rPr>
              <a:t>Vinacomin</a:t>
            </a:r>
            <a:r>
              <a:rPr lang="en-US" sz="1400" b="1" dirty="0">
                <a:solidFill>
                  <a:schemeClr val="accent3">
                    <a:lumMod val="75000"/>
                  </a:schemeClr>
                </a:solidFill>
                <a:latin typeface="+mj-lt"/>
                <a:cs typeface="Segoe UI" panose="020B0502040204020203" pitchFamily="34" charset="0"/>
              </a:rPr>
              <a:t>, EGA’s profits, Students winning EGA’s competition, EGA reaching highest-ever levels of recycling last year, EGA partnership with AD Ports to train young Emiratis in shipping and logistics, and others.</a:t>
            </a:r>
            <a:endParaRPr lang="en-US" sz="1400" b="1" dirty="0">
              <a:solidFill>
                <a:schemeClr val="accent3">
                  <a:lumMod val="75000"/>
                </a:schemeClr>
              </a:solidFill>
              <a:latin typeface="+mj-lt"/>
              <a:cs typeface="Segoe UI" panose="020B0502040204020203" pitchFamily="34" charset="0"/>
            </a:endParaRPr>
          </a:p>
        </p:txBody>
      </p:sp>
      <p:graphicFrame>
        <p:nvGraphicFramePr>
          <p:cNvPr id="24" name="Chart 23"/>
          <p:cNvGraphicFramePr>
            <a:graphicFrameLocks/>
          </p:cNvGraphicFramePr>
          <p:nvPr>
            <p:extLst>
              <p:ext uri="{D42A27DB-BD31-4B8C-83A1-F6EECF244321}">
                <p14:modId xmlns:p14="http://schemas.microsoft.com/office/powerpoint/2010/main" val="2628905138"/>
              </p:ext>
            </p:extLst>
          </p:nvPr>
        </p:nvGraphicFramePr>
        <p:xfrm>
          <a:off x="0" y="990601"/>
          <a:ext cx="4724403" cy="35247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p:cNvGraphicFramePr>
            <a:graphicFrameLocks/>
          </p:cNvGraphicFramePr>
          <p:nvPr>
            <p:extLst>
              <p:ext uri="{D42A27DB-BD31-4B8C-83A1-F6EECF244321}">
                <p14:modId xmlns:p14="http://schemas.microsoft.com/office/powerpoint/2010/main" val="3201540998"/>
              </p:ext>
            </p:extLst>
          </p:nvPr>
        </p:nvGraphicFramePr>
        <p:xfrm>
          <a:off x="6762750" y="994395"/>
          <a:ext cx="5200649" cy="34926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44323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73348"/>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0564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5695951" y="5692457"/>
            <a:ext cx="5657850" cy="861774"/>
          </a:xfrm>
          <a:prstGeom prst="rect">
            <a:avLst/>
          </a:prstGeom>
        </p:spPr>
        <p:txBody>
          <a:bodyPr wrap="square" lIns="0" tIns="0" rIns="0" bIns="0" anchor="t">
            <a:spAutoFit/>
          </a:bodyPr>
          <a:lstStyle/>
          <a:p>
            <a:pPr algn="r"/>
            <a:r>
              <a:rPr lang="ar-EG" sz="1400" dirty="0"/>
              <a:t>القليل من المقالات تضمنت ذكر متساوي لشركة الامارات العالمية للالمنيوم مع الشركات الاخرى. فقط 6 مقالات (2.75%) اشارت الى الامارات العالمية للالمنيوم مع شركات اخرى مثل المنيوم البحرين، دوبال، وغيرها. 50% من الاشارات كانت في اول 20% من المقال بينما ال 50% الاخرى كانت في اخر 80% من المقال. </a:t>
            </a:r>
            <a:endParaRPr lang="en-US" sz="1400" dirty="0"/>
          </a:p>
        </p:txBody>
      </p:sp>
      <p:sp>
        <p:nvSpPr>
          <p:cNvPr id="45" name="Rectangle 44">
            <a:extLst>
              <a:ext uri="{FF2B5EF4-FFF2-40B4-BE49-F238E27FC236}">
                <a16:creationId xmlns:a16="http://schemas.microsoft.com/office/drawing/2014/main" xmlns="" id="{69F7E025-DDEC-4748-AAE9-9FA2A4BF1E49}"/>
              </a:ext>
            </a:extLst>
          </p:cNvPr>
          <p:cNvSpPr/>
          <p:nvPr/>
        </p:nvSpPr>
        <p:spPr>
          <a:xfrm>
            <a:off x="228600" y="4589230"/>
            <a:ext cx="10058395" cy="730969"/>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Equal mentions were the least frequent in the coverage, only appeared in 6 articles where EGA appeared with mentions of other companies as ALBA, </a:t>
            </a:r>
            <a:r>
              <a:rPr lang="en-US" sz="1400" b="1" dirty="0" err="1">
                <a:solidFill>
                  <a:schemeClr val="accent3">
                    <a:lumMod val="75000"/>
                  </a:schemeClr>
                </a:solidFill>
                <a:latin typeface="+mj-lt"/>
                <a:cs typeface="Segoe UI" panose="020B0502040204020203" pitchFamily="34" charset="0"/>
              </a:rPr>
              <a:t>Dubal</a:t>
            </a:r>
            <a:r>
              <a:rPr lang="en-US" sz="1400" b="1" dirty="0">
                <a:solidFill>
                  <a:schemeClr val="accent3">
                    <a:lumMod val="75000"/>
                  </a:schemeClr>
                </a:solidFill>
                <a:latin typeface="+mj-lt"/>
                <a:cs typeface="Segoe UI" panose="020B0502040204020203" pitchFamily="34" charset="0"/>
              </a:rPr>
              <a:t> and others. 50% of the mentions appeared in the top 20% of the articles, while the other 50% appeared in the bottom 80% of the articles.</a:t>
            </a:r>
            <a:endParaRPr lang="en-US" sz="1400" b="1" dirty="0">
              <a:solidFill>
                <a:schemeClr val="accent3">
                  <a:lumMod val="75000"/>
                </a:schemeClr>
              </a:solidFill>
              <a:latin typeface="+mj-lt"/>
              <a:cs typeface="Segoe UI" panose="020B0502040204020203" pitchFamily="34" charset="0"/>
            </a:endParaRPr>
          </a:p>
        </p:txBody>
      </p:sp>
      <p:graphicFrame>
        <p:nvGraphicFramePr>
          <p:cNvPr id="24" name="Chart 23"/>
          <p:cNvGraphicFramePr>
            <a:graphicFrameLocks/>
          </p:cNvGraphicFramePr>
          <p:nvPr>
            <p:extLst>
              <p:ext uri="{D42A27DB-BD31-4B8C-83A1-F6EECF244321}">
                <p14:modId xmlns:p14="http://schemas.microsoft.com/office/powerpoint/2010/main" val="2628905138"/>
              </p:ext>
            </p:extLst>
          </p:nvPr>
        </p:nvGraphicFramePr>
        <p:xfrm>
          <a:off x="0" y="990601"/>
          <a:ext cx="4724403" cy="35247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p:cNvGraphicFramePr>
            <a:graphicFrameLocks/>
          </p:cNvGraphicFramePr>
          <p:nvPr>
            <p:extLst>
              <p:ext uri="{D42A27DB-BD31-4B8C-83A1-F6EECF244321}">
                <p14:modId xmlns:p14="http://schemas.microsoft.com/office/powerpoint/2010/main" val="3201540998"/>
              </p:ext>
            </p:extLst>
          </p:nvPr>
        </p:nvGraphicFramePr>
        <p:xfrm>
          <a:off x="6762750" y="994395"/>
          <a:ext cx="5200649" cy="34926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50555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73348"/>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0564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3562349" y="5832166"/>
            <a:ext cx="8401050" cy="861774"/>
          </a:xfrm>
          <a:prstGeom prst="rect">
            <a:avLst/>
          </a:prstGeom>
        </p:spPr>
        <p:txBody>
          <a:bodyPr wrap="square" lIns="0" tIns="0" rIns="0" bIns="0" anchor="t">
            <a:spAutoFit/>
          </a:bodyPr>
          <a:lstStyle/>
          <a:p>
            <a:pPr algn="r"/>
            <a:r>
              <a:rPr lang="ar-EG" sz="1400" dirty="0"/>
              <a:t>الاشارات العابرة لشركة الامارات العالمية للالمنيوم كونت 19% من التغطية الاعلامية لهذا الشهر، حيث ذكرت الامارات العالمية للالمنيوم بشكل بسيط مثل انها جزء من الوفد المشارك في المنتدى الاقتصادي الإماراتي الكولومبي، مشاركة الامارات العالمية للالمنيوم مبادرة بلدية مدينة أبوظبي، وان مشروع الامارات العالمية للالمنيوم ضمن 200 مشروع تم منحهم تراخيص من بيئة دبي، هذا من ضمن الاخبار الاخرى. 8 مقالات تضمنت ذكر الشركة في اول 20% من المقال، بينما باقي ال 34 مقال ذكرت الشركة في اخر 80% من المقال. </a:t>
            </a:r>
            <a:endParaRPr lang="en-US" sz="1400" dirty="0"/>
          </a:p>
        </p:txBody>
      </p:sp>
      <p:sp>
        <p:nvSpPr>
          <p:cNvPr id="45" name="Rectangle 44">
            <a:extLst>
              <a:ext uri="{FF2B5EF4-FFF2-40B4-BE49-F238E27FC236}">
                <a16:creationId xmlns:a16="http://schemas.microsoft.com/office/drawing/2014/main" xmlns="" id="{69F7E025-DDEC-4748-AAE9-9FA2A4BF1E49}"/>
              </a:ext>
            </a:extLst>
          </p:cNvPr>
          <p:cNvSpPr/>
          <p:nvPr/>
        </p:nvSpPr>
        <p:spPr>
          <a:xfrm>
            <a:off x="219075" y="4689627"/>
            <a:ext cx="9886945" cy="1006323"/>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Minor mentions made up 19% of the coverage, where EGA was merely mentioned in articles like being a part of the UAE-Colombian Economic Forum, the ADM Initiative and being one of the companies who got a project licensed from Abu Dhabi Environment, among other news. 8 articles had mentions in the top 20% of the article while the other 34 articles had mentions in the bottom 80% of the articles.</a:t>
            </a:r>
            <a:endParaRPr lang="en-US" sz="1400" b="1" dirty="0">
              <a:solidFill>
                <a:schemeClr val="accent3">
                  <a:lumMod val="75000"/>
                </a:schemeClr>
              </a:solidFill>
              <a:latin typeface="+mj-lt"/>
              <a:cs typeface="Segoe UI" panose="020B0502040204020203" pitchFamily="34" charset="0"/>
            </a:endParaRPr>
          </a:p>
        </p:txBody>
      </p:sp>
      <p:graphicFrame>
        <p:nvGraphicFramePr>
          <p:cNvPr id="24" name="Chart 23"/>
          <p:cNvGraphicFramePr>
            <a:graphicFrameLocks/>
          </p:cNvGraphicFramePr>
          <p:nvPr>
            <p:extLst>
              <p:ext uri="{D42A27DB-BD31-4B8C-83A1-F6EECF244321}">
                <p14:modId xmlns:p14="http://schemas.microsoft.com/office/powerpoint/2010/main" val="2628905138"/>
              </p:ext>
            </p:extLst>
          </p:nvPr>
        </p:nvGraphicFramePr>
        <p:xfrm>
          <a:off x="0" y="990601"/>
          <a:ext cx="4724403" cy="35247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p:cNvGraphicFramePr>
            <a:graphicFrameLocks/>
          </p:cNvGraphicFramePr>
          <p:nvPr>
            <p:extLst>
              <p:ext uri="{D42A27DB-BD31-4B8C-83A1-F6EECF244321}">
                <p14:modId xmlns:p14="http://schemas.microsoft.com/office/powerpoint/2010/main" val="3201540998"/>
              </p:ext>
            </p:extLst>
          </p:nvPr>
        </p:nvGraphicFramePr>
        <p:xfrm>
          <a:off x="6762750" y="994395"/>
          <a:ext cx="5200649" cy="34926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1407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73348"/>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0564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5334001" y="5783191"/>
            <a:ext cx="6229354" cy="1077218"/>
          </a:xfrm>
          <a:prstGeom prst="rect">
            <a:avLst/>
          </a:prstGeom>
        </p:spPr>
        <p:txBody>
          <a:bodyPr wrap="square" lIns="0" tIns="0" rIns="0" bIns="0" anchor="t">
            <a:spAutoFit/>
          </a:bodyPr>
          <a:lstStyle/>
          <a:p>
            <a:pPr algn="r" rtl="1"/>
            <a:r>
              <a:rPr lang="ar-EG" sz="1400" dirty="0"/>
              <a:t>المتحدثون باسم الشركة ظهروا في 13 مقال فقط، بنسبة 6%. واحدة من المقالات كانت في مجلة، خمسة في الصحف، وسبعة في المواقع الالكترونية، كما انهم ظهروا في الامارات، مصر، والاردن. ظهر المتحدثون الرسمييون مرتين في مواضيع مثل شراكة الامارات العالمية للالمنيوم مع شركة فيناكومين، ارباح شركة الامارات العالمية للالمنيوم ، </a:t>
            </a:r>
            <a:r>
              <a:rPr lang="ar-SA" sz="1400" dirty="0"/>
              <a:t>المجلس الأعلى للطاقة بدبي يستعرض أفضل ممارسات الكفاءة التشغيلية وخفض الانبعاثات.</a:t>
            </a:r>
            <a:endParaRPr lang="en-US" sz="1400" dirty="0"/>
          </a:p>
        </p:txBody>
      </p:sp>
      <p:sp>
        <p:nvSpPr>
          <p:cNvPr id="45" name="Rectangle 44">
            <a:extLst>
              <a:ext uri="{FF2B5EF4-FFF2-40B4-BE49-F238E27FC236}">
                <a16:creationId xmlns:a16="http://schemas.microsoft.com/office/drawing/2014/main" xmlns="" id="{69F7E025-DDEC-4748-AAE9-9FA2A4BF1E49}"/>
              </a:ext>
            </a:extLst>
          </p:cNvPr>
          <p:cNvSpPr/>
          <p:nvPr/>
        </p:nvSpPr>
        <p:spPr>
          <a:xfrm>
            <a:off x="228600" y="4626420"/>
            <a:ext cx="9058268" cy="1218282"/>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Spokespersons only appeared in 13 articles out of 218, which is 6% of the coverage. Spokespersons appeared in 1 magazine, 5 newspapers, and 7 websites in UAE, Egypt and Jordan (11, 1, and 1 respectively). A spokesperson was present in topics like EGA’s partnership with </a:t>
            </a:r>
            <a:r>
              <a:rPr lang="en-US" sz="1400" b="1" dirty="0" err="1">
                <a:solidFill>
                  <a:schemeClr val="accent3">
                    <a:lumMod val="75000"/>
                  </a:schemeClr>
                </a:solidFill>
                <a:latin typeface="+mj-lt"/>
                <a:cs typeface="Segoe UI" panose="020B0502040204020203" pitchFamily="34" charset="0"/>
              </a:rPr>
              <a:t>Vinacomin</a:t>
            </a:r>
            <a:r>
              <a:rPr lang="en-US" sz="1400" b="1" dirty="0">
                <a:solidFill>
                  <a:schemeClr val="accent3">
                    <a:lumMod val="75000"/>
                  </a:schemeClr>
                </a:solidFill>
                <a:latin typeface="+mj-lt"/>
                <a:cs typeface="Segoe UI" panose="020B0502040204020203" pitchFamily="34" charset="0"/>
              </a:rPr>
              <a:t> (2 articles), EGA’s profits (2 articles), Dubai Supreme Council of Energy reviews operational efficiency, reducing emissions efforts (2 articles) and other topics.</a:t>
            </a:r>
            <a:endParaRPr lang="en-US" sz="1400" b="1" dirty="0">
              <a:solidFill>
                <a:schemeClr val="accent3">
                  <a:lumMod val="75000"/>
                </a:schemeClr>
              </a:solidFill>
              <a:latin typeface="+mj-lt"/>
              <a:cs typeface="Segoe UI" panose="020B0502040204020203" pitchFamily="34" charset="0"/>
            </a:endParaRPr>
          </a:p>
        </p:txBody>
      </p:sp>
      <p:graphicFrame>
        <p:nvGraphicFramePr>
          <p:cNvPr id="20" name="Content Placeholder 3"/>
          <p:cNvGraphicFramePr>
            <a:graphicFrameLocks/>
          </p:cNvGraphicFramePr>
          <p:nvPr>
            <p:extLst>
              <p:ext uri="{D42A27DB-BD31-4B8C-83A1-F6EECF244321}">
                <p14:modId xmlns:p14="http://schemas.microsoft.com/office/powerpoint/2010/main" val="1757152213"/>
              </p:ext>
            </p:extLst>
          </p:nvPr>
        </p:nvGraphicFramePr>
        <p:xfrm>
          <a:off x="-3295659" y="662306"/>
          <a:ext cx="10248906" cy="39791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3539373615"/>
              </p:ext>
            </p:extLst>
          </p:nvPr>
        </p:nvGraphicFramePr>
        <p:xfrm>
          <a:off x="4924430" y="1520114"/>
          <a:ext cx="6638925"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0621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20">
          <a:fgClr>
            <a:srgbClr val="FFE5E6"/>
          </a:fgClr>
          <a:bgClr>
            <a:schemeClr val="accent4">
              <a:lumMod val="40000"/>
              <a:lumOff val="60000"/>
            </a:schemeClr>
          </a:bgClr>
        </a:patt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0"/>
            <a:ext cx="2108588" cy="571076"/>
          </a:xfrm>
          <a:prstGeom prst="rect">
            <a:avLst/>
          </a:prstGeom>
        </p:spPr>
      </p:pic>
      <p:sp>
        <p:nvSpPr>
          <p:cNvPr id="11" name="Text Placeholder 2"/>
          <p:cNvSpPr txBox="1">
            <a:spLocks/>
          </p:cNvSpPr>
          <p:nvPr/>
        </p:nvSpPr>
        <p:spPr>
          <a:xfrm>
            <a:off x="361950" y="937980"/>
            <a:ext cx="5436394" cy="6142970"/>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Objective:</a:t>
            </a:r>
          </a:p>
          <a:p>
            <a:pPr marL="0" indent="0">
              <a:buNone/>
            </a:pPr>
            <a:r>
              <a:rPr lang="en-US" dirty="0" smtClean="0"/>
              <a:t>This Report aims to analyze Emirates Global Aluminum Company (EGA) media coverage and its competitor ADNOC.</a:t>
            </a:r>
          </a:p>
          <a:p>
            <a:pPr marL="0" indent="0">
              <a:buNone/>
            </a:pPr>
            <a:r>
              <a:rPr lang="en-US" dirty="0" smtClean="0"/>
              <a:t>It looks into EGA’s media presence in terms of its volume and reach, its geographical location, languages, media type, media outlets, the tonality of the articles, the dominance and prominence of the mention and the appearance of the company’s spokespersons. </a:t>
            </a:r>
          </a:p>
          <a:p>
            <a:pPr marL="0" indent="0">
              <a:buNone/>
            </a:pPr>
            <a:r>
              <a:rPr lang="en-US" dirty="0" smtClean="0"/>
              <a:t>The report also provides a comparison of EGA’s media position against its competitor ADNOC.</a:t>
            </a:r>
          </a:p>
          <a:p>
            <a:pPr marL="0" indent="0">
              <a:buNone/>
            </a:pPr>
            <a:r>
              <a:rPr lang="en-US" dirty="0" smtClean="0"/>
              <a:t>The report aims to answer these questions:</a:t>
            </a:r>
          </a:p>
          <a:p>
            <a:pPr marL="285750" indent="-285750">
              <a:buFontTx/>
              <a:buChar char="-"/>
            </a:pPr>
            <a:r>
              <a:rPr lang="en-US" dirty="0" smtClean="0"/>
              <a:t>What were the key features of the coverage? What does it show about the company’s awareness?</a:t>
            </a:r>
          </a:p>
          <a:p>
            <a:pPr marL="285750" indent="-285750">
              <a:buFontTx/>
              <a:buChar char="-"/>
            </a:pPr>
            <a:r>
              <a:rPr lang="en-US" dirty="0" smtClean="0"/>
              <a:t>What does the sentiment of the coverage and the key takeaways show about the company’s reputation?</a:t>
            </a:r>
          </a:p>
          <a:p>
            <a:pPr marL="285750" indent="-285750">
              <a:buFontTx/>
              <a:buChar char="-"/>
            </a:pPr>
            <a:r>
              <a:rPr lang="en-US" dirty="0" smtClean="0"/>
              <a:t>What’s the company’s position compared to its competitors?</a:t>
            </a:r>
            <a:endParaRPr lang="en-US" dirty="0" smtClean="0"/>
          </a:p>
        </p:txBody>
      </p:sp>
      <p:cxnSp>
        <p:nvCxnSpPr>
          <p:cNvPr id="12" name="Straight Connector 11">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xmlns="" id="{4E3F5479-058B-4FA8-92E9-18CAB8CDC5C5}"/>
              </a:ext>
            </a:extLst>
          </p:cNvPr>
          <p:cNvSpPr txBox="1">
            <a:spLocks/>
          </p:cNvSpPr>
          <p:nvPr/>
        </p:nvSpPr>
        <p:spPr>
          <a:xfrm>
            <a:off x="228600" y="155995"/>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EGA Media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381750" y="1066780"/>
            <a:ext cx="5086350" cy="4495820"/>
          </a:xfrm>
          <a:prstGeom prst="rect">
            <a:avLst/>
          </a:prstGeom>
        </p:spPr>
        <p:txBody>
          <a:bodyPr wrap="square">
            <a:spAutoFit/>
          </a:bodyPr>
          <a:lstStyle/>
          <a:p>
            <a:pPr algn="r"/>
            <a:r>
              <a:rPr lang="ar-EG" sz="2400" b="1" dirty="0" smtClean="0"/>
              <a:t>هدف التقرير:</a:t>
            </a:r>
            <a:endParaRPr lang="ar-EG" sz="2400" b="1" dirty="0"/>
          </a:p>
          <a:p>
            <a:pPr algn="r"/>
            <a:r>
              <a:rPr lang="ar-EG" dirty="0"/>
              <a:t>يهدف هذا التقرير إلى تحليل التغطية الإعلامية لشركة الإمارات العالمية للألمنيوم ومنافستها أدنوك.</a:t>
            </a:r>
          </a:p>
          <a:p>
            <a:pPr algn="r"/>
            <a:r>
              <a:rPr lang="ar-EG" dirty="0" smtClean="0"/>
              <a:t>التحليل يبحث </a:t>
            </a:r>
            <a:r>
              <a:rPr lang="ar-EG" dirty="0"/>
              <a:t>في الوجود الإعلامي لشركة الإمارات العالمية للألمنيوم من حيث الحجم والوصول </a:t>
            </a:r>
            <a:r>
              <a:rPr lang="ar-EG" dirty="0" smtClean="0"/>
              <a:t>،الموقع الجغرافي ،اللغات ،نوع </a:t>
            </a:r>
            <a:r>
              <a:rPr lang="ar-EG" dirty="0"/>
              <a:t>الوسائط </a:t>
            </a:r>
            <a:r>
              <a:rPr lang="ar-EG" dirty="0" smtClean="0"/>
              <a:t>،وسائل </a:t>
            </a:r>
            <a:r>
              <a:rPr lang="ar-EG" dirty="0"/>
              <a:t>الإعلام </a:t>
            </a:r>
            <a:r>
              <a:rPr lang="ar-EG" dirty="0" smtClean="0"/>
              <a:t>،وجهة نظرالمقالات ،هيمنة وبروزالشركة في المقال، وظهور </a:t>
            </a:r>
            <a:r>
              <a:rPr lang="ar-EG" dirty="0"/>
              <a:t>المتحدثين باسم </a:t>
            </a:r>
            <a:r>
              <a:rPr lang="ar-EG" dirty="0" smtClean="0"/>
              <a:t>الشركة.</a:t>
            </a:r>
            <a:endParaRPr lang="ar-EG" dirty="0"/>
          </a:p>
          <a:p>
            <a:pPr algn="r"/>
            <a:r>
              <a:rPr lang="ar-EG" dirty="0"/>
              <a:t>كما يقدم التقرير مقارنة بين الموقف الإعلامي لشركة الإمارات العالمية للألمنيوم ومنافستها أدنوك.</a:t>
            </a:r>
          </a:p>
          <a:p>
            <a:pPr algn="r"/>
            <a:r>
              <a:rPr lang="ar-EG" dirty="0"/>
              <a:t>يهدف التقرير إلى الإجابة على هذه الأسئلة:</a:t>
            </a:r>
          </a:p>
          <a:p>
            <a:pPr marL="285750" indent="-285750" algn="r" rtl="1">
              <a:buFont typeface="Arial" panose="020B0604020202020204" pitchFamily="34" charset="0"/>
              <a:buChar char="•"/>
            </a:pPr>
            <a:r>
              <a:rPr lang="ar-EG" dirty="0"/>
              <a:t>ما هي السمات الرئيسية للتغطية؟ ماذا يظهر عن </a:t>
            </a:r>
            <a:r>
              <a:rPr lang="ar-EG" dirty="0" smtClean="0"/>
              <a:t>الوعي بالشركة</a:t>
            </a:r>
            <a:r>
              <a:rPr lang="ar-EG" dirty="0"/>
              <a:t>؟</a:t>
            </a:r>
          </a:p>
          <a:p>
            <a:pPr marL="285750" indent="-285750" algn="r" rtl="1">
              <a:buFont typeface="Arial" panose="020B0604020202020204" pitchFamily="34" charset="0"/>
              <a:buChar char="•"/>
            </a:pPr>
            <a:r>
              <a:rPr lang="ar-EG" dirty="0"/>
              <a:t>ما الذي يظهره شعور التغطية </a:t>
            </a:r>
            <a:r>
              <a:rPr lang="ar-EG" dirty="0" smtClean="0"/>
              <a:t>والمعطيات </a:t>
            </a:r>
            <a:r>
              <a:rPr lang="ar-EG" dirty="0"/>
              <a:t>الرئيسية حول سمعة الشركة؟</a:t>
            </a:r>
          </a:p>
          <a:p>
            <a:pPr marL="285750" indent="-285750" algn="r" rtl="1">
              <a:buFont typeface="Arial" panose="020B0604020202020204" pitchFamily="34" charset="0"/>
              <a:buChar char="•"/>
            </a:pPr>
            <a:r>
              <a:rPr lang="ar-EG" dirty="0"/>
              <a:t>ما هو وضع الشركة مقارنة بمنافسيها؟</a:t>
            </a:r>
            <a:endParaRPr lang="en-US"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8887" y="5185474"/>
            <a:ext cx="2543175" cy="1800225"/>
          </a:xfrm>
          <a:prstGeom prst="rect">
            <a:avLst/>
          </a:prstGeom>
        </p:spPr>
      </p:pic>
    </p:spTree>
    <p:extLst>
      <p:ext uri="{BB962C8B-B14F-4D97-AF65-F5344CB8AC3E}">
        <p14:creationId xmlns:p14="http://schemas.microsoft.com/office/powerpoint/2010/main" val="2280452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20">
          <a:fgClr>
            <a:srgbClr val="FF0000"/>
          </a:fgClr>
          <a:bgClr>
            <a:srgbClr val="C00000"/>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1524000" y="1434609"/>
            <a:ext cx="9144000" cy="3988784"/>
          </a:xfrm>
        </p:spPr>
        <p:txBody>
          <a:bodyPr lIns="0" tIns="0" rIns="0" bIns="0" anchor="ctr">
            <a:spAutoFit/>
          </a:bodyPr>
          <a:lstStyle/>
          <a:p>
            <a:r>
              <a:rPr lang="en-US" sz="7200" b="1" dirty="0" smtClean="0">
                <a:solidFill>
                  <a:schemeClr val="bg1"/>
                </a:solidFill>
              </a:rPr>
              <a:t>Section </a:t>
            </a:r>
            <a:r>
              <a:rPr lang="ar-EG" sz="7200" b="1" dirty="0" smtClean="0">
                <a:solidFill>
                  <a:schemeClr val="bg1"/>
                </a:solidFill>
              </a:rPr>
              <a:t>3</a:t>
            </a:r>
            <a:r>
              <a:rPr lang="en-US" sz="7200" b="1" dirty="0" smtClean="0">
                <a:solidFill>
                  <a:schemeClr val="bg1"/>
                </a:solidFill>
              </a:rPr>
              <a:t>: Competitor and analysis</a:t>
            </a:r>
            <a:r>
              <a:rPr lang="ar-EG" sz="7200" b="1" dirty="0" smtClean="0">
                <a:solidFill>
                  <a:schemeClr val="bg1"/>
                </a:solidFill>
              </a:rPr>
              <a:t/>
            </a:r>
            <a:br>
              <a:rPr lang="ar-EG" sz="7200" b="1" dirty="0" smtClean="0">
                <a:solidFill>
                  <a:schemeClr val="bg1"/>
                </a:solidFill>
              </a:rPr>
            </a:br>
            <a:r>
              <a:rPr lang="ar-EG" sz="7200" b="1" dirty="0" smtClean="0">
                <a:solidFill>
                  <a:schemeClr val="bg1"/>
                </a:solidFill>
              </a:rPr>
              <a:t>المنافس والتحليل</a:t>
            </a:r>
            <a:endParaRPr lang="en-US" sz="7200" dirty="0">
              <a:solidFill>
                <a:schemeClr val="accent4"/>
              </a:solidFill>
            </a:endParaRPr>
          </a:p>
        </p:txBody>
      </p:sp>
    </p:spTree>
    <p:extLst>
      <p:ext uri="{BB962C8B-B14F-4D97-AF65-F5344CB8AC3E}">
        <p14:creationId xmlns:p14="http://schemas.microsoft.com/office/powerpoint/2010/main" val="19240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t>
            </a:r>
            <a:r>
              <a:rPr lang="en-US" sz="2800" b="1" dirty="0" smtClean="0">
                <a:solidFill>
                  <a:schemeClr val="tx1">
                    <a:lumMod val="75000"/>
                    <a:lumOff val="25000"/>
                  </a:schemeClr>
                </a:solidFill>
              </a:rPr>
              <a:t>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4972" y="723250"/>
            <a:ext cx="4371261" cy="461665"/>
          </a:xfrm>
          <a:prstGeom prst="rect">
            <a:avLst/>
          </a:prstGeom>
        </p:spPr>
        <p:txBody>
          <a:bodyPr wrap="none">
            <a:spAutoFit/>
          </a:bodyPr>
          <a:lstStyle/>
          <a:p>
            <a:pPr algn="ctr"/>
            <a:r>
              <a:rPr lang="en-US" sz="2400" b="1" dirty="0" smtClean="0">
                <a:solidFill>
                  <a:schemeClr val="tx1">
                    <a:lumMod val="75000"/>
                    <a:lumOff val="25000"/>
                  </a:schemeClr>
                </a:solidFill>
              </a:rPr>
              <a:t>Competitor Overview - ADNOC </a:t>
            </a:r>
            <a:endParaRPr lang="en-US" sz="2400" dirty="0">
              <a:solidFill>
                <a:schemeClr val="tx1">
                  <a:lumMod val="75000"/>
                  <a:lumOff val="25000"/>
                </a:schemeClr>
              </a:solidFill>
            </a:endParaRPr>
          </a:p>
        </p:txBody>
      </p:sp>
      <p:sp>
        <p:nvSpPr>
          <p:cNvPr id="3" name="Circle: Hollow 2">
            <a:extLst>
              <a:ext uri="{FF2B5EF4-FFF2-40B4-BE49-F238E27FC236}">
                <a16:creationId xmlns:a16="http://schemas.microsoft.com/office/drawing/2014/main" xmlns="" id="{8DC8DEBA-4D8D-4704-A04E-32A1E0BF41F4}"/>
              </a:ext>
              <a:ext uri="{C183D7F6-B498-43B3-948B-1728B52AA6E4}">
                <adec:decorative xmlns:adec="http://schemas.microsoft.com/office/drawing/2017/decorative" xmlns="" val="1"/>
              </a:ext>
            </a:extLst>
          </p:cNvPr>
          <p:cNvSpPr/>
          <p:nvPr/>
        </p:nvSpPr>
        <p:spPr>
          <a:xfrm>
            <a:off x="1141012" y="1238250"/>
            <a:ext cx="2888976" cy="2983171"/>
          </a:xfrm>
          <a:prstGeom prst="donut">
            <a:avLst>
              <a:gd name="adj" fmla="val 12255"/>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xmlns="" id="{769CE3F0-8651-4FF1-8CAF-1E986C3831C4}"/>
              </a:ext>
              <a:ext uri="{C183D7F6-B498-43B3-948B-1728B52AA6E4}">
                <adec:decorative xmlns:adec="http://schemas.microsoft.com/office/drawing/2017/decorative" xmlns="" val="1"/>
              </a:ext>
            </a:extLst>
          </p:cNvPr>
          <p:cNvSpPr/>
          <p:nvPr/>
        </p:nvSpPr>
        <p:spPr>
          <a:xfrm>
            <a:off x="3755499" y="1238250"/>
            <a:ext cx="2888976" cy="2983171"/>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xmlns="" id="{59423939-1DC9-4306-AA5D-6C0111336356}"/>
              </a:ext>
              <a:ext uri="{C183D7F6-B498-43B3-948B-1728B52AA6E4}">
                <adec:decorative xmlns:adec="http://schemas.microsoft.com/office/drawing/2017/decorative" xmlns="" val="1"/>
              </a:ext>
            </a:extLst>
          </p:cNvPr>
          <p:cNvSpPr/>
          <p:nvPr/>
        </p:nvSpPr>
        <p:spPr>
          <a:xfrm>
            <a:off x="6251712" y="1238250"/>
            <a:ext cx="2888976" cy="2983171"/>
          </a:xfrm>
          <a:prstGeom prst="donut">
            <a:avLst>
              <a:gd name="adj" fmla="val 12255"/>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xmlns="" id="{A838DD0B-E018-44D0-A4C0-13DF2FD0288D}"/>
              </a:ext>
              <a:ext uri="{C183D7F6-B498-43B3-948B-1728B52AA6E4}">
                <adec:decorative xmlns:adec="http://schemas.microsoft.com/office/drawing/2017/decorative" xmlns="" val="1"/>
              </a:ext>
            </a:extLst>
          </p:cNvPr>
          <p:cNvSpPr/>
          <p:nvPr/>
        </p:nvSpPr>
        <p:spPr>
          <a:xfrm>
            <a:off x="2477824" y="3493829"/>
            <a:ext cx="2888976" cy="2983171"/>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xmlns="" id="{B5265A05-9A0F-4DEC-9382-F51EEE742251}"/>
              </a:ext>
              <a:ext uri="{C183D7F6-B498-43B3-948B-1728B52AA6E4}">
                <adec:decorative xmlns:adec="http://schemas.microsoft.com/office/drawing/2017/decorative" xmlns="" val="1"/>
              </a:ext>
            </a:extLst>
          </p:cNvPr>
          <p:cNvSpPr/>
          <p:nvPr/>
        </p:nvSpPr>
        <p:spPr>
          <a:xfrm>
            <a:off x="5033175" y="3493829"/>
            <a:ext cx="2888976" cy="2983171"/>
          </a:xfrm>
          <a:prstGeom prst="donut">
            <a:avLst>
              <a:gd name="adj" fmla="val 12255"/>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xmlns="" id="{8770E695-5D11-488D-931B-4C4259EC25FF}"/>
              </a:ext>
              <a:ext uri="{C183D7F6-B498-43B3-948B-1728B52AA6E4}">
                <adec:decorative xmlns:adec="http://schemas.microsoft.com/office/drawing/2017/decorative" xmlns="" val="1"/>
              </a:ext>
            </a:extLst>
          </p:cNvPr>
          <p:cNvSpPr/>
          <p:nvPr/>
        </p:nvSpPr>
        <p:spPr>
          <a:xfrm>
            <a:off x="7588524" y="3493829"/>
            <a:ext cx="2888976" cy="2983171"/>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4436233" y="2286000"/>
            <a:ext cx="1569823" cy="923331"/>
          </a:xfrm>
          <a:prstGeom prst="rect">
            <a:avLst/>
          </a:prstGeom>
          <a:noFill/>
        </p:spPr>
        <p:txBody>
          <a:bodyPr wrap="square" rtlCol="0">
            <a:spAutoFit/>
          </a:bodyPr>
          <a:lstStyle/>
          <a:p>
            <a:pPr algn="ctr"/>
            <a:r>
              <a:rPr lang="en-US" b="1" dirty="0" smtClean="0"/>
              <a:t>9,872,896</a:t>
            </a:r>
          </a:p>
          <a:p>
            <a:pPr algn="ctr"/>
            <a:r>
              <a:rPr lang="en-US" b="1" dirty="0" smtClean="0"/>
              <a:t>Circulation</a:t>
            </a:r>
          </a:p>
          <a:p>
            <a:pPr algn="ctr"/>
            <a:r>
              <a:rPr lang="ar-EG" b="1" dirty="0"/>
              <a:t>اجمالي </a:t>
            </a:r>
            <a:r>
              <a:rPr lang="ar-EG" b="1" dirty="0" smtClean="0"/>
              <a:t>الانتشار</a:t>
            </a:r>
            <a:r>
              <a:rPr lang="en-US" b="1" dirty="0" smtClean="0"/>
              <a:t> </a:t>
            </a:r>
            <a:endParaRPr lang="en-US" b="1" dirty="0"/>
          </a:p>
        </p:txBody>
      </p:sp>
      <p:sp>
        <p:nvSpPr>
          <p:cNvPr id="6" name="TextBox 5"/>
          <p:cNvSpPr txBox="1"/>
          <p:nvPr/>
        </p:nvSpPr>
        <p:spPr>
          <a:xfrm>
            <a:off x="7010400" y="2286000"/>
            <a:ext cx="1371600" cy="923330"/>
          </a:xfrm>
          <a:prstGeom prst="rect">
            <a:avLst/>
          </a:prstGeom>
          <a:noFill/>
        </p:spPr>
        <p:txBody>
          <a:bodyPr wrap="square" rtlCol="0">
            <a:spAutoFit/>
          </a:bodyPr>
          <a:lstStyle/>
          <a:p>
            <a:pPr algn="ctr"/>
            <a:r>
              <a:rPr lang="en-US" b="1" dirty="0"/>
              <a:t>13,817,317</a:t>
            </a:r>
            <a:r>
              <a:rPr lang="en-US" b="1" dirty="0"/>
              <a:t> </a:t>
            </a:r>
          </a:p>
          <a:p>
            <a:pPr algn="ctr"/>
            <a:r>
              <a:rPr lang="en-US" b="1" dirty="0" smtClean="0"/>
              <a:t>Reach (OTS)</a:t>
            </a:r>
          </a:p>
          <a:p>
            <a:pPr algn="ctr"/>
            <a:r>
              <a:rPr lang="ar-EG" b="1" dirty="0" smtClean="0"/>
              <a:t>اجمالي الوصول</a:t>
            </a:r>
            <a:endParaRPr lang="en-US" b="1" dirty="0"/>
          </a:p>
        </p:txBody>
      </p:sp>
      <p:sp>
        <p:nvSpPr>
          <p:cNvPr id="9" name="TextBox 8"/>
          <p:cNvSpPr txBox="1"/>
          <p:nvPr/>
        </p:nvSpPr>
        <p:spPr>
          <a:xfrm>
            <a:off x="2026155" y="2286000"/>
            <a:ext cx="1236965" cy="923330"/>
          </a:xfrm>
          <a:prstGeom prst="rect">
            <a:avLst/>
          </a:prstGeom>
          <a:noFill/>
        </p:spPr>
        <p:txBody>
          <a:bodyPr wrap="square" rtlCol="0">
            <a:spAutoFit/>
          </a:bodyPr>
          <a:lstStyle/>
          <a:p>
            <a:pPr algn="ctr"/>
            <a:r>
              <a:rPr lang="en-US" b="1" dirty="0" smtClean="0"/>
              <a:t>172</a:t>
            </a:r>
            <a:endParaRPr lang="ar-EG" b="1" dirty="0" smtClean="0"/>
          </a:p>
          <a:p>
            <a:pPr algn="ctr"/>
            <a:r>
              <a:rPr lang="en-US" b="1" dirty="0" smtClean="0"/>
              <a:t>Volume</a:t>
            </a:r>
          </a:p>
          <a:p>
            <a:pPr algn="ctr"/>
            <a:r>
              <a:rPr lang="ar-EG" b="1" dirty="0" smtClean="0"/>
              <a:t>حجم التغطية</a:t>
            </a:r>
            <a:endParaRPr lang="en-US" b="1" dirty="0"/>
          </a:p>
        </p:txBody>
      </p:sp>
      <p:sp>
        <p:nvSpPr>
          <p:cNvPr id="10" name="TextBox 9"/>
          <p:cNvSpPr txBox="1"/>
          <p:nvPr/>
        </p:nvSpPr>
        <p:spPr>
          <a:xfrm>
            <a:off x="3181610" y="4627509"/>
            <a:ext cx="1366030" cy="923330"/>
          </a:xfrm>
          <a:prstGeom prst="rect">
            <a:avLst/>
          </a:prstGeom>
          <a:noFill/>
        </p:spPr>
        <p:txBody>
          <a:bodyPr wrap="square" rtlCol="0">
            <a:spAutoFit/>
          </a:bodyPr>
          <a:lstStyle/>
          <a:p>
            <a:pPr algn="ctr"/>
            <a:r>
              <a:rPr lang="en-US" b="1" dirty="0" smtClean="0"/>
              <a:t>Positive Coverage</a:t>
            </a:r>
          </a:p>
          <a:p>
            <a:pPr algn="ctr"/>
            <a:r>
              <a:rPr lang="ar-EG" b="1" dirty="0" smtClean="0"/>
              <a:t>تغطية ايجابية</a:t>
            </a:r>
            <a:endParaRPr lang="en-US" b="1" dirty="0"/>
          </a:p>
        </p:txBody>
      </p:sp>
      <p:sp>
        <p:nvSpPr>
          <p:cNvPr id="12" name="TextBox 11"/>
          <p:cNvSpPr txBox="1"/>
          <p:nvPr/>
        </p:nvSpPr>
        <p:spPr>
          <a:xfrm>
            <a:off x="5757055" y="4389056"/>
            <a:ext cx="1371600" cy="1477328"/>
          </a:xfrm>
          <a:prstGeom prst="rect">
            <a:avLst/>
          </a:prstGeom>
          <a:noFill/>
        </p:spPr>
        <p:txBody>
          <a:bodyPr wrap="square" rtlCol="0">
            <a:spAutoFit/>
          </a:bodyPr>
          <a:lstStyle/>
          <a:p>
            <a:pPr algn="ctr"/>
            <a:r>
              <a:rPr lang="en-US" b="1" dirty="0"/>
              <a:t>Al </a:t>
            </a:r>
            <a:r>
              <a:rPr lang="en-US" b="1" dirty="0" err="1"/>
              <a:t>Khaleej</a:t>
            </a:r>
            <a:r>
              <a:rPr lang="en-US" b="1" dirty="0"/>
              <a:t> (AE</a:t>
            </a:r>
            <a:r>
              <a:rPr lang="en-US" b="1" dirty="0" smtClean="0"/>
              <a:t>)</a:t>
            </a:r>
            <a:endParaRPr lang="ar-EG" b="1" dirty="0" smtClean="0"/>
          </a:p>
          <a:p>
            <a:pPr algn="ctr"/>
            <a:r>
              <a:rPr lang="en-US" b="1" dirty="0" smtClean="0"/>
              <a:t>Top Outlet</a:t>
            </a:r>
            <a:endParaRPr lang="ar-EG" b="1" dirty="0" smtClean="0"/>
          </a:p>
          <a:p>
            <a:pPr algn="ctr"/>
            <a:r>
              <a:rPr lang="ar-EG" b="1" dirty="0" smtClean="0"/>
              <a:t>المحرك الاكثر انتشاراً</a:t>
            </a:r>
            <a:endParaRPr lang="en-US" b="1" dirty="0"/>
          </a:p>
        </p:txBody>
      </p:sp>
      <p:sp>
        <p:nvSpPr>
          <p:cNvPr id="13" name="TextBox 12"/>
          <p:cNvSpPr txBox="1"/>
          <p:nvPr/>
        </p:nvSpPr>
        <p:spPr>
          <a:xfrm>
            <a:off x="8442462" y="4350510"/>
            <a:ext cx="1181100" cy="1477328"/>
          </a:xfrm>
          <a:prstGeom prst="rect">
            <a:avLst/>
          </a:prstGeom>
          <a:noFill/>
        </p:spPr>
        <p:txBody>
          <a:bodyPr wrap="square" rtlCol="0">
            <a:spAutoFit/>
          </a:bodyPr>
          <a:lstStyle/>
          <a:p>
            <a:pPr algn="ctr"/>
            <a:r>
              <a:rPr lang="en-US" b="1" dirty="0" smtClean="0"/>
              <a:t>UAE</a:t>
            </a:r>
            <a:endParaRPr lang="ar-EG" b="1" dirty="0" smtClean="0"/>
          </a:p>
          <a:p>
            <a:pPr algn="ctr"/>
            <a:r>
              <a:rPr lang="en-US" b="1" dirty="0" smtClean="0"/>
              <a:t>Top Region</a:t>
            </a:r>
          </a:p>
          <a:p>
            <a:pPr algn="ctr"/>
            <a:r>
              <a:rPr lang="ar-EG" b="1" dirty="0" smtClean="0"/>
              <a:t>المنطقة الاكثر انتشاراً</a:t>
            </a:r>
            <a:endParaRPr lang="en-US" b="1"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59" y="4389056"/>
            <a:ext cx="1504221" cy="2446239"/>
          </a:xfrm>
          <a:prstGeom prst="rect">
            <a:avLst/>
          </a:prstGeom>
        </p:spPr>
      </p:pic>
    </p:spTree>
    <p:extLst>
      <p:ext uri="{BB962C8B-B14F-4D97-AF65-F5344CB8AC3E}">
        <p14:creationId xmlns:p14="http://schemas.microsoft.com/office/powerpoint/2010/main" val="3887579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350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t>
            </a:r>
            <a:r>
              <a:rPr lang="en-US" sz="2800" b="1" dirty="0" smtClean="0">
                <a:solidFill>
                  <a:schemeClr val="tx1">
                    <a:lumMod val="75000"/>
                    <a:lumOff val="25000"/>
                  </a:schemeClr>
                </a:solidFill>
              </a:rPr>
              <a:t>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xmlns=""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xmlns=""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xmlns=""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xmlns=""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xmlns=""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xmlns=""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xmlns=""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xmlns=""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xmlns=""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xmlns=""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xmlns=""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xmlns=""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xmlns=""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xmlns=""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xmlns=""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xmlns=""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xmlns="" id="{268D639A-62F0-4F2B-B632-5A45CD6DD132}"/>
              </a:ext>
              <a:ext uri="{C183D7F6-B498-43B3-948B-1728B52AA6E4}">
                <adec:decorative xmlns:adec="http://schemas.microsoft.com/office/drawing/2017/decorative" xmlns=""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xmlns=""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xmlns=""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xmlns=""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xmlns=""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xmlns=""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xmlns=""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xmlns=""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xmlns=""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xmlns=""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xmlns=""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xmlns=""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xmlns=""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xmlns=""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xmlns=""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xmlns=""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xmlns=""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xmlns=""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xmlns=""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xmlns=""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xmlns=""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xmlns=""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xmlns=""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xmlns=""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xmlns=""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xmlns=""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xmlns=""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xmlns=""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xmlns=""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xmlns=""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xmlns=""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xmlns=""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xmlns=""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xmlns=""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xmlns=""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xmlns=""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xmlns=""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xmlns=""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xmlns=""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8" name="Rectangle 147">
            <a:extLst>
              <a:ext uri="{FF2B5EF4-FFF2-40B4-BE49-F238E27FC236}">
                <a16:creationId xmlns:a16="http://schemas.microsoft.com/office/drawing/2014/main" xmlns="" id="{2809A67D-EE6E-45D1-AA73-B11A0B4F2508}"/>
              </a:ext>
            </a:extLst>
          </p:cNvPr>
          <p:cNvSpPr/>
          <p:nvPr/>
        </p:nvSpPr>
        <p:spPr>
          <a:xfrm>
            <a:off x="155977" y="1598176"/>
            <a:ext cx="3667122" cy="4154984"/>
          </a:xfrm>
          <a:prstGeom prst="rect">
            <a:avLst/>
          </a:prstGeom>
        </p:spPr>
        <p:txBody>
          <a:bodyPr wrap="square" lIns="0" tIns="0" rIns="0" bIns="0" anchor="ctr">
            <a:spAutoFit/>
          </a:bodyPr>
          <a:lstStyle/>
          <a:p>
            <a:r>
              <a:rPr lang="en-US" dirty="0"/>
              <a:t>Out of 390 articles, EGA appeared in 218 articles, which is 11.8% higher than its competitor ADNOC appeared in 172 articles. General stocks’ news was the main driver of ADNOC coverage along with some company activities (new on the go branch, contactless payment solution, company’s dividends and partnership program), while EGA’s coverage were driven by company news and activities (partnership with Vietnamese company, profits, training youth and students’ competition, reaching highest recycling level)</a:t>
            </a:r>
          </a:p>
        </p:txBody>
      </p:sp>
      <p:sp>
        <p:nvSpPr>
          <p:cNvPr id="150" name="Rectangle 149">
            <a:extLst>
              <a:ext uri="{FF2B5EF4-FFF2-40B4-BE49-F238E27FC236}">
                <a16:creationId xmlns:a16="http://schemas.microsoft.com/office/drawing/2014/main" xmlns="" id="{82D6D7C7-ED2D-4325-93B0-EE2B9C2B2CF7}"/>
              </a:ext>
            </a:extLst>
          </p:cNvPr>
          <p:cNvSpPr/>
          <p:nvPr/>
        </p:nvSpPr>
        <p:spPr>
          <a:xfrm>
            <a:off x="4605499" y="5677138"/>
            <a:ext cx="2331714" cy="861774"/>
          </a:xfrm>
          <a:prstGeom prst="rect">
            <a:avLst/>
          </a:prstGeom>
        </p:spPr>
        <p:txBody>
          <a:bodyPr wrap="square" lIns="0" tIns="0" rIns="0" bIns="0" anchor="ctr">
            <a:spAutoFit/>
          </a:bodyPr>
          <a:lstStyle/>
          <a:p>
            <a:pPr algn="ctr"/>
            <a:r>
              <a:rPr lang="en-US" sz="2800" b="1" dirty="0" smtClean="0">
                <a:solidFill>
                  <a:schemeClr val="accent3">
                    <a:lumMod val="75000"/>
                  </a:schemeClr>
                </a:solidFill>
                <a:latin typeface="+mj-lt"/>
                <a:cs typeface="Segoe UI" panose="020B0502040204020203" pitchFamily="34" charset="0"/>
              </a:rPr>
              <a:t>Total </a:t>
            </a:r>
            <a:r>
              <a:rPr lang="en-US" sz="2800" b="1" dirty="0" smtClean="0">
                <a:solidFill>
                  <a:schemeClr val="accent3">
                    <a:lumMod val="75000"/>
                  </a:schemeClr>
                </a:solidFill>
                <a:latin typeface="+mj-lt"/>
                <a:cs typeface="Segoe UI" panose="020B0502040204020203" pitchFamily="34" charset="0"/>
              </a:rPr>
              <a:t>390 Articles</a:t>
            </a:r>
            <a:endParaRPr lang="en-US" sz="2800" b="1" dirty="0">
              <a:solidFill>
                <a:schemeClr val="accent3">
                  <a:lumMod val="75000"/>
                </a:schemeClr>
              </a:solidFill>
              <a:latin typeface="+mj-lt"/>
              <a:cs typeface="Segoe UI" panose="020B0502040204020203" pitchFamily="34" charset="0"/>
            </a:endParaRPr>
          </a:p>
        </p:txBody>
      </p:sp>
      <p:sp>
        <p:nvSpPr>
          <p:cNvPr id="2" name="Rectangle 1"/>
          <p:cNvSpPr/>
          <p:nvPr/>
        </p:nvSpPr>
        <p:spPr>
          <a:xfrm>
            <a:off x="438738" y="614781"/>
            <a:ext cx="1731500" cy="369332"/>
          </a:xfrm>
          <a:prstGeom prst="rect">
            <a:avLst/>
          </a:prstGeom>
        </p:spPr>
        <p:txBody>
          <a:bodyPr wrap="none">
            <a:spAutoFit/>
          </a:bodyPr>
          <a:lstStyle/>
          <a:p>
            <a:pPr algn="ctr"/>
            <a:r>
              <a:rPr lang="en-US" b="1" dirty="0">
                <a:solidFill>
                  <a:schemeClr val="tx1">
                    <a:lumMod val="75000"/>
                    <a:lumOff val="25000"/>
                  </a:schemeClr>
                </a:solidFill>
              </a:rPr>
              <a:t>EGA </a:t>
            </a:r>
            <a:r>
              <a:rPr lang="en-US" b="1" dirty="0" smtClean="0">
                <a:solidFill>
                  <a:schemeClr val="tx1">
                    <a:lumMod val="75000"/>
                    <a:lumOff val="25000"/>
                  </a:schemeClr>
                </a:solidFill>
              </a:rPr>
              <a:t>Vs ADNOC</a:t>
            </a:r>
            <a:endParaRPr lang="en-US" dirty="0">
              <a:solidFill>
                <a:schemeClr val="tx1">
                  <a:lumMod val="75000"/>
                  <a:lumOff val="25000"/>
                </a:schemeClr>
              </a:solidFill>
            </a:endParaRPr>
          </a:p>
        </p:txBody>
      </p:sp>
      <p:graphicFrame>
        <p:nvGraphicFramePr>
          <p:cNvPr id="151" name="Content Placeholder 3"/>
          <p:cNvGraphicFramePr>
            <a:graphicFrameLocks noGrp="1"/>
          </p:cNvGraphicFramePr>
          <p:nvPr>
            <p:ph idx="1"/>
            <p:extLst>
              <p:ext uri="{D42A27DB-BD31-4B8C-83A1-F6EECF244321}">
                <p14:modId xmlns:p14="http://schemas.microsoft.com/office/powerpoint/2010/main" val="2560809823"/>
              </p:ext>
            </p:extLst>
          </p:nvPr>
        </p:nvGraphicFramePr>
        <p:xfrm>
          <a:off x="533399" y="1359245"/>
          <a:ext cx="10475913" cy="4092575"/>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7798987" y="1881898"/>
            <a:ext cx="4238625" cy="3945054"/>
          </a:xfrm>
          <a:prstGeom prst="rect">
            <a:avLst/>
          </a:prstGeom>
        </p:spPr>
        <p:txBody>
          <a:bodyPr wrap="square">
            <a:spAutoFit/>
          </a:bodyPr>
          <a:lstStyle/>
          <a:p>
            <a:pPr>
              <a:lnSpc>
                <a:spcPct val="107000"/>
              </a:lnSpc>
              <a:spcAft>
                <a:spcPts val="800"/>
              </a:spcAft>
            </a:pPr>
            <a:r>
              <a:rPr lang="ar-EG" dirty="0">
                <a:latin typeface="Calibri" panose="020F0502020204030204" pitchFamily="34" charset="0"/>
                <a:ea typeface="Calibri" panose="020F0502020204030204" pitchFamily="34" charset="0"/>
                <a:cs typeface="Arial" panose="020B0604020202020204" pitchFamily="34" charset="0"/>
              </a:rPr>
              <a:t>من </a:t>
            </a:r>
            <a:r>
              <a:rPr lang="ar-EG" dirty="0" smtClean="0">
                <a:latin typeface="Calibri" panose="020F0502020204030204" pitchFamily="34" charset="0"/>
                <a:ea typeface="Calibri" panose="020F0502020204030204" pitchFamily="34" charset="0"/>
                <a:cs typeface="Arial" panose="020B0604020202020204" pitchFamily="34" charset="0"/>
              </a:rPr>
              <a:t>اجمالي </a:t>
            </a:r>
            <a:r>
              <a:rPr lang="ar-EG" dirty="0">
                <a:latin typeface="Calibri" panose="020F0502020204030204" pitchFamily="34" charset="0"/>
                <a:ea typeface="Calibri" panose="020F0502020204030204" pitchFamily="34" charset="0"/>
                <a:cs typeface="Arial" panose="020B0604020202020204" pitchFamily="34" charset="0"/>
              </a:rPr>
              <a:t>390 مقال، ظهرت شركة الامارات العالمية للالمنيوم في 218 مقال، وهذا الظهور يعتبر اعلى ب 11.8% من منافس الشركة، ادنوك، والذي ظهر في 172 مقال. اخبار الاسهم العامة كانت المحرك الاساسي لتغطية ادنوك الاعلامية مصاحبة لبعض اخبار ومشاريع الشركة مثل: افتتاح فرع جديد، توقير طريقة دفع عن بعد، برنامج شراكة جديد، اخبار عن ارباح الشرك). بينما تغطية شركة الامارات العالمية للالمنيوم الاعلامية كانت مدفوعة باخبار عن الشركة ومشاريعها مثل شراكتها مع الشركة الفيتنامية، ارباح الشركة، تدريبها للشباب ومسابقة شركة الامارات العالمية للالمنيوم للطلاب، ووصول الشركة لاعلى مستوى في عملية اعادة التدوير. </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75445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738" y="872263"/>
            <a:ext cx="10515600" cy="1325563"/>
          </a:xfrm>
        </p:spPr>
        <p:txBody>
          <a:bodyPr>
            <a:normAutofit/>
          </a:bodyPr>
          <a:lstStyle/>
          <a:p>
            <a:r>
              <a:rPr lang="en-US" sz="2000" dirty="0" smtClean="0"/>
              <a:t>Although the volume of both companies increased at times, EGA’s volume trend is exceeding its competitor ADNOC</a:t>
            </a:r>
            <a:br>
              <a:rPr lang="en-US" sz="2000" dirty="0" smtClean="0"/>
            </a:br>
            <a:r>
              <a:rPr lang="ar-EG" sz="2000" dirty="0" smtClean="0"/>
              <a:t>على الرغم من ان حجم المقالات ازداد لكلا الشركتين في ايام معينة خلال الشهر، اتجاه حجم التغطية الاعلامية لشركة الامارات العالمية للالمنيوم اعلى من منافسها ادنوك</a:t>
            </a:r>
            <a:endParaRPr lang="en-US" sz="2000"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117371286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xmlns="" id="{4E3F5479-058B-4FA8-92E9-18CAB8CDC5C5}"/>
              </a:ext>
            </a:extLst>
          </p:cNvPr>
          <p:cNvSpPr txBox="1">
            <a:spLocks/>
          </p:cNvSpPr>
          <p:nvPr/>
        </p:nvSpPr>
        <p:spPr>
          <a:xfrm>
            <a:off x="228600" y="1350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t>
            </a:r>
            <a:r>
              <a:rPr lang="en-US" sz="2800" b="1" dirty="0" smtClean="0">
                <a:solidFill>
                  <a:schemeClr val="tx1">
                    <a:lumMod val="75000"/>
                    <a:lumOff val="25000"/>
                  </a:schemeClr>
                </a:solidFill>
              </a:rPr>
              <a:t>Analysis</a:t>
            </a:r>
            <a:endParaRPr lang="en-US" sz="2800" dirty="0">
              <a:solidFill>
                <a:schemeClr val="tx1">
                  <a:lumMod val="75000"/>
                  <a:lumOff val="25000"/>
                </a:schemeClr>
              </a:solidFill>
            </a:endParaRPr>
          </a:p>
        </p:txBody>
      </p:sp>
      <p:cxnSp>
        <p:nvCxnSpPr>
          <p:cNvPr id="10" name="Straight Connector 9">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38738" y="614781"/>
            <a:ext cx="1731500" cy="369332"/>
          </a:xfrm>
          <a:prstGeom prst="rect">
            <a:avLst/>
          </a:prstGeom>
        </p:spPr>
        <p:txBody>
          <a:bodyPr wrap="none">
            <a:spAutoFit/>
          </a:bodyPr>
          <a:lstStyle/>
          <a:p>
            <a:pPr algn="ctr"/>
            <a:r>
              <a:rPr lang="en-US" b="1" dirty="0">
                <a:solidFill>
                  <a:schemeClr val="tx1">
                    <a:lumMod val="75000"/>
                    <a:lumOff val="25000"/>
                  </a:schemeClr>
                </a:solidFill>
              </a:rPr>
              <a:t>EGA </a:t>
            </a:r>
            <a:r>
              <a:rPr lang="en-US" b="1" dirty="0" smtClean="0">
                <a:solidFill>
                  <a:schemeClr val="tx1">
                    <a:lumMod val="75000"/>
                    <a:lumOff val="25000"/>
                  </a:schemeClr>
                </a:solidFill>
              </a:rPr>
              <a:t>Vs ADNOC</a:t>
            </a:r>
            <a:endParaRPr lang="en-US" dirty="0">
              <a:solidFill>
                <a:schemeClr val="tx1">
                  <a:lumMod val="75000"/>
                  <a:lumOff val="25000"/>
                </a:schemeClr>
              </a:solidFill>
            </a:endParaRPr>
          </a:p>
        </p:txBody>
      </p:sp>
    </p:spTree>
    <p:extLst>
      <p:ext uri="{BB962C8B-B14F-4D97-AF65-F5344CB8AC3E}">
        <p14:creationId xmlns:p14="http://schemas.microsoft.com/office/powerpoint/2010/main" val="4219912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738" y="872263"/>
            <a:ext cx="10515600" cy="1325563"/>
          </a:xfrm>
        </p:spPr>
        <p:txBody>
          <a:bodyPr>
            <a:normAutofit/>
          </a:bodyPr>
          <a:lstStyle/>
          <a:p>
            <a:r>
              <a:rPr lang="en-US" sz="2000" dirty="0" smtClean="0"/>
              <a:t>ADNOC’s reach exceeded EGA’s on the 10</a:t>
            </a:r>
            <a:r>
              <a:rPr lang="en-US" sz="2000" baseline="30000" dirty="0" smtClean="0"/>
              <a:t>th</a:t>
            </a:r>
            <a:r>
              <a:rPr lang="en-US" sz="2000" dirty="0" smtClean="0"/>
              <a:t>, 25</a:t>
            </a:r>
            <a:r>
              <a:rPr lang="en-US" sz="2000" baseline="30000" dirty="0" smtClean="0"/>
              <a:t>th</a:t>
            </a:r>
            <a:r>
              <a:rPr lang="en-US" sz="2000" dirty="0" smtClean="0"/>
              <a:t> and 27</a:t>
            </a:r>
            <a:r>
              <a:rPr lang="en-US" sz="2000" baseline="30000" dirty="0" smtClean="0"/>
              <a:t>th</a:t>
            </a:r>
            <a:r>
              <a:rPr lang="en-US" sz="2000" dirty="0" smtClean="0"/>
              <a:t>, of March, while EGA’s OTS exceeded ADNOC’s on the 17</a:t>
            </a:r>
            <a:r>
              <a:rPr lang="en-US" sz="2000" baseline="30000" dirty="0" smtClean="0"/>
              <a:t>th</a:t>
            </a:r>
            <a:r>
              <a:rPr lang="en-US" sz="2000" dirty="0" smtClean="0"/>
              <a:t>, 20</a:t>
            </a:r>
            <a:r>
              <a:rPr lang="en-US" sz="2000" baseline="30000" dirty="0" smtClean="0"/>
              <a:t>th</a:t>
            </a:r>
            <a:r>
              <a:rPr lang="en-US" sz="2000" dirty="0" smtClean="0"/>
              <a:t>, and 26</a:t>
            </a:r>
            <a:r>
              <a:rPr lang="en-US" sz="2000" baseline="30000" dirty="0" smtClean="0"/>
              <a:t>th</a:t>
            </a:r>
            <a:r>
              <a:rPr lang="en-US" sz="2000" dirty="0" smtClean="0"/>
              <a:t>. </a:t>
            </a:r>
            <a:br>
              <a:rPr lang="en-US" sz="2000" dirty="0" smtClean="0"/>
            </a:br>
            <a:r>
              <a:rPr lang="ar-EG" sz="2000" dirty="0"/>
              <a:t>تجاوز وصول أدنوك وصول شركة الإمارات العالمية للألمنيوم في 10 و 25 و 27 مارس ، بينما </a:t>
            </a:r>
            <a:r>
              <a:rPr lang="ar-EG" sz="2000" dirty="0" smtClean="0"/>
              <a:t>تجاوز وصول شركة </a:t>
            </a:r>
            <a:r>
              <a:rPr lang="ar-EG" sz="2000" dirty="0"/>
              <a:t>الإمارات العالمية للألمنيوم </a:t>
            </a:r>
            <a:r>
              <a:rPr lang="ar-EG" sz="2000" dirty="0" smtClean="0"/>
              <a:t>وصول </a:t>
            </a:r>
            <a:r>
              <a:rPr lang="ar-EG" sz="2000" dirty="0"/>
              <a:t>أدنوك في 17 و 20 و 26.</a:t>
            </a:r>
            <a:endParaRPr lang="en-US" sz="2000" dirty="0"/>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xmlns="" id="{4E3F5479-058B-4FA8-92E9-18CAB8CDC5C5}"/>
              </a:ext>
            </a:extLst>
          </p:cNvPr>
          <p:cNvSpPr txBox="1">
            <a:spLocks/>
          </p:cNvSpPr>
          <p:nvPr/>
        </p:nvSpPr>
        <p:spPr>
          <a:xfrm>
            <a:off x="228600" y="1350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t>
            </a:r>
            <a:r>
              <a:rPr lang="en-US" sz="2800" b="1" dirty="0" smtClean="0">
                <a:solidFill>
                  <a:schemeClr val="tx1">
                    <a:lumMod val="75000"/>
                    <a:lumOff val="25000"/>
                  </a:schemeClr>
                </a:solidFill>
              </a:rPr>
              <a:t>Analysis</a:t>
            </a:r>
            <a:endParaRPr lang="en-US" sz="2800" dirty="0">
              <a:solidFill>
                <a:schemeClr val="tx1">
                  <a:lumMod val="75000"/>
                  <a:lumOff val="25000"/>
                </a:schemeClr>
              </a:solidFill>
            </a:endParaRPr>
          </a:p>
        </p:txBody>
      </p:sp>
      <p:cxnSp>
        <p:nvCxnSpPr>
          <p:cNvPr id="10" name="Straight Connector 9">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38738" y="614781"/>
            <a:ext cx="1731500" cy="369332"/>
          </a:xfrm>
          <a:prstGeom prst="rect">
            <a:avLst/>
          </a:prstGeom>
        </p:spPr>
        <p:txBody>
          <a:bodyPr wrap="none">
            <a:spAutoFit/>
          </a:bodyPr>
          <a:lstStyle/>
          <a:p>
            <a:pPr algn="ctr"/>
            <a:r>
              <a:rPr lang="en-US" b="1" dirty="0">
                <a:solidFill>
                  <a:schemeClr val="tx1">
                    <a:lumMod val="75000"/>
                    <a:lumOff val="25000"/>
                  </a:schemeClr>
                </a:solidFill>
              </a:rPr>
              <a:t>EGA </a:t>
            </a:r>
            <a:r>
              <a:rPr lang="en-US" b="1" dirty="0" smtClean="0">
                <a:solidFill>
                  <a:schemeClr val="tx1">
                    <a:lumMod val="75000"/>
                    <a:lumOff val="25000"/>
                  </a:schemeClr>
                </a:solidFill>
              </a:rPr>
              <a:t>Vs ADNOC</a:t>
            </a:r>
            <a:endParaRPr lang="en-US" dirty="0">
              <a:solidFill>
                <a:schemeClr val="tx1">
                  <a:lumMod val="75000"/>
                  <a:lumOff val="25000"/>
                </a:schemeClr>
              </a:solidFill>
            </a:endParaRPr>
          </a:p>
        </p:txBody>
      </p:sp>
      <p:graphicFrame>
        <p:nvGraphicFramePr>
          <p:cNvPr id="12" name="Content Placeholder 3"/>
          <p:cNvGraphicFramePr>
            <a:graphicFrameLocks noGrp="1"/>
          </p:cNvGraphicFramePr>
          <p:nvPr>
            <p:ph idx="1"/>
            <p:extLst>
              <p:ext uri="{D42A27DB-BD31-4B8C-83A1-F6EECF244321}">
                <p14:modId xmlns:p14="http://schemas.microsoft.com/office/powerpoint/2010/main" val="74224866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8781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0564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2000247" y="5843389"/>
            <a:ext cx="10191753" cy="954364"/>
          </a:xfrm>
          <a:prstGeom prst="rect">
            <a:avLst/>
          </a:prstGeom>
        </p:spPr>
        <p:txBody>
          <a:bodyPr wrap="square" lIns="0" tIns="0" rIns="0" bIns="0" anchor="t">
            <a:spAutoFit/>
          </a:bodyPr>
          <a:lstStyle/>
          <a:p>
            <a:pPr algn="r">
              <a:lnSpc>
                <a:spcPts val="1900"/>
              </a:lnSpc>
            </a:pPr>
            <a:r>
              <a:rPr lang="ar-EG" sz="1400" dirty="0">
                <a:solidFill>
                  <a:schemeClr val="tx1">
                    <a:lumMod val="75000"/>
                    <a:lumOff val="25000"/>
                  </a:schemeClr>
                </a:solidFill>
                <a:cs typeface="Segoe UI" panose="020B0502040204020203" pitchFamily="34" charset="0"/>
              </a:rPr>
              <a:t>ظهرت شركة الامارات العالمية للالمنيوم في 7 مجلات من اصل 8، بينما ظهرت ادنوك في مجلة واحدة. ايضاً، ظهرت شركة الامارات العالمية للالمنيوم في 66% من التغطية الاعلامية للصحف في مارس، على العكس من ادنوك التي ظهرت في 34% فقط. بالاضافة الى ذلك، بالنسبة للمقالات في المواقع الالكترونية، التغطية الاعلامية لشركة الامارات العالمية للالمنيوم كانت اعلى بنسبة طفيفة عن ادنوك حيث ظهرت شركة الامارات العالمية للالمنيوم في 137 مقال </a:t>
            </a:r>
            <a:r>
              <a:rPr lang="ar-EG" sz="1400" dirty="0" smtClean="0">
                <a:solidFill>
                  <a:schemeClr val="tx1">
                    <a:lumMod val="75000"/>
                    <a:lumOff val="25000"/>
                  </a:schemeClr>
                </a:solidFill>
                <a:cs typeface="Segoe UI" panose="020B0502040204020203" pitchFamily="34" charset="0"/>
              </a:rPr>
              <a:t>(</a:t>
            </a:r>
            <a:r>
              <a:rPr lang="ar-EG" sz="1400" dirty="0">
                <a:solidFill>
                  <a:schemeClr val="tx1">
                    <a:lumMod val="75000"/>
                    <a:lumOff val="25000"/>
                  </a:schemeClr>
                </a:solidFill>
                <a:cs typeface="Segoe UI" panose="020B0502040204020203" pitchFamily="34" charset="0"/>
              </a:rPr>
              <a:t>50.7%) ، بينما ظهرت ادنوك في 133 مقال (49.3%)</a:t>
            </a:r>
          </a:p>
        </p:txBody>
      </p:sp>
      <p:sp>
        <p:nvSpPr>
          <p:cNvPr id="45" name="Rectangle 44">
            <a:extLst>
              <a:ext uri="{FF2B5EF4-FFF2-40B4-BE49-F238E27FC236}">
                <a16:creationId xmlns:a16="http://schemas.microsoft.com/office/drawing/2014/main" xmlns="" id="{69F7E025-DDEC-4748-AAE9-9FA2A4BF1E49}"/>
              </a:ext>
            </a:extLst>
          </p:cNvPr>
          <p:cNvSpPr/>
          <p:nvPr/>
        </p:nvSpPr>
        <p:spPr>
          <a:xfrm>
            <a:off x="228600" y="4776242"/>
            <a:ext cx="8648699" cy="974626"/>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EGA was featured in more magazines than ADNOC (7:1). Also, EGA appeared in 66% of newspaper coverage, while ADNOC appeared in only 34%. Moreover, for the website articles, EGA’s coverage was slightly higher than ADNOC where EGA appeared in 137 articles and ADNOC appeared in 133 articles (50.7% and 49.3% respectively).</a:t>
            </a:r>
            <a:endParaRPr lang="en-US" sz="1400" b="1" dirty="0">
              <a:solidFill>
                <a:schemeClr val="accent3">
                  <a:lumMod val="75000"/>
                </a:schemeClr>
              </a:solidFill>
              <a:latin typeface="+mj-lt"/>
              <a:cs typeface="Segoe UI" panose="020B0502040204020203" pitchFamily="34" charset="0"/>
            </a:endParaRPr>
          </a:p>
        </p:txBody>
      </p:sp>
      <p:graphicFrame>
        <p:nvGraphicFramePr>
          <p:cNvPr id="17" name="Content Placeholder 3"/>
          <p:cNvGraphicFramePr>
            <a:graphicFrameLocks/>
          </p:cNvGraphicFramePr>
          <p:nvPr>
            <p:extLst>
              <p:ext uri="{D42A27DB-BD31-4B8C-83A1-F6EECF244321}">
                <p14:modId xmlns:p14="http://schemas.microsoft.com/office/powerpoint/2010/main" val="2890852484"/>
              </p:ext>
            </p:extLst>
          </p:nvPr>
        </p:nvGraphicFramePr>
        <p:xfrm>
          <a:off x="38101" y="890206"/>
          <a:ext cx="5810250" cy="37935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1585919786"/>
              </p:ext>
            </p:extLst>
          </p:nvPr>
        </p:nvGraphicFramePr>
        <p:xfrm>
          <a:off x="5848350" y="1027640"/>
          <a:ext cx="6115050" cy="348694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09270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0564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1257301" y="5640519"/>
            <a:ext cx="10782300" cy="1218282"/>
          </a:xfrm>
          <a:prstGeom prst="rect">
            <a:avLst/>
          </a:prstGeom>
        </p:spPr>
        <p:txBody>
          <a:bodyPr wrap="square" lIns="0" tIns="0" rIns="0" bIns="0" anchor="t">
            <a:spAutoFit/>
          </a:bodyPr>
          <a:lstStyle/>
          <a:p>
            <a:pPr algn="r">
              <a:lnSpc>
                <a:spcPts val="1900"/>
              </a:lnSpc>
            </a:pPr>
            <a:r>
              <a:rPr lang="ar-EG" sz="1400" dirty="0">
                <a:solidFill>
                  <a:schemeClr val="tx1">
                    <a:lumMod val="75000"/>
                    <a:lumOff val="25000"/>
                  </a:schemeClr>
                </a:solidFill>
                <a:cs typeface="Segoe UI" panose="020B0502040204020203" pitchFamily="34" charset="0"/>
              </a:rPr>
              <a:t>كانت التغطية العربية لشركة الإمارات العالمية للألمنيوم أقل بقليل من تغطية أدنوك ، حيث ظهرت شركة الإمارات العالمية للألمنيوم في 137 مقالة عربية ، بينما ظهرت أدنوك في 139 مقالة. وفي الوقت نفسه ، كانت التغطية باللغة الإنجليزية لشركة الإمارات العالمية للألمنيوم أكبر بكثير من تغطية أدنوك ، حيث ظهرت شركة الإمارات العالمية للألمنيوم في 81 مقالة باللغة الإنجليزية وأدنوك في 33 مقالة فقط. ويرجع ذلك أساسًا إلى ظهور شركة الإمارات العالمية للألمنيوم في المزيد من المناطق والمنافذ التي يتم نشرها باللغة الإنجليزية ، مثل </a:t>
            </a:r>
            <a:r>
              <a:rPr lang="ar-EG" sz="1400" dirty="0" smtClean="0">
                <a:solidFill>
                  <a:schemeClr val="tx1">
                    <a:lumMod val="75000"/>
                    <a:lumOff val="25000"/>
                  </a:schemeClr>
                </a:solidFill>
                <a:cs typeface="Segoe UI" panose="020B0502040204020203" pitchFamily="34" charset="0"/>
              </a:rPr>
              <a:t>زاوية </a:t>
            </a:r>
            <a:r>
              <a:rPr lang="ar-EG" sz="1400" dirty="0">
                <a:solidFill>
                  <a:schemeClr val="tx1">
                    <a:lumMod val="75000"/>
                    <a:lumOff val="25000"/>
                  </a:schemeClr>
                </a:solidFill>
                <a:cs typeface="Segoe UI" panose="020B0502040204020203" pitchFamily="34" charset="0"/>
              </a:rPr>
              <a:t>(بالإنجليزية) في الإمارات العربية المتحدة ، ومنافذ أخرى في البحرين والأردن وبريطانيا.</a:t>
            </a:r>
          </a:p>
        </p:txBody>
      </p:sp>
      <p:sp>
        <p:nvSpPr>
          <p:cNvPr id="45" name="Rectangle 44">
            <a:extLst>
              <a:ext uri="{FF2B5EF4-FFF2-40B4-BE49-F238E27FC236}">
                <a16:creationId xmlns:a16="http://schemas.microsoft.com/office/drawing/2014/main" xmlns="" id="{69F7E025-DDEC-4748-AAE9-9FA2A4BF1E49}"/>
              </a:ext>
            </a:extLst>
          </p:cNvPr>
          <p:cNvSpPr/>
          <p:nvPr/>
        </p:nvSpPr>
        <p:spPr>
          <a:xfrm>
            <a:off x="228600" y="4646843"/>
            <a:ext cx="10839450" cy="974626"/>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EGA’s Arabic coverage was slightly less than ADNOC’s, where EGA was featured in 137 Arabic articles, while ADNOC was featured in 139 articles. Meanwhile, EGA’s English Coverage was significantly more than ADNOC’s, where EGA appeared in 81 English articles and ADNOC in only 33 articles. This is mainly because EGA appeared in more regions and outlets that are published in English, like </a:t>
            </a:r>
            <a:r>
              <a:rPr lang="en-US" sz="1400" b="1" dirty="0" err="1">
                <a:solidFill>
                  <a:schemeClr val="accent3">
                    <a:lumMod val="75000"/>
                  </a:schemeClr>
                </a:solidFill>
                <a:latin typeface="+mj-lt"/>
                <a:cs typeface="Segoe UI" panose="020B0502040204020203" pitchFamily="34" charset="0"/>
              </a:rPr>
              <a:t>Zawya</a:t>
            </a:r>
            <a:r>
              <a:rPr lang="en-US" sz="1400" b="1" dirty="0">
                <a:solidFill>
                  <a:schemeClr val="accent3">
                    <a:lumMod val="75000"/>
                  </a:schemeClr>
                </a:solidFill>
                <a:latin typeface="+mj-lt"/>
                <a:cs typeface="Segoe UI" panose="020B0502040204020203" pitchFamily="34" charset="0"/>
              </a:rPr>
              <a:t> (EN) in the UAE, and other outlets in Bahrain, Jordan, and Britain.</a:t>
            </a:r>
            <a:endParaRPr lang="en-US" sz="1400" b="1" dirty="0">
              <a:solidFill>
                <a:schemeClr val="accent3">
                  <a:lumMod val="75000"/>
                </a:schemeClr>
              </a:solidFill>
              <a:latin typeface="+mj-lt"/>
              <a:cs typeface="Segoe UI" panose="020B0502040204020203" pitchFamily="34" charset="0"/>
            </a:endParaRPr>
          </a:p>
        </p:txBody>
      </p:sp>
      <p:graphicFrame>
        <p:nvGraphicFramePr>
          <p:cNvPr id="17" name="Content Placeholder 3"/>
          <p:cNvGraphicFramePr>
            <a:graphicFrameLocks/>
          </p:cNvGraphicFramePr>
          <p:nvPr>
            <p:extLst>
              <p:ext uri="{D42A27DB-BD31-4B8C-83A1-F6EECF244321}">
                <p14:modId xmlns:p14="http://schemas.microsoft.com/office/powerpoint/2010/main" val="2890852484"/>
              </p:ext>
            </p:extLst>
          </p:nvPr>
        </p:nvGraphicFramePr>
        <p:xfrm>
          <a:off x="38101" y="890206"/>
          <a:ext cx="5810250" cy="37935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1585919786"/>
              </p:ext>
            </p:extLst>
          </p:nvPr>
        </p:nvGraphicFramePr>
        <p:xfrm>
          <a:off x="5848350" y="1027640"/>
          <a:ext cx="6115050" cy="348694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1667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70485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0564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0" y="5640518"/>
            <a:ext cx="12039601" cy="1218282"/>
          </a:xfrm>
          <a:prstGeom prst="rect">
            <a:avLst/>
          </a:prstGeom>
        </p:spPr>
        <p:txBody>
          <a:bodyPr wrap="square" lIns="0" tIns="0" rIns="0" bIns="0" anchor="t">
            <a:spAutoFit/>
          </a:bodyPr>
          <a:lstStyle/>
          <a:p>
            <a:pPr algn="r">
              <a:lnSpc>
                <a:spcPts val="1900"/>
              </a:lnSpc>
            </a:pPr>
            <a:r>
              <a:rPr lang="ar-EG" sz="1400" dirty="0">
                <a:solidFill>
                  <a:schemeClr val="tx1">
                    <a:lumMod val="75000"/>
                    <a:lumOff val="25000"/>
                  </a:schemeClr>
                </a:solidFill>
                <a:cs typeface="Segoe UI" panose="020B0502040204020203" pitchFamily="34" charset="0"/>
              </a:rPr>
              <a:t>تظهر أدنوك في 8 مناطق وتظهر شركة الإمارات العالمية للألمنيوم في 7 مناطق. مصر والسعودية وباكستان والبحرين والإمارات مشتركة بين الشركتين. ظهرت معظم المقالات لكلا الشركتين في الإمارات (السوق الرئيسي). تم نشر </a:t>
            </a:r>
            <a:r>
              <a:rPr lang="ar-EG" sz="1400" dirty="0" smtClean="0">
                <a:solidFill>
                  <a:schemeClr val="tx1">
                    <a:lumMod val="75000"/>
                    <a:lumOff val="25000"/>
                  </a:schemeClr>
                </a:solidFill>
                <a:cs typeface="Segoe UI" panose="020B0502040204020203" pitchFamily="34" charset="0"/>
              </a:rPr>
              <a:t>مقالات </a:t>
            </a:r>
            <a:r>
              <a:rPr lang="ar-EG" sz="1400" dirty="0">
                <a:solidFill>
                  <a:schemeClr val="tx1">
                    <a:lumMod val="75000"/>
                    <a:lumOff val="25000"/>
                  </a:schemeClr>
                </a:solidFill>
                <a:cs typeface="Segoe UI" panose="020B0502040204020203" pitchFamily="34" charset="0"/>
              </a:rPr>
              <a:t>في مصر والمملكة العربية السعودية عن أدنوك أكثر من شركة الإمارات العالمية للألمنيوم ، بينما حدث العكس في البحرين وباكستان. تم نشر أخبار عن مسابقة الطلاب لشركة الإمارات العالمية للألمنيوم </a:t>
            </a:r>
            <a:r>
              <a:rPr lang="ar-EG" sz="1400" dirty="0" smtClean="0">
                <a:solidFill>
                  <a:schemeClr val="tx1">
                    <a:lumMod val="75000"/>
                    <a:lumOff val="25000"/>
                  </a:schemeClr>
                </a:solidFill>
                <a:cs typeface="Segoe UI" panose="020B0502040204020203" pitchFamily="34" charset="0"/>
              </a:rPr>
              <a:t>وتركيز شركة </a:t>
            </a:r>
            <a:r>
              <a:rPr lang="ar-EG" sz="1400" dirty="0">
                <a:solidFill>
                  <a:schemeClr val="tx1">
                    <a:lumMod val="75000"/>
                    <a:lumOff val="25000"/>
                  </a:schemeClr>
                </a:solidFill>
                <a:cs typeface="Segoe UI" panose="020B0502040204020203" pitchFamily="34" charset="0"/>
              </a:rPr>
              <a:t>الإمارات العالمية للألمنيوم على تحسين الكفاءة التشغيلية في الأردن ، كما تم إطلاق أخبار عن صفقة شركة الإمارات العالمية للألمنيوم مع شركة فيناكومين في المملكة المتحدة. بالنسبة لشركة أدنوك ، تم نشر أخبار عن توزيع أرباح أدنوك لعامي 2020 و 2021 في الولايات المتحدة الأمريكية والنمسا.</a:t>
            </a:r>
          </a:p>
        </p:txBody>
      </p:sp>
      <p:sp>
        <p:nvSpPr>
          <p:cNvPr id="45" name="Rectangle 44">
            <a:extLst>
              <a:ext uri="{FF2B5EF4-FFF2-40B4-BE49-F238E27FC236}">
                <a16:creationId xmlns:a16="http://schemas.microsoft.com/office/drawing/2014/main" xmlns="" id="{69F7E025-DDEC-4748-AAE9-9FA2A4BF1E49}"/>
              </a:ext>
            </a:extLst>
          </p:cNvPr>
          <p:cNvSpPr/>
          <p:nvPr/>
        </p:nvSpPr>
        <p:spPr>
          <a:xfrm>
            <a:off x="76201" y="4378323"/>
            <a:ext cx="11963400" cy="1220557"/>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ADNOC appears in 8 regions and EGA appears in 7 regions. Egypt, Saudi Arabia, Pakistan, Bahrain, and UAE are common between the two companies. Most articles for both companies appeared in UAE (their main market). More articles were released in Egypt and Saudi Arabia about ADNOC than EGA, while the opposite happened in Bahrain and Pakistan. News about EGA’s students’ competition and EGA focused on improving operational efficiency were published in Jordan, and news about EGA’s deal with </a:t>
            </a:r>
            <a:r>
              <a:rPr lang="en-US" sz="1400" b="1" dirty="0" err="1">
                <a:solidFill>
                  <a:schemeClr val="accent3">
                    <a:lumMod val="75000"/>
                  </a:schemeClr>
                </a:solidFill>
                <a:latin typeface="+mj-lt"/>
                <a:cs typeface="Segoe UI" panose="020B0502040204020203" pitchFamily="34" charset="0"/>
              </a:rPr>
              <a:t>Vinacomin</a:t>
            </a:r>
            <a:r>
              <a:rPr lang="en-US" sz="1400" b="1" dirty="0">
                <a:solidFill>
                  <a:schemeClr val="accent3">
                    <a:lumMod val="75000"/>
                  </a:schemeClr>
                </a:solidFill>
                <a:latin typeface="+mj-lt"/>
                <a:cs typeface="Segoe UI" panose="020B0502040204020203" pitchFamily="34" charset="0"/>
              </a:rPr>
              <a:t> were released in UK. For ADNOC, news about ADNOC Distribution of dividend for 2020 and 2021 was published in USA and Austria.</a:t>
            </a:r>
            <a:endParaRPr lang="en-US" sz="1400" b="1" dirty="0">
              <a:solidFill>
                <a:schemeClr val="accent3">
                  <a:lumMod val="75000"/>
                </a:schemeClr>
              </a:solidFill>
              <a:latin typeface="+mj-lt"/>
              <a:cs typeface="Segoe UI" panose="020B0502040204020203" pitchFamily="34" charset="0"/>
            </a:endParaRPr>
          </a:p>
        </p:txBody>
      </p:sp>
      <p:graphicFrame>
        <p:nvGraphicFramePr>
          <p:cNvPr id="12" name="Chart 11"/>
          <p:cNvGraphicFramePr>
            <a:graphicFrameLocks/>
          </p:cNvGraphicFramePr>
          <p:nvPr>
            <p:extLst>
              <p:ext uri="{D42A27DB-BD31-4B8C-83A1-F6EECF244321}">
                <p14:modId xmlns:p14="http://schemas.microsoft.com/office/powerpoint/2010/main" val="3199988631"/>
              </p:ext>
            </p:extLst>
          </p:nvPr>
        </p:nvGraphicFramePr>
        <p:xfrm>
          <a:off x="6372225" y="640950"/>
          <a:ext cx="5295900" cy="35381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4124606602"/>
              </p:ext>
            </p:extLst>
          </p:nvPr>
        </p:nvGraphicFramePr>
        <p:xfrm>
          <a:off x="228600" y="706654"/>
          <a:ext cx="5619750" cy="348956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85588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0564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xmlns="" id="{69F7E025-DDEC-4748-AAE9-9FA2A4BF1E49}"/>
              </a:ext>
            </a:extLst>
          </p:cNvPr>
          <p:cNvSpPr/>
          <p:nvPr/>
        </p:nvSpPr>
        <p:spPr>
          <a:xfrm>
            <a:off x="247650" y="4818293"/>
            <a:ext cx="10839450" cy="1927515"/>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95% of EGA’s coverage is positive, which makes 53% of the total coverage. While only 72% of ADNOC’s mentions are positive (32% of the total coverage). The abundance of positive coverage in EGA can be related to the dominance of the spread of many different news about the company like partnership with Vietnamese company, profits, training youth and students’ competition, reaching highest recycling level and others and the presence of few minor and equal mentions that gets neutral tone.</a:t>
            </a:r>
          </a:p>
          <a:p>
            <a:pPr>
              <a:lnSpc>
                <a:spcPts val="1900"/>
              </a:lnSpc>
            </a:pPr>
            <a:r>
              <a:rPr lang="en-US" sz="1400" b="1" dirty="0">
                <a:solidFill>
                  <a:schemeClr val="accent3">
                    <a:lumMod val="75000"/>
                  </a:schemeClr>
                </a:solidFill>
                <a:latin typeface="+mj-lt"/>
                <a:cs typeface="Segoe UI" panose="020B0502040204020203" pitchFamily="34" charset="0"/>
              </a:rPr>
              <a:t>On the other hand, EGA’s neutral mentions makes only 5% of its coverage (2.8% of total coverage), while ADNOC’s neutral mentions makes 28% of its coverage (12.2% of total coverage). ADNOC rise in neutral coverage is due to the presence of lots of general stock news where ADNOC is mentioned. </a:t>
            </a:r>
          </a:p>
        </p:txBody>
      </p:sp>
      <p:graphicFrame>
        <p:nvGraphicFramePr>
          <p:cNvPr id="12" name="Content Placeholder 3"/>
          <p:cNvGraphicFramePr>
            <a:graphicFrameLocks/>
          </p:cNvGraphicFramePr>
          <p:nvPr>
            <p:extLst>
              <p:ext uri="{D42A27DB-BD31-4B8C-83A1-F6EECF244321}">
                <p14:modId xmlns:p14="http://schemas.microsoft.com/office/powerpoint/2010/main" val="1049514324"/>
              </p:ext>
            </p:extLst>
          </p:nvPr>
        </p:nvGraphicFramePr>
        <p:xfrm>
          <a:off x="781050" y="571764"/>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460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0564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xmlns="" id="{69F7E025-DDEC-4748-AAE9-9FA2A4BF1E49}"/>
              </a:ext>
            </a:extLst>
          </p:cNvPr>
          <p:cNvSpPr/>
          <p:nvPr/>
        </p:nvSpPr>
        <p:spPr>
          <a:xfrm>
            <a:off x="676275" y="4923102"/>
            <a:ext cx="10839450" cy="1685077"/>
          </a:xfrm>
          <a:prstGeom prst="rect">
            <a:avLst/>
          </a:prstGeom>
        </p:spPr>
        <p:txBody>
          <a:bodyPr wrap="square" lIns="0" tIns="0" rIns="0" bIns="0" anchor="t">
            <a:spAutoFit/>
          </a:bodyPr>
          <a:lstStyle/>
          <a:p>
            <a:pPr algn="r">
              <a:lnSpc>
                <a:spcPts val="1900"/>
              </a:lnSpc>
            </a:pPr>
            <a:r>
              <a:rPr lang="ar-EG" sz="1400" b="1" dirty="0">
                <a:latin typeface="+mj-lt"/>
                <a:cs typeface="Segoe UI" panose="020B0502040204020203" pitchFamily="34" charset="0"/>
              </a:rPr>
              <a:t>95٪ من تغطية شركة الإمارات العالمية للألمنيوم إيجابية ، مما يشكل 53٪ من التغطية الإجمالية. في حين أن 72٪ فقط من إشارات أدنوك إيجابية (32٪ من إجمالي التغطية). يمكن أن تكون وفرة التغطية الإيجابية في شركة الإمارات العالمية للألمنيوم مرتبطة بهيمنة انتشار العديد من الأخبار المختلفة حول الشركة مثل الشراكة مع شركة فيتنامية ، والأرباح ، ومنافسة تدريب الشباب والطلاب ، والوصول إلى أعلى مستوى لإعادة التدوير وغيرها ، ووجود القليل من القاصرين. والإشارات المتساوية التي تحصل على نغمة محايدة.</a:t>
            </a:r>
          </a:p>
          <a:p>
            <a:pPr algn="r">
              <a:lnSpc>
                <a:spcPts val="1900"/>
              </a:lnSpc>
            </a:pPr>
            <a:r>
              <a:rPr lang="ar-EG" sz="1400" b="1" dirty="0">
                <a:latin typeface="+mj-lt"/>
                <a:cs typeface="Segoe UI" panose="020B0502040204020203" pitchFamily="34" charset="0"/>
              </a:rPr>
              <a:t>من ناحية أخرى ، فإن الإشارات الحيادية لشركة الإمارات العالمية للألمنيوم تمثل 5٪ فقط من تغطيتها (2.8٪ من إجمالي التغطية) ، في حين أن تصريحات أدنوك المحايدة تشكل 28٪ من تغطيتها (12.2٪ من إجمالي التغطية). ويرجع ارتفاع التغطية المحايدة لأدنوك إلى وجود الكثير من أخبار الأسهم العامة حيث تم ذكر أدنوك.</a:t>
            </a:r>
            <a:endParaRPr lang="en-US" sz="1400" b="1" dirty="0">
              <a:latin typeface="+mj-lt"/>
              <a:cs typeface="Segoe UI" panose="020B0502040204020203" pitchFamily="34" charset="0"/>
            </a:endParaRPr>
          </a:p>
        </p:txBody>
      </p:sp>
      <p:graphicFrame>
        <p:nvGraphicFramePr>
          <p:cNvPr id="12" name="Content Placeholder 3"/>
          <p:cNvGraphicFramePr>
            <a:graphicFrameLocks/>
          </p:cNvGraphicFramePr>
          <p:nvPr>
            <p:extLst>
              <p:ext uri="{D42A27DB-BD31-4B8C-83A1-F6EECF244321}">
                <p14:modId xmlns:p14="http://schemas.microsoft.com/office/powerpoint/2010/main" val="1049514324"/>
              </p:ext>
            </p:extLst>
          </p:nvPr>
        </p:nvGraphicFramePr>
        <p:xfrm>
          <a:off x="781050" y="571764"/>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411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20">
          <a:fgClr>
            <a:schemeClr val="accent4">
              <a:lumMod val="40000"/>
              <a:lumOff val="60000"/>
            </a:schemeClr>
          </a:fgClr>
          <a:bgClr>
            <a:schemeClr val="accent4">
              <a:lumMod val="20000"/>
              <a:lumOff val="80000"/>
            </a:schemeClr>
          </a:bgClr>
        </a:patt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0"/>
            <a:ext cx="2108588" cy="571076"/>
          </a:xfrm>
          <a:prstGeom prst="rect">
            <a:avLst/>
          </a:prstGeom>
        </p:spPr>
      </p:pic>
      <p:cxnSp>
        <p:nvCxnSpPr>
          <p:cNvPr id="12" name="Straight Connector 11">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xmlns="" id="{4E3F5479-058B-4FA8-92E9-18CAB8CDC5C5}"/>
              </a:ext>
            </a:extLst>
          </p:cNvPr>
          <p:cNvSpPr txBox="1">
            <a:spLocks/>
          </p:cNvSpPr>
          <p:nvPr/>
        </p:nvSpPr>
        <p:spPr>
          <a:xfrm>
            <a:off x="228600" y="155995"/>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EGA Media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28650" y="727071"/>
            <a:ext cx="8515350" cy="5447645"/>
          </a:xfrm>
          <a:prstGeom prst="rect">
            <a:avLst/>
          </a:prstGeom>
        </p:spPr>
        <p:txBody>
          <a:bodyPr wrap="square">
            <a:spAutoFit/>
          </a:bodyPr>
          <a:lstStyle/>
          <a:p>
            <a:r>
              <a:rPr lang="en-US" sz="2400" b="1" dirty="0" smtClean="0"/>
              <a:t>PARAMETERS:</a:t>
            </a:r>
            <a:endParaRPr lang="en-US" sz="2400" b="1" dirty="0"/>
          </a:p>
          <a:p>
            <a:endParaRPr lang="en-US" dirty="0"/>
          </a:p>
          <a:p>
            <a:pPr marL="285750" indent="-285750">
              <a:buFont typeface="Arial" panose="020B0604020202020204" pitchFamily="34" charset="0"/>
              <a:buChar char="•"/>
            </a:pPr>
            <a:r>
              <a:rPr lang="en-US" b="1" dirty="0" smtClean="0"/>
              <a:t>Timeframe</a:t>
            </a:r>
            <a:endParaRPr lang="en-US" b="1" dirty="0"/>
          </a:p>
          <a:p>
            <a:endParaRPr lang="en-US" dirty="0"/>
          </a:p>
          <a:p>
            <a:r>
              <a:rPr lang="en-US" dirty="0"/>
              <a:t>The report covers data from </a:t>
            </a:r>
            <a:r>
              <a:rPr lang="en-US" dirty="0" smtClean="0"/>
              <a:t>March 2020.</a:t>
            </a:r>
            <a:endParaRPr lang="en-US" dirty="0"/>
          </a:p>
          <a:p>
            <a:endParaRPr lang="en-US" dirty="0" smtClean="0"/>
          </a:p>
          <a:p>
            <a:pPr marL="285750" indent="-285750">
              <a:buFont typeface="Arial" panose="020B0604020202020204" pitchFamily="34" charset="0"/>
              <a:buChar char="•"/>
            </a:pPr>
            <a:r>
              <a:rPr lang="en-US" b="1" dirty="0" smtClean="0"/>
              <a:t>Markets</a:t>
            </a:r>
            <a:endParaRPr lang="en-US" dirty="0"/>
          </a:p>
          <a:p>
            <a:r>
              <a:rPr lang="en-US" dirty="0"/>
              <a:t>The scope covers </a:t>
            </a:r>
            <a:r>
              <a:rPr lang="en-US" dirty="0" smtClean="0"/>
              <a:t>local and global countries. Print coverage is local, Online coverage is global.</a:t>
            </a:r>
            <a:endParaRPr lang="en-US" dirty="0"/>
          </a:p>
          <a:p>
            <a:endParaRPr lang="en-US" dirty="0" smtClean="0"/>
          </a:p>
          <a:p>
            <a:pPr marL="285750" indent="-285750">
              <a:buFont typeface="Arial" panose="020B0604020202020204" pitchFamily="34" charset="0"/>
              <a:buChar char="•"/>
            </a:pPr>
            <a:r>
              <a:rPr lang="en-US" b="1" dirty="0" smtClean="0"/>
              <a:t>Media Types and Languages</a:t>
            </a:r>
            <a:endParaRPr lang="en-US" b="1" dirty="0"/>
          </a:p>
          <a:p>
            <a:r>
              <a:rPr lang="en-US" dirty="0"/>
              <a:t>The report is based on data captured from </a:t>
            </a:r>
            <a:r>
              <a:rPr lang="en-US" dirty="0" smtClean="0"/>
              <a:t>Magazines, Newspapers and Websites in </a:t>
            </a:r>
            <a:r>
              <a:rPr lang="en-US" dirty="0"/>
              <a:t>English and Arabic</a:t>
            </a:r>
          </a:p>
          <a:p>
            <a:r>
              <a:rPr lang="en-US" dirty="0"/>
              <a:t>languages.</a:t>
            </a:r>
          </a:p>
          <a:p>
            <a:endParaRPr lang="en-US" dirty="0"/>
          </a:p>
          <a:p>
            <a:pPr marL="285750" indent="-285750">
              <a:buFont typeface="Arial" panose="020B0604020202020204" pitchFamily="34" charset="0"/>
              <a:buChar char="•"/>
            </a:pPr>
            <a:r>
              <a:rPr lang="en-US" b="1" dirty="0"/>
              <a:t>METRICS</a:t>
            </a:r>
          </a:p>
          <a:p>
            <a:r>
              <a:rPr lang="en-US" dirty="0" smtClean="0"/>
              <a:t>Volume</a:t>
            </a:r>
            <a:r>
              <a:rPr lang="en-US" dirty="0"/>
              <a:t>, </a:t>
            </a:r>
            <a:r>
              <a:rPr lang="en-US" dirty="0" smtClean="0"/>
              <a:t>Opportunity to see, Geographical Breakdown, Language </a:t>
            </a:r>
            <a:r>
              <a:rPr lang="en-US" dirty="0"/>
              <a:t>Breakdown, </a:t>
            </a:r>
            <a:r>
              <a:rPr lang="en-US" dirty="0" smtClean="0"/>
              <a:t>Media Vehicle Breakdown, Sentiment </a:t>
            </a:r>
            <a:r>
              <a:rPr lang="en-US" dirty="0"/>
              <a:t>Analysis</a:t>
            </a:r>
            <a:r>
              <a:rPr lang="en-US" dirty="0" smtClean="0"/>
              <a:t>, Dominance, Prominence, Spokesperson’s Presence</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6413" y="5257800"/>
            <a:ext cx="3695587" cy="2076450"/>
          </a:xfrm>
          <a:prstGeom prst="rect">
            <a:avLst/>
          </a:prstGeom>
        </p:spPr>
      </p:pic>
    </p:spTree>
    <p:extLst>
      <p:ext uri="{BB962C8B-B14F-4D97-AF65-F5344CB8AC3E}">
        <p14:creationId xmlns:p14="http://schemas.microsoft.com/office/powerpoint/2010/main" val="93251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0564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1181100" y="5770793"/>
            <a:ext cx="10782300" cy="710707"/>
          </a:xfrm>
          <a:prstGeom prst="rect">
            <a:avLst/>
          </a:prstGeom>
        </p:spPr>
        <p:txBody>
          <a:bodyPr wrap="square" lIns="0" tIns="0" rIns="0" bIns="0" anchor="t">
            <a:spAutoFit/>
          </a:bodyPr>
          <a:lstStyle/>
          <a:p>
            <a:pPr algn="r">
              <a:lnSpc>
                <a:spcPts val="1900"/>
              </a:lnSpc>
            </a:pPr>
            <a:r>
              <a:rPr lang="ar-EG" sz="1400" b="1" dirty="0">
                <a:solidFill>
                  <a:schemeClr val="tx1">
                    <a:lumMod val="75000"/>
                    <a:lumOff val="25000"/>
                  </a:schemeClr>
                </a:solidFill>
                <a:cs typeface="Segoe UI" panose="020B0502040204020203" pitchFamily="34" charset="0"/>
              </a:rPr>
              <a:t>15٪ فقط من التغطية الإجمالية تضمنت متحدثًا رسميًا ، حيث ظهر المتحدث باسم شركة الإمارات العالمية للألمنيوم في 13 </a:t>
            </a:r>
            <a:r>
              <a:rPr lang="ar-EG" sz="1400" b="1" dirty="0" smtClean="0">
                <a:solidFill>
                  <a:schemeClr val="tx1">
                    <a:lumMod val="75000"/>
                    <a:lumOff val="25000"/>
                  </a:schemeClr>
                </a:solidFill>
                <a:cs typeface="Segoe UI" panose="020B0502040204020203" pitchFamily="34" charset="0"/>
              </a:rPr>
              <a:t>مقال </a:t>
            </a:r>
            <a:r>
              <a:rPr lang="ar-EG" sz="1400" b="1" dirty="0">
                <a:solidFill>
                  <a:schemeClr val="tx1">
                    <a:lumMod val="75000"/>
                    <a:lumOff val="25000"/>
                  </a:schemeClr>
                </a:solidFill>
                <a:cs typeface="Segoe UI" panose="020B0502040204020203" pitchFamily="34" charset="0"/>
              </a:rPr>
              <a:t>وظهر </a:t>
            </a:r>
            <a:r>
              <a:rPr lang="ar-EG" sz="1400" b="1" dirty="0" smtClean="0">
                <a:solidFill>
                  <a:schemeClr val="tx1">
                    <a:lumMod val="75000"/>
                    <a:lumOff val="25000"/>
                  </a:schemeClr>
                </a:solidFill>
                <a:cs typeface="Segoe UI" panose="020B0502040204020203" pitchFamily="34" charset="0"/>
              </a:rPr>
              <a:t>المتحدثون </a:t>
            </a:r>
            <a:r>
              <a:rPr lang="ar-EG" sz="1400" b="1" dirty="0">
                <a:solidFill>
                  <a:schemeClr val="tx1">
                    <a:lumMod val="75000"/>
                    <a:lumOff val="25000"/>
                  </a:schemeClr>
                </a:solidFill>
                <a:cs typeface="Segoe UI" panose="020B0502040204020203" pitchFamily="34" charset="0"/>
              </a:rPr>
              <a:t>باسم أدنوك في 45 </a:t>
            </a:r>
            <a:r>
              <a:rPr lang="ar-EG" sz="1400" b="1" dirty="0" smtClean="0">
                <a:solidFill>
                  <a:schemeClr val="tx1">
                    <a:lumMod val="75000"/>
                    <a:lumOff val="25000"/>
                  </a:schemeClr>
                </a:solidFill>
                <a:cs typeface="Segoe UI" panose="020B0502040204020203" pitchFamily="34" charset="0"/>
              </a:rPr>
              <a:t>مقال. مقالات </a:t>
            </a:r>
            <a:r>
              <a:rPr lang="ar-EG" sz="1400" b="1" dirty="0">
                <a:solidFill>
                  <a:schemeClr val="tx1">
                    <a:lumMod val="75000"/>
                    <a:lumOff val="25000"/>
                  </a:schemeClr>
                </a:solidFill>
                <a:cs typeface="Segoe UI" panose="020B0502040204020203" pitchFamily="34" charset="0"/>
              </a:rPr>
              <a:t>أدنوك </a:t>
            </a:r>
            <a:r>
              <a:rPr lang="ar-EG" sz="1400" b="1" dirty="0" smtClean="0">
                <a:solidFill>
                  <a:schemeClr val="tx1">
                    <a:lumMod val="75000"/>
                    <a:lumOff val="25000"/>
                  </a:schemeClr>
                </a:solidFill>
                <a:cs typeface="Segoe UI" panose="020B0502040204020203" pitchFamily="34" charset="0"/>
              </a:rPr>
              <a:t>ظهر بها بالمتحدثين </a:t>
            </a:r>
            <a:r>
              <a:rPr lang="ar-EG" sz="1400" b="1" dirty="0">
                <a:solidFill>
                  <a:schemeClr val="tx1">
                    <a:lumMod val="75000"/>
                    <a:lumOff val="25000"/>
                  </a:schemeClr>
                </a:solidFill>
                <a:cs typeface="Segoe UI" panose="020B0502040204020203" pitchFamily="34" charset="0"/>
              </a:rPr>
              <a:t>الرسميين بنسبة 20٪ أكثر من </a:t>
            </a:r>
            <a:r>
              <a:rPr lang="ar-EG" sz="1400" b="1" dirty="0" smtClean="0">
                <a:solidFill>
                  <a:schemeClr val="tx1">
                    <a:lumMod val="75000"/>
                    <a:lumOff val="25000"/>
                  </a:schemeClr>
                </a:solidFill>
                <a:cs typeface="Segoe UI" panose="020B0502040204020203" pitchFamily="34" charset="0"/>
              </a:rPr>
              <a:t>مقالات شركة </a:t>
            </a:r>
            <a:r>
              <a:rPr lang="ar-EG" sz="1400" b="1" dirty="0">
                <a:solidFill>
                  <a:schemeClr val="tx1">
                    <a:lumMod val="75000"/>
                    <a:lumOff val="25000"/>
                  </a:schemeClr>
                </a:solidFill>
                <a:cs typeface="Segoe UI" panose="020B0502040204020203" pitchFamily="34" charset="0"/>
              </a:rPr>
              <a:t>الإمارات العالمية للألمنيوم. كانت مقالات أدنوك التي تضمنت متحدثًا رسميًا عبارة عن بيانات صحفية أو مقالات إخبارية حول </a:t>
            </a:r>
            <a:r>
              <a:rPr lang="ar-EG" sz="1400" b="1" dirty="0" smtClean="0">
                <a:solidFill>
                  <a:schemeClr val="tx1">
                    <a:lumMod val="75000"/>
                    <a:lumOff val="25000"/>
                  </a:schemeClr>
                </a:solidFill>
                <a:cs typeface="Segoe UI" panose="020B0502040204020203" pitchFamily="34" charset="0"/>
              </a:rPr>
              <a:t>إطلاقات </a:t>
            </a:r>
            <a:r>
              <a:rPr lang="ar-EG" sz="1400" b="1" dirty="0">
                <a:solidFill>
                  <a:schemeClr val="tx1">
                    <a:lumMod val="75000"/>
                    <a:lumOff val="25000"/>
                  </a:schemeClr>
                </a:solidFill>
                <a:cs typeface="Segoe UI" panose="020B0502040204020203" pitchFamily="34" charset="0"/>
              </a:rPr>
              <a:t>الشركة (خيار الدفع بدون تلامس ، برنامج الشركاء) والقرارات (توزيع الأرباح)</a:t>
            </a:r>
          </a:p>
        </p:txBody>
      </p:sp>
      <p:sp>
        <p:nvSpPr>
          <p:cNvPr id="45" name="Rectangle 44">
            <a:extLst>
              <a:ext uri="{FF2B5EF4-FFF2-40B4-BE49-F238E27FC236}">
                <a16:creationId xmlns:a16="http://schemas.microsoft.com/office/drawing/2014/main" xmlns="" id="{69F7E025-DDEC-4748-AAE9-9FA2A4BF1E49}"/>
              </a:ext>
            </a:extLst>
          </p:cNvPr>
          <p:cNvSpPr/>
          <p:nvPr/>
        </p:nvSpPr>
        <p:spPr>
          <a:xfrm>
            <a:off x="228600" y="4646843"/>
            <a:ext cx="10839450" cy="974626"/>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Only 15% of the total coverage featured a spokesperson, where EGA’s spokesperson appeared in 13 articles and ADNOC spokesperson appeared in 45 articles. ADNOC’s articles featured 20% more spokespersons than EGA. ADNOC articles that included a spokesperson were press releases or news articles about the company’s launches (contactless payment option, partner program) and decisions (dividends’ distribution)</a:t>
            </a:r>
            <a:endParaRPr lang="en-US" sz="1400" b="1" dirty="0">
              <a:solidFill>
                <a:schemeClr val="accent3">
                  <a:lumMod val="75000"/>
                </a:schemeClr>
              </a:solidFill>
              <a:latin typeface="+mj-lt"/>
              <a:cs typeface="Segoe UI" panose="020B0502040204020203" pitchFamily="34" charset="0"/>
            </a:endParaRPr>
          </a:p>
        </p:txBody>
      </p:sp>
      <p:graphicFrame>
        <p:nvGraphicFramePr>
          <p:cNvPr id="12" name="Content Placeholder 3"/>
          <p:cNvGraphicFramePr>
            <a:graphicFrameLocks/>
          </p:cNvGraphicFramePr>
          <p:nvPr>
            <p:extLst>
              <p:ext uri="{D42A27DB-BD31-4B8C-83A1-F6EECF244321}">
                <p14:modId xmlns:p14="http://schemas.microsoft.com/office/powerpoint/2010/main" val="334078990"/>
              </p:ext>
            </p:extLst>
          </p:nvPr>
        </p:nvGraphicFramePr>
        <p:xfrm>
          <a:off x="647700" y="695911"/>
          <a:ext cx="10534650" cy="39139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5217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xmlns=""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xmlns=""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xmlns=""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xmlns=""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xmlns="" id="{8CBC1BB2-55FC-4E8F-A171-32FAA820D2B7}"/>
              </a:ext>
              <a:ext uri="{C183D7F6-B498-43B3-948B-1728B52AA6E4}">
                <adec:decorative xmlns:adec="http://schemas.microsoft.com/office/drawing/2017/decorative" xmlns=""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31A2EAE-EBE4-4CB7-9D0A-105837E80B0E}"/>
              </a:ext>
              <a:ext uri="{C183D7F6-B498-43B3-948B-1728B52AA6E4}">
                <adec:decorative xmlns:adec="http://schemas.microsoft.com/office/drawing/2017/decorative" xmlns=""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xmlns="" id="{5ECF613A-FCF5-4CC5-AA46-DABB088D7230}"/>
              </a:ext>
            </a:extLst>
          </p:cNvPr>
          <p:cNvSpPr/>
          <p:nvPr/>
        </p:nvSpPr>
        <p:spPr>
          <a:xfrm>
            <a:off x="1652365" y="2401560"/>
            <a:ext cx="4162870" cy="178510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600" dirty="0" smtClean="0">
                <a:solidFill>
                  <a:schemeClr val="tx1">
                    <a:lumMod val="75000"/>
                    <a:lumOff val="25000"/>
                  </a:schemeClr>
                </a:solidFill>
                <a:cs typeface="Segoe UI" panose="020B0502040204020203" pitchFamily="34" charset="0"/>
              </a:rPr>
              <a:t>CSR projects (youth trainings, students competition)</a:t>
            </a:r>
            <a:r>
              <a:rPr lang="ar-EG" sz="1600" dirty="0" smtClean="0">
                <a:solidFill>
                  <a:schemeClr val="tx1">
                    <a:lumMod val="75000"/>
                    <a:lumOff val="25000"/>
                  </a:schemeClr>
                </a:solidFill>
                <a:cs typeface="Segoe UI" panose="020B0502040204020203" pitchFamily="34" charset="0"/>
              </a:rPr>
              <a:t> مشاريع الخدمة المجتمعية (تدريبات الشباب، مسابقات الطلاب، ..)</a:t>
            </a:r>
            <a:endParaRPr lang="en-US" sz="1600" dirty="0" smtClean="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US" sz="1600" dirty="0" smtClean="0">
                <a:solidFill>
                  <a:schemeClr val="tx1">
                    <a:lumMod val="75000"/>
                    <a:lumOff val="25000"/>
                  </a:schemeClr>
                </a:solidFill>
                <a:cs typeface="Segoe UI" panose="020B0502040204020203" pitchFamily="34" charset="0"/>
              </a:rPr>
              <a:t>Highest level of recycling process</a:t>
            </a:r>
            <a:r>
              <a:rPr lang="ar-EG" sz="1600" dirty="0" smtClean="0">
                <a:solidFill>
                  <a:schemeClr val="tx1">
                    <a:lumMod val="75000"/>
                    <a:lumOff val="25000"/>
                  </a:schemeClr>
                </a:solidFill>
                <a:cs typeface="Segoe UI" panose="020B0502040204020203" pitchFamily="34" charset="0"/>
              </a:rPr>
              <a:t> اعلى مستوى لاعادة التدوير</a:t>
            </a:r>
          </a:p>
          <a:p>
            <a:pPr marL="171450" indent="-171450">
              <a:spcBef>
                <a:spcPts val="1200"/>
              </a:spcBef>
              <a:buClr>
                <a:schemeClr val="tx2"/>
              </a:buClr>
              <a:buFont typeface="Segoe UI Light" panose="020B0502040204020203" pitchFamily="34" charset="0"/>
              <a:buChar char="›"/>
            </a:pPr>
            <a:r>
              <a:rPr lang="en-US" sz="1600" dirty="0" smtClean="0">
                <a:solidFill>
                  <a:schemeClr val="tx1">
                    <a:lumMod val="75000"/>
                    <a:lumOff val="25000"/>
                  </a:schemeClr>
                </a:solidFill>
                <a:cs typeface="Segoe UI" panose="020B0502040204020203" pitchFamily="34" charset="0"/>
              </a:rPr>
              <a:t>Profits </a:t>
            </a:r>
            <a:r>
              <a:rPr lang="ar-EG" sz="1600" dirty="0" smtClean="0">
                <a:solidFill>
                  <a:schemeClr val="tx1">
                    <a:lumMod val="75000"/>
                    <a:lumOff val="25000"/>
                  </a:schemeClr>
                </a:solidFill>
                <a:cs typeface="Segoe UI" panose="020B0502040204020203" pitchFamily="34" charset="0"/>
              </a:rPr>
              <a:t>الارباح</a:t>
            </a:r>
            <a:endParaRPr lang="en-US" sz="1600" dirty="0" smtClean="0">
              <a:solidFill>
                <a:schemeClr val="tx1">
                  <a:lumMod val="75000"/>
                  <a:lumOff val="25000"/>
                </a:schemeClr>
              </a:solidFill>
              <a:cs typeface="Segoe UI" panose="020B0502040204020203" pitchFamily="34" charset="0"/>
            </a:endParaRPr>
          </a:p>
        </p:txBody>
      </p:sp>
      <p:sp>
        <p:nvSpPr>
          <p:cNvPr id="40" name="Rectangle 39">
            <a:extLst>
              <a:ext uri="{FF2B5EF4-FFF2-40B4-BE49-F238E27FC236}">
                <a16:creationId xmlns:a16="http://schemas.microsoft.com/office/drawing/2014/main" xmlns="" id="{5842CE6B-862D-4B18-B10B-3436A7D24058}"/>
              </a:ext>
            </a:extLst>
          </p:cNvPr>
          <p:cNvSpPr/>
          <p:nvPr/>
        </p:nvSpPr>
        <p:spPr>
          <a:xfrm>
            <a:off x="6962559" y="2562157"/>
            <a:ext cx="4162870" cy="138499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600" dirty="0" smtClean="0">
                <a:solidFill>
                  <a:schemeClr val="tx1">
                    <a:lumMod val="75000"/>
                    <a:lumOff val="25000"/>
                  </a:schemeClr>
                </a:solidFill>
                <a:cs typeface="Segoe UI" panose="020B0502040204020203" pitchFamily="34" charset="0"/>
              </a:rPr>
              <a:t>The presence of spokespersons is so limited</a:t>
            </a:r>
            <a:r>
              <a:rPr lang="ar-EG" sz="1600" dirty="0" smtClean="0">
                <a:solidFill>
                  <a:schemeClr val="tx1">
                    <a:lumMod val="75000"/>
                    <a:lumOff val="25000"/>
                  </a:schemeClr>
                </a:solidFill>
                <a:cs typeface="Segoe UI" panose="020B0502040204020203" pitchFamily="34" charset="0"/>
              </a:rPr>
              <a:t> محدودية ظهور المتحدثين الرسميين </a:t>
            </a:r>
            <a:endParaRPr lang="en-US" sz="1600"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US" sz="1600" dirty="0" smtClean="0">
                <a:solidFill>
                  <a:schemeClr val="tx1">
                    <a:lumMod val="75000"/>
                    <a:lumOff val="25000"/>
                  </a:schemeClr>
                </a:solidFill>
                <a:cs typeface="Segoe UI" panose="020B0502040204020203" pitchFamily="34" charset="0"/>
              </a:rPr>
              <a:t>Gap in news publications (days without mentions of the company in the media)</a:t>
            </a:r>
            <a:r>
              <a:rPr lang="ar-EG" sz="1600" dirty="0" smtClean="0">
                <a:solidFill>
                  <a:schemeClr val="tx1">
                    <a:lumMod val="75000"/>
                    <a:lumOff val="25000"/>
                  </a:schemeClr>
                </a:solidFill>
                <a:cs typeface="Segoe UI" panose="020B0502040204020203" pitchFamily="34" charset="0"/>
              </a:rPr>
              <a:t> انقطاع في النشر الاخباري </a:t>
            </a:r>
            <a:endParaRPr lang="en-US" sz="1600" dirty="0">
              <a:solidFill>
                <a:schemeClr val="tx1">
                  <a:lumMod val="75000"/>
                  <a:lumOff val="25000"/>
                </a:schemeClr>
              </a:solidFill>
              <a:cs typeface="Segoe UI" panose="020B0502040204020203" pitchFamily="34" charset="0"/>
            </a:endParaRPr>
          </a:p>
        </p:txBody>
      </p:sp>
      <p:sp>
        <p:nvSpPr>
          <p:cNvPr id="41" name="Rectangle 40">
            <a:extLst>
              <a:ext uri="{FF2B5EF4-FFF2-40B4-BE49-F238E27FC236}">
                <a16:creationId xmlns:a16="http://schemas.microsoft.com/office/drawing/2014/main" xmlns="" id="{D130C0AE-B52E-4C65-A461-AD2F7D2362DE}"/>
              </a:ext>
            </a:extLst>
          </p:cNvPr>
          <p:cNvSpPr/>
          <p:nvPr/>
        </p:nvSpPr>
        <p:spPr>
          <a:xfrm>
            <a:off x="1632408" y="4710220"/>
            <a:ext cx="4162870" cy="1600438"/>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smtClean="0">
                <a:solidFill>
                  <a:schemeClr val="tx1">
                    <a:lumMod val="75000"/>
                    <a:lumOff val="25000"/>
                  </a:schemeClr>
                </a:solidFill>
                <a:cs typeface="Segoe UI" panose="020B0502040204020203" pitchFamily="34" charset="0"/>
              </a:rPr>
              <a:t>Governments’ initiatives and partnerships</a:t>
            </a:r>
            <a:r>
              <a:rPr lang="ar-EG" sz="1400" dirty="0" smtClean="0">
                <a:solidFill>
                  <a:schemeClr val="tx1">
                    <a:lumMod val="75000"/>
                    <a:lumOff val="25000"/>
                  </a:schemeClr>
                </a:solidFill>
                <a:cs typeface="Segoe UI" panose="020B0502040204020203" pitchFamily="34" charset="0"/>
              </a:rPr>
              <a:t> المبادرات والشراكات الحكومية</a:t>
            </a:r>
            <a:r>
              <a:rPr lang="en-US" sz="1400" dirty="0" smtClean="0">
                <a:solidFill>
                  <a:schemeClr val="tx1">
                    <a:lumMod val="75000"/>
                    <a:lumOff val="25000"/>
                  </a:schemeClr>
                </a:solidFill>
                <a:cs typeface="Segoe UI" panose="020B0502040204020203" pitchFamily="34" charset="0"/>
              </a:rPr>
              <a:t> </a:t>
            </a:r>
            <a:endParaRPr lang="en-US" sz="1400"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US" sz="1400" dirty="0" smtClean="0">
                <a:solidFill>
                  <a:schemeClr val="tx1">
                    <a:lumMod val="75000"/>
                    <a:lumOff val="25000"/>
                  </a:schemeClr>
                </a:solidFill>
                <a:cs typeface="Segoe UI" panose="020B0502040204020203" pitchFamily="34" charset="0"/>
              </a:rPr>
              <a:t>Local and global partnerships</a:t>
            </a:r>
            <a:r>
              <a:rPr lang="ar-EG" sz="1400" dirty="0" smtClean="0">
                <a:solidFill>
                  <a:schemeClr val="tx1">
                    <a:lumMod val="75000"/>
                    <a:lumOff val="25000"/>
                  </a:schemeClr>
                </a:solidFill>
                <a:cs typeface="Segoe UI" panose="020B0502040204020203" pitchFamily="34" charset="0"/>
              </a:rPr>
              <a:t> الشراكات المحلية والعالمية</a:t>
            </a:r>
            <a:endParaRPr lang="en-US" sz="1400" dirty="0" smtClean="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US" sz="1400" dirty="0" smtClean="0">
                <a:solidFill>
                  <a:schemeClr val="tx1">
                    <a:lumMod val="75000"/>
                    <a:lumOff val="25000"/>
                  </a:schemeClr>
                </a:solidFill>
                <a:cs typeface="Segoe UI" panose="020B0502040204020203" pitchFamily="34" charset="0"/>
              </a:rPr>
              <a:t>Availability of various media types and outlets</a:t>
            </a:r>
            <a:r>
              <a:rPr lang="ar-EG" sz="1400" dirty="0" smtClean="0">
                <a:solidFill>
                  <a:schemeClr val="tx1">
                    <a:lumMod val="75000"/>
                    <a:lumOff val="25000"/>
                  </a:schemeClr>
                </a:solidFill>
                <a:cs typeface="Segoe UI" panose="020B0502040204020203" pitchFamily="34" charset="0"/>
              </a:rPr>
              <a:t> تواجد العديد من انواع الوسائل الاعلامية</a:t>
            </a:r>
          </a:p>
        </p:txBody>
      </p:sp>
      <p:sp>
        <p:nvSpPr>
          <p:cNvPr id="42" name="Rectangle 41">
            <a:extLst>
              <a:ext uri="{FF2B5EF4-FFF2-40B4-BE49-F238E27FC236}">
                <a16:creationId xmlns:a16="http://schemas.microsoft.com/office/drawing/2014/main" xmlns="" id="{6E783ACB-62DF-4DA3-9240-822BAEA78497}"/>
              </a:ext>
            </a:extLst>
          </p:cNvPr>
          <p:cNvSpPr/>
          <p:nvPr/>
        </p:nvSpPr>
        <p:spPr>
          <a:xfrm>
            <a:off x="6716039" y="4710220"/>
            <a:ext cx="4162870" cy="1754326"/>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smtClean="0">
                <a:solidFill>
                  <a:schemeClr val="tx1">
                    <a:lumMod val="75000"/>
                    <a:lumOff val="25000"/>
                  </a:schemeClr>
                </a:solidFill>
                <a:cs typeface="Segoe UI" panose="020B0502040204020203" pitchFamily="34" charset="0"/>
              </a:rPr>
              <a:t>Market slowdown </a:t>
            </a:r>
            <a:r>
              <a:rPr lang="ar-EG" sz="1400" dirty="0" smtClean="0">
                <a:solidFill>
                  <a:schemeClr val="tx1">
                    <a:lumMod val="75000"/>
                    <a:lumOff val="25000"/>
                  </a:schemeClr>
                </a:solidFill>
                <a:cs typeface="Segoe UI" panose="020B0502040204020203" pitchFamily="34" charset="0"/>
              </a:rPr>
              <a:t>ركود السوق </a:t>
            </a:r>
            <a:endParaRPr lang="en-US" sz="1400"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US" sz="1400" dirty="0" smtClean="0">
                <a:solidFill>
                  <a:schemeClr val="tx1">
                    <a:lumMod val="75000"/>
                    <a:lumOff val="25000"/>
                  </a:schemeClr>
                </a:solidFill>
                <a:cs typeface="Segoe UI" panose="020B0502040204020203" pitchFamily="34" charset="0"/>
              </a:rPr>
              <a:t>More reach of competitors </a:t>
            </a:r>
            <a:r>
              <a:rPr lang="ar-EG" sz="1400" dirty="0" smtClean="0">
                <a:solidFill>
                  <a:schemeClr val="tx1">
                    <a:lumMod val="75000"/>
                    <a:lumOff val="25000"/>
                  </a:schemeClr>
                </a:solidFill>
                <a:cs typeface="Segoe UI" panose="020B0502040204020203" pitchFamily="34" charset="0"/>
              </a:rPr>
              <a:t>انتشار ووصول اكثر للتغطية الاعلامية للمنافسين</a:t>
            </a:r>
          </a:p>
          <a:p>
            <a:pPr marL="171450" indent="-171450">
              <a:spcBef>
                <a:spcPts val="1200"/>
              </a:spcBef>
              <a:buClr>
                <a:schemeClr val="tx2"/>
              </a:buClr>
              <a:buFont typeface="Segoe UI Light" panose="020B0502040204020203" pitchFamily="34" charset="0"/>
              <a:buChar char="›"/>
            </a:pPr>
            <a:r>
              <a:rPr lang="en-US" sz="1400" dirty="0" smtClean="0">
                <a:solidFill>
                  <a:schemeClr val="tx1">
                    <a:lumMod val="75000"/>
                    <a:lumOff val="25000"/>
                  </a:schemeClr>
                </a:solidFill>
                <a:cs typeface="Segoe UI" panose="020B0502040204020203" pitchFamily="34" charset="0"/>
              </a:rPr>
              <a:t>Consistency in competitors’ media presence </a:t>
            </a:r>
            <a:r>
              <a:rPr lang="ar-EG" sz="1400" dirty="0" smtClean="0">
                <a:solidFill>
                  <a:schemeClr val="tx1">
                    <a:lumMod val="75000"/>
                    <a:lumOff val="25000"/>
                  </a:schemeClr>
                </a:solidFill>
                <a:cs typeface="Segoe UI" panose="020B0502040204020203" pitchFamily="34" charset="0"/>
              </a:rPr>
              <a:t>اتساق واستمرارية التواجد الاعلامي للمنافسين</a:t>
            </a:r>
            <a:endParaRPr lang="en-US" sz="1400" dirty="0" smtClean="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3" name="Rectangle 42">
            <a:extLst>
              <a:ext uri="{FF2B5EF4-FFF2-40B4-BE49-F238E27FC236}">
                <a16:creationId xmlns:a16="http://schemas.microsoft.com/office/drawing/2014/main" xmlns=""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smtClean="0">
                <a:solidFill>
                  <a:schemeClr val="tx1">
                    <a:lumMod val="75000"/>
                    <a:lumOff val="25000"/>
                  </a:schemeClr>
                </a:solidFill>
                <a:cs typeface="Segoe UI" panose="020B0502040204020203" pitchFamily="34" charset="0"/>
              </a:rPr>
              <a:t>STRENGTH</a:t>
            </a:r>
            <a:r>
              <a:rPr lang="ar-EG" sz="1600" b="1" dirty="0" smtClean="0">
                <a:solidFill>
                  <a:schemeClr val="tx1">
                    <a:lumMod val="75000"/>
                    <a:lumOff val="25000"/>
                  </a:schemeClr>
                </a:solidFill>
                <a:cs typeface="Segoe UI" panose="020B0502040204020203" pitchFamily="34" charset="0"/>
              </a:rPr>
              <a:t> القوة </a:t>
            </a:r>
            <a:endParaRPr lang="en-US" sz="1600" b="1"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xmlns=""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smtClean="0">
                <a:solidFill>
                  <a:schemeClr val="tx1">
                    <a:lumMod val="75000"/>
                    <a:lumOff val="25000"/>
                  </a:schemeClr>
                </a:solidFill>
                <a:cs typeface="Segoe UI" panose="020B0502040204020203" pitchFamily="34" charset="0"/>
              </a:rPr>
              <a:t>WEAKNESS</a:t>
            </a:r>
            <a:r>
              <a:rPr lang="ar-EG" sz="1600" b="1" dirty="0" smtClean="0">
                <a:solidFill>
                  <a:schemeClr val="tx1">
                    <a:lumMod val="75000"/>
                    <a:lumOff val="25000"/>
                  </a:schemeClr>
                </a:solidFill>
                <a:cs typeface="Segoe UI" panose="020B0502040204020203" pitchFamily="34" charset="0"/>
              </a:rPr>
              <a:t> الضعف </a:t>
            </a:r>
            <a:endParaRPr lang="en-US" sz="1600" b="1"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xmlns=""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smtClean="0">
                <a:solidFill>
                  <a:schemeClr val="tx1">
                    <a:lumMod val="75000"/>
                    <a:lumOff val="25000"/>
                  </a:schemeClr>
                </a:solidFill>
                <a:cs typeface="Segoe UI" panose="020B0502040204020203" pitchFamily="34" charset="0"/>
              </a:rPr>
              <a:t>OPPORTUNITY </a:t>
            </a:r>
            <a:r>
              <a:rPr lang="ar-EG" sz="1600" b="1" dirty="0" smtClean="0">
                <a:solidFill>
                  <a:schemeClr val="tx1">
                    <a:lumMod val="75000"/>
                    <a:lumOff val="25000"/>
                  </a:schemeClr>
                </a:solidFill>
                <a:cs typeface="Segoe UI" panose="020B0502040204020203" pitchFamily="34" charset="0"/>
              </a:rPr>
              <a:t>الفرص</a:t>
            </a:r>
            <a:endParaRPr lang="en-US" sz="1600" b="1" dirty="0">
              <a:solidFill>
                <a:schemeClr val="tx1">
                  <a:lumMod val="75000"/>
                  <a:lumOff val="25000"/>
                </a:schemeClr>
              </a:solidFill>
              <a:cs typeface="Segoe UI" panose="020B0502040204020203" pitchFamily="34" charset="0"/>
            </a:endParaRPr>
          </a:p>
        </p:txBody>
      </p:sp>
      <p:sp>
        <p:nvSpPr>
          <p:cNvPr id="46" name="Rectangle 45">
            <a:extLst>
              <a:ext uri="{FF2B5EF4-FFF2-40B4-BE49-F238E27FC236}">
                <a16:creationId xmlns:a16="http://schemas.microsoft.com/office/drawing/2014/main" xmlns=""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smtClean="0">
                <a:solidFill>
                  <a:schemeClr val="tx1">
                    <a:lumMod val="75000"/>
                    <a:lumOff val="25000"/>
                  </a:schemeClr>
                </a:solidFill>
                <a:cs typeface="Segoe UI" panose="020B0502040204020203" pitchFamily="34" charset="0"/>
              </a:rPr>
              <a:t>THREAT</a:t>
            </a:r>
            <a:r>
              <a:rPr lang="ar-EG" sz="1600" b="1" dirty="0" smtClean="0">
                <a:solidFill>
                  <a:schemeClr val="tx1">
                    <a:lumMod val="75000"/>
                    <a:lumOff val="25000"/>
                  </a:schemeClr>
                </a:solidFill>
                <a:cs typeface="Segoe UI" panose="020B0502040204020203" pitchFamily="34" charset="0"/>
              </a:rPr>
              <a:t> المخاطر </a:t>
            </a:r>
            <a:endParaRPr lang="en-US" sz="1600" b="1"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727364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000" dirty="0" smtClean="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1A997C66-4ED4-4017-9439-1D07ED31D783}"/>
              </a:ext>
            </a:extLst>
          </p:cNvPr>
          <p:cNvSpPr/>
          <p:nvPr/>
        </p:nvSpPr>
        <p:spPr>
          <a:xfrm>
            <a:off x="7400925" y="2026444"/>
            <a:ext cx="4268298" cy="487313"/>
          </a:xfrm>
          <a:prstGeom prst="rect">
            <a:avLst/>
          </a:prstGeom>
        </p:spPr>
        <p:txBody>
          <a:bodyPr wrap="square" lIns="0" tIns="0" rIns="0" bIns="0" anchor="t">
            <a:spAutoFit/>
          </a:bodyPr>
          <a:lstStyle/>
          <a:p>
            <a:pPr algn="ctr">
              <a:lnSpc>
                <a:spcPts val="1900"/>
              </a:lnSpc>
            </a:pPr>
            <a:r>
              <a:rPr lang="en-US" dirty="0" smtClean="0">
                <a:solidFill>
                  <a:schemeClr val="tx1">
                    <a:lumMod val="75000"/>
                    <a:lumOff val="25000"/>
                  </a:schemeClr>
                </a:solidFill>
                <a:cs typeface="Segoe UI" panose="020B0502040204020203" pitchFamily="34" charset="0"/>
              </a:rPr>
              <a:t>Be more present in the press</a:t>
            </a:r>
          </a:p>
          <a:p>
            <a:pPr algn="ctr">
              <a:lnSpc>
                <a:spcPts val="1900"/>
              </a:lnSpc>
            </a:pPr>
            <a:r>
              <a:rPr lang="ar-EG" dirty="0" smtClean="0">
                <a:solidFill>
                  <a:schemeClr val="tx1">
                    <a:lumMod val="75000"/>
                    <a:lumOff val="25000"/>
                  </a:schemeClr>
                </a:solidFill>
                <a:cs typeface="Segoe UI" panose="020B0502040204020203" pitchFamily="34" charset="0"/>
              </a:rPr>
              <a:t>الظهور اكثر في الاعلام</a:t>
            </a:r>
            <a:endParaRPr lang="en-US" dirty="0">
              <a:solidFill>
                <a:schemeClr val="tx1">
                  <a:lumMod val="75000"/>
                  <a:lumOff val="25000"/>
                </a:schemeClr>
              </a:solidFill>
              <a:cs typeface="Segoe UI" panose="020B0502040204020203" pitchFamily="34" charset="0"/>
            </a:endParaRPr>
          </a:p>
        </p:txBody>
      </p:sp>
      <p:sp>
        <p:nvSpPr>
          <p:cNvPr id="12" name="Rectangle 11">
            <a:extLst>
              <a:ext uri="{FF2B5EF4-FFF2-40B4-BE49-F238E27FC236}">
                <a16:creationId xmlns:a16="http://schemas.microsoft.com/office/drawing/2014/main" xmlns="" id="{690C1A7A-78BB-48B4-B5CE-2B9C34E5E67B}"/>
              </a:ext>
            </a:extLst>
          </p:cNvPr>
          <p:cNvSpPr/>
          <p:nvPr/>
        </p:nvSpPr>
        <p:spPr>
          <a:xfrm>
            <a:off x="7400925" y="3546456"/>
            <a:ext cx="4268298" cy="730969"/>
          </a:xfrm>
          <a:prstGeom prst="rect">
            <a:avLst/>
          </a:prstGeom>
        </p:spPr>
        <p:txBody>
          <a:bodyPr wrap="square" lIns="0" tIns="0" rIns="0" bIns="0" anchor="t">
            <a:spAutoFit/>
          </a:bodyPr>
          <a:lstStyle/>
          <a:p>
            <a:pPr algn="ctr">
              <a:lnSpc>
                <a:spcPts val="1900"/>
              </a:lnSpc>
            </a:pPr>
            <a:r>
              <a:rPr lang="ar-EG" dirty="0" smtClean="0">
                <a:solidFill>
                  <a:schemeClr val="tx1">
                    <a:lumMod val="75000"/>
                    <a:lumOff val="25000"/>
                  </a:schemeClr>
                </a:solidFill>
                <a:cs typeface="Segoe UI" panose="020B0502040204020203" pitchFamily="34" charset="0"/>
              </a:rPr>
              <a:t>مشاركة اكبر للمتحدثيين الرسميين في المقالات</a:t>
            </a:r>
            <a:endParaRPr lang="en-US" dirty="0" smtClean="0">
              <a:solidFill>
                <a:schemeClr val="tx1">
                  <a:lumMod val="75000"/>
                  <a:lumOff val="25000"/>
                </a:schemeClr>
              </a:solidFill>
              <a:cs typeface="Segoe UI" panose="020B0502040204020203" pitchFamily="34" charset="0"/>
            </a:endParaRPr>
          </a:p>
          <a:p>
            <a:pPr algn="ctr">
              <a:lnSpc>
                <a:spcPts val="1900"/>
              </a:lnSpc>
            </a:pPr>
            <a:r>
              <a:rPr lang="en-US" dirty="0" smtClean="0">
                <a:solidFill>
                  <a:schemeClr val="tx1">
                    <a:lumMod val="75000"/>
                    <a:lumOff val="25000"/>
                  </a:schemeClr>
                </a:solidFill>
                <a:cs typeface="Segoe UI" panose="020B0502040204020203" pitchFamily="34" charset="0"/>
              </a:rPr>
              <a:t>More presence for the spokespersons in articles</a:t>
            </a:r>
            <a:endParaRPr lang="en-US" dirty="0">
              <a:solidFill>
                <a:schemeClr val="tx1">
                  <a:lumMod val="75000"/>
                  <a:lumOff val="25000"/>
                </a:schemeClr>
              </a:solidFill>
              <a:cs typeface="Segoe UI" panose="020B0502040204020203" pitchFamily="34" charset="0"/>
            </a:endParaRPr>
          </a:p>
        </p:txBody>
      </p:sp>
      <p:sp>
        <p:nvSpPr>
          <p:cNvPr id="13" name="Rectangle 12">
            <a:extLst>
              <a:ext uri="{FF2B5EF4-FFF2-40B4-BE49-F238E27FC236}">
                <a16:creationId xmlns:a16="http://schemas.microsoft.com/office/drawing/2014/main" xmlns="" id="{53CF038C-66AF-4E81-9068-703EC0088620}"/>
              </a:ext>
            </a:extLst>
          </p:cNvPr>
          <p:cNvSpPr/>
          <p:nvPr/>
        </p:nvSpPr>
        <p:spPr>
          <a:xfrm>
            <a:off x="7400925" y="5066469"/>
            <a:ext cx="4268298" cy="467051"/>
          </a:xfrm>
          <a:prstGeom prst="rect">
            <a:avLst/>
          </a:prstGeom>
        </p:spPr>
        <p:txBody>
          <a:bodyPr wrap="square" lIns="0" tIns="0" rIns="0" bIns="0" anchor="t">
            <a:spAutoFit/>
          </a:bodyPr>
          <a:lstStyle/>
          <a:p>
            <a:pPr algn="ctr">
              <a:lnSpc>
                <a:spcPts val="1900"/>
              </a:lnSpc>
            </a:pPr>
            <a:r>
              <a:rPr lang="en-US" sz="1400" dirty="0" smtClean="0">
                <a:solidFill>
                  <a:schemeClr val="tx1">
                    <a:lumMod val="75000"/>
                    <a:lumOff val="25000"/>
                  </a:schemeClr>
                </a:solidFill>
                <a:cs typeface="Segoe UI" panose="020B0502040204020203" pitchFamily="34" charset="0"/>
              </a:rPr>
              <a:t>Focus more on newspapers and websites</a:t>
            </a:r>
          </a:p>
          <a:p>
            <a:pPr algn="ctr">
              <a:lnSpc>
                <a:spcPts val="1900"/>
              </a:lnSpc>
            </a:pPr>
            <a:r>
              <a:rPr lang="ar-EG" sz="1400" dirty="0" smtClean="0">
                <a:solidFill>
                  <a:schemeClr val="tx1">
                    <a:lumMod val="75000"/>
                    <a:lumOff val="25000"/>
                  </a:schemeClr>
                </a:solidFill>
                <a:cs typeface="Segoe UI" panose="020B0502040204020203" pitchFamily="34" charset="0"/>
              </a:rPr>
              <a:t>التركيز على التواجد في الصحف والمواقع الالكترونية</a:t>
            </a:r>
            <a:endParaRPr lang="en-US" sz="1400" dirty="0">
              <a:solidFill>
                <a:schemeClr val="tx1">
                  <a:lumMod val="75000"/>
                  <a:lumOff val="25000"/>
                </a:schemeClr>
              </a:solidFill>
              <a:cs typeface="Segoe UI" panose="020B0502040204020203" pitchFamily="34" charset="0"/>
            </a:endParaRPr>
          </a:p>
        </p:txBody>
      </p:sp>
      <p:sp>
        <p:nvSpPr>
          <p:cNvPr id="15" name="Freeform 931" descr="Icon of line chart.">
            <a:extLst>
              <a:ext uri="{FF2B5EF4-FFF2-40B4-BE49-F238E27FC236}">
                <a16:creationId xmlns:a16="http://schemas.microsoft.com/office/drawing/2014/main" xmlns=""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xmlns=""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xmlns=""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xmlns=""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xmlns=""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xmlns=""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xmlns=""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xmlns=""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xmlns=""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xmlns=""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xmlns=""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0696"/>
            <a:ext cx="5401073" cy="5647778"/>
          </a:xfrm>
          <a:prstGeom prst="rect">
            <a:avLst/>
          </a:prstGeom>
        </p:spPr>
      </p:pic>
    </p:spTree>
    <p:extLst>
      <p:ext uri="{BB962C8B-B14F-4D97-AF65-F5344CB8AC3E}">
        <p14:creationId xmlns:p14="http://schemas.microsoft.com/office/powerpoint/2010/main" val="1061713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pattFill prst="zigZag">
          <a:fgClr>
            <a:schemeClr val="accent4">
              <a:lumMod val="60000"/>
              <a:lumOff val="40000"/>
            </a:schemeClr>
          </a:fgClr>
          <a:bgClr>
            <a:schemeClr val="accent4">
              <a:lumMod val="20000"/>
              <a:lumOff val="8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t>Thank You</a:t>
            </a:r>
            <a:endParaRPr lang="en-US" sz="7200" dirty="0"/>
          </a:p>
        </p:txBody>
      </p:sp>
    </p:spTree>
    <p:extLst>
      <p:ext uri="{BB962C8B-B14F-4D97-AF65-F5344CB8AC3E}">
        <p14:creationId xmlns:p14="http://schemas.microsoft.com/office/powerpoint/2010/main" val="103973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20">
          <a:fgClr>
            <a:schemeClr val="accent4">
              <a:lumMod val="40000"/>
              <a:lumOff val="60000"/>
            </a:schemeClr>
          </a:fgClr>
          <a:bgClr>
            <a:schemeClr val="accent4">
              <a:lumMod val="20000"/>
              <a:lumOff val="80000"/>
            </a:schemeClr>
          </a:bgClr>
        </a:patt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0"/>
            <a:ext cx="2108588" cy="571076"/>
          </a:xfrm>
          <a:prstGeom prst="rect">
            <a:avLst/>
          </a:prstGeom>
        </p:spPr>
      </p:pic>
      <p:cxnSp>
        <p:nvCxnSpPr>
          <p:cNvPr id="12" name="Straight Connector 11">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xmlns="" id="{4E3F5479-058B-4FA8-92E9-18CAB8CDC5C5}"/>
              </a:ext>
            </a:extLst>
          </p:cNvPr>
          <p:cNvSpPr txBox="1">
            <a:spLocks/>
          </p:cNvSpPr>
          <p:nvPr/>
        </p:nvSpPr>
        <p:spPr>
          <a:xfrm>
            <a:off x="228600" y="155995"/>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EGA Media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6413" y="5257800"/>
            <a:ext cx="3695587" cy="2076450"/>
          </a:xfrm>
          <a:prstGeom prst="rect">
            <a:avLst/>
          </a:prstGeom>
        </p:spPr>
      </p:pic>
      <p:graphicFrame>
        <p:nvGraphicFramePr>
          <p:cNvPr id="5" name="Diagram 4"/>
          <p:cNvGraphicFramePr/>
          <p:nvPr>
            <p:extLst>
              <p:ext uri="{D42A27DB-BD31-4B8C-83A1-F6EECF244321}">
                <p14:modId xmlns:p14="http://schemas.microsoft.com/office/powerpoint/2010/main" val="246645488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9974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xmlns=""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559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EGA Media </a:t>
            </a:r>
            <a:r>
              <a:rPr lang="en-US" sz="2800" b="1" dirty="0">
                <a:solidFill>
                  <a:schemeClr val="tx1">
                    <a:lumMod val="75000"/>
                    <a:lumOff val="25000"/>
                  </a:schemeClr>
                </a:solidFill>
              </a:rPr>
              <a:t>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E3ECCC05-FF78-40FA-84FF-172821D8B58A}"/>
              </a:ext>
              <a:ext uri="{C183D7F6-B498-43B3-948B-1728B52AA6E4}">
                <adec:decorative xmlns:adec="http://schemas.microsoft.com/office/drawing/2017/decorative" xmlns="" val="1"/>
              </a:ext>
            </a:extLst>
          </p:cNvPr>
          <p:cNvSpPr/>
          <p:nvPr/>
        </p:nvSpPr>
        <p:spPr>
          <a:xfrm>
            <a:off x="5248275" y="2857500"/>
            <a:ext cx="1695450" cy="169545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xmlns=""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AWARENESS</a:t>
            </a:r>
            <a:endParaRPr lang="en-US" sz="1600" dirty="0"/>
          </a:p>
        </p:txBody>
      </p:sp>
      <p:sp>
        <p:nvSpPr>
          <p:cNvPr id="15" name="Oval 14">
            <a:extLst>
              <a:ext uri="{FF2B5EF4-FFF2-40B4-BE49-F238E27FC236}">
                <a16:creationId xmlns:a16="http://schemas.microsoft.com/office/drawing/2014/main" xmlns=""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REPUTATION</a:t>
            </a:r>
            <a:endParaRPr lang="en-US" sz="1600" b="1" dirty="0"/>
          </a:p>
        </p:txBody>
      </p:sp>
      <p:sp>
        <p:nvSpPr>
          <p:cNvPr id="20" name="Oval 19">
            <a:extLst>
              <a:ext uri="{FF2B5EF4-FFF2-40B4-BE49-F238E27FC236}">
                <a16:creationId xmlns:a16="http://schemas.microsoft.com/office/drawing/2014/main" xmlns="" id="{88F812F5-70AF-4FBD-80D9-D59B3C456D5E}"/>
              </a:ext>
              <a:ext uri="{C183D7F6-B498-43B3-948B-1728B52AA6E4}">
                <adec:decorative xmlns:adec="http://schemas.microsoft.com/office/drawing/2017/decorative" xmlns="" val="1"/>
              </a:ext>
            </a:extLst>
          </p:cNvPr>
          <p:cNvSpPr/>
          <p:nvPr/>
        </p:nvSpPr>
        <p:spPr>
          <a:xfrm>
            <a:off x="7509885" y="3218072"/>
            <a:ext cx="939800" cy="9398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xmlns="" id="{952C5002-7E64-4069-ACA0-6876E54A9B46}"/>
              </a:ext>
              <a:ext uri="{C183D7F6-B498-43B3-948B-1728B52AA6E4}">
                <adec:decorative xmlns:adec="http://schemas.microsoft.com/office/drawing/2017/decorative" xmlns="" val="1"/>
              </a:ext>
            </a:extLst>
          </p:cNvPr>
          <p:cNvSpPr/>
          <p:nvPr/>
        </p:nvSpPr>
        <p:spPr>
          <a:xfrm>
            <a:off x="6943725" y="5154978"/>
            <a:ext cx="3660775" cy="740997"/>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COMPETITOR OVERVIEW</a:t>
            </a:r>
            <a:endParaRPr lang="en-US" sz="1600" dirty="0"/>
          </a:p>
        </p:txBody>
      </p:sp>
      <p:sp>
        <p:nvSpPr>
          <p:cNvPr id="22" name="Oval 21">
            <a:extLst>
              <a:ext uri="{FF2B5EF4-FFF2-40B4-BE49-F238E27FC236}">
                <a16:creationId xmlns:a16="http://schemas.microsoft.com/office/drawing/2014/main" xmlns=""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xmlns="" id="{71BB375D-5EE6-4428-9817-2C7DB6B94332}"/>
              </a:ext>
              <a:ext uri="{C183D7F6-B498-43B3-948B-1728B52AA6E4}">
                <adec:decorative xmlns:adec="http://schemas.microsoft.com/office/drawing/2017/decorative" xmlns="" val="1"/>
              </a:ext>
            </a:extLst>
          </p:cNvPr>
          <p:cNvSpPr/>
          <p:nvPr/>
        </p:nvSpPr>
        <p:spPr>
          <a:xfrm>
            <a:off x="1120775" y="2188552"/>
            <a:ext cx="3660775" cy="740997"/>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OVERVIEW</a:t>
            </a:r>
            <a:endParaRPr lang="en-US" sz="1600" dirty="0"/>
          </a:p>
        </p:txBody>
      </p:sp>
      <p:sp>
        <p:nvSpPr>
          <p:cNvPr id="28" name="Oval 27">
            <a:extLst>
              <a:ext uri="{FF2B5EF4-FFF2-40B4-BE49-F238E27FC236}">
                <a16:creationId xmlns:a16="http://schemas.microsoft.com/office/drawing/2014/main" xmlns="" id="{B3A511B7-C7F3-4107-9962-1E10D2E087DD}"/>
              </a:ext>
              <a:ext uri="{C183D7F6-B498-43B3-948B-1728B52AA6E4}">
                <adec:decorative xmlns:adec="http://schemas.microsoft.com/office/drawing/2017/decorative" xmlns="" val="1"/>
              </a:ext>
            </a:extLst>
          </p:cNvPr>
          <p:cNvSpPr/>
          <p:nvPr/>
        </p:nvSpPr>
        <p:spPr>
          <a:xfrm>
            <a:off x="3973672" y="2089150"/>
            <a:ext cx="939800" cy="939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xmlns="" id="{D4D7D4B6-62C2-45AB-89A5-3A41DA021FD2}"/>
              </a:ext>
              <a:ext uri="{C183D7F6-B498-43B3-948B-1728B52AA6E4}">
                <adec:decorative xmlns:adec="http://schemas.microsoft.com/office/drawing/2017/decorative" xmlns="" val="1"/>
              </a:ext>
            </a:extLst>
          </p:cNvPr>
          <p:cNvSpPr/>
          <p:nvPr/>
        </p:nvSpPr>
        <p:spPr>
          <a:xfrm>
            <a:off x="1120775" y="4108204"/>
            <a:ext cx="3660775" cy="740997"/>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COMPARISON</a:t>
            </a:r>
            <a:endParaRPr lang="en-US" sz="1600" b="1" dirty="0"/>
          </a:p>
        </p:txBody>
      </p:sp>
      <p:sp>
        <p:nvSpPr>
          <p:cNvPr id="30" name="Oval 29">
            <a:extLst>
              <a:ext uri="{FF2B5EF4-FFF2-40B4-BE49-F238E27FC236}">
                <a16:creationId xmlns:a16="http://schemas.microsoft.com/office/drawing/2014/main" xmlns="" id="{83902602-D4BC-4D44-AC14-BB55A86C5D06}"/>
              </a:ext>
              <a:ext uri="{C183D7F6-B498-43B3-948B-1728B52AA6E4}">
                <adec:decorative xmlns:adec="http://schemas.microsoft.com/office/drawing/2017/decorative" xmlns="" val="1"/>
              </a:ext>
            </a:extLst>
          </p:cNvPr>
          <p:cNvSpPr/>
          <p:nvPr/>
        </p:nvSpPr>
        <p:spPr>
          <a:xfrm>
            <a:off x="4113671" y="4008802"/>
            <a:ext cx="939800" cy="9398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899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t>
            </a:r>
            <a:r>
              <a:rPr lang="en-US" sz="2800" b="1" dirty="0" smtClean="0">
                <a:solidFill>
                  <a:schemeClr val="tx1">
                    <a:lumMod val="75000"/>
                    <a:lumOff val="25000"/>
                  </a:schemeClr>
                </a:solidFill>
              </a:rPr>
              <a:t>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xmlns="" id="{9F23A462-D581-4451-A275-D8FA412E142C}"/>
              </a:ext>
              <a:ext uri="{C183D7F6-B498-43B3-948B-1728B52AA6E4}">
                <adec:decorative xmlns:adec="http://schemas.microsoft.com/office/drawing/2017/decorative" xmlns="" val="1"/>
              </a:ext>
            </a:extLst>
          </p:cNvPr>
          <p:cNvSpPr/>
          <p:nvPr/>
        </p:nvSpPr>
        <p:spPr>
          <a:xfrm>
            <a:off x="1667857" y="1761448"/>
            <a:ext cx="1587500" cy="1587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1" name="Oval 40">
            <a:extLst>
              <a:ext uri="{FF2B5EF4-FFF2-40B4-BE49-F238E27FC236}">
                <a16:creationId xmlns:a16="http://schemas.microsoft.com/office/drawing/2014/main" xmlns="" id="{3FAD125B-9A3B-49A4-B9EC-C8A6D3CF9CBF}"/>
              </a:ext>
              <a:ext uri="{C183D7F6-B498-43B3-948B-1728B52AA6E4}">
                <adec:decorative xmlns:adec="http://schemas.microsoft.com/office/drawing/2017/decorative" xmlns="" val="1"/>
              </a:ext>
            </a:extLst>
          </p:cNvPr>
          <p:cNvSpPr/>
          <p:nvPr/>
        </p:nvSpPr>
        <p:spPr>
          <a:xfrm>
            <a:off x="1667857" y="4045366"/>
            <a:ext cx="1587500" cy="1587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2" name="Oval 41">
            <a:extLst>
              <a:ext uri="{FF2B5EF4-FFF2-40B4-BE49-F238E27FC236}">
                <a16:creationId xmlns:a16="http://schemas.microsoft.com/office/drawing/2014/main" xmlns="" id="{233E4AB5-6FC1-4454-9421-850EF5A4ADF3}"/>
              </a:ext>
              <a:ext uri="{C183D7F6-B498-43B3-948B-1728B52AA6E4}">
                <adec:decorative xmlns:adec="http://schemas.microsoft.com/office/drawing/2017/decorative" xmlns="" val="1"/>
              </a:ext>
            </a:extLst>
          </p:cNvPr>
          <p:cNvSpPr/>
          <p:nvPr/>
        </p:nvSpPr>
        <p:spPr>
          <a:xfrm>
            <a:off x="4053869" y="2902854"/>
            <a:ext cx="1587500" cy="1587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Oval 72">
            <a:extLst>
              <a:ext uri="{FF2B5EF4-FFF2-40B4-BE49-F238E27FC236}">
                <a16:creationId xmlns:a16="http://schemas.microsoft.com/office/drawing/2014/main" xmlns="" id="{40123448-0B37-4226-B26C-A3081E6142FF}"/>
              </a:ext>
              <a:ext uri="{C183D7F6-B498-43B3-948B-1728B52AA6E4}">
                <adec:decorative xmlns:adec="http://schemas.microsoft.com/office/drawing/2017/decorative" xmlns="" val="1"/>
              </a:ext>
            </a:extLst>
          </p:cNvPr>
          <p:cNvSpPr/>
          <p:nvPr/>
        </p:nvSpPr>
        <p:spPr>
          <a:xfrm>
            <a:off x="6439881" y="2902854"/>
            <a:ext cx="1587500" cy="1587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Oval 74">
            <a:extLst>
              <a:ext uri="{FF2B5EF4-FFF2-40B4-BE49-F238E27FC236}">
                <a16:creationId xmlns:a16="http://schemas.microsoft.com/office/drawing/2014/main" xmlns="" id="{355211EE-8286-42CD-A4AF-EDD1186B28A3}"/>
              </a:ext>
              <a:ext uri="{C183D7F6-B498-43B3-948B-1728B52AA6E4}">
                <adec:decorative xmlns:adec="http://schemas.microsoft.com/office/drawing/2017/decorative" xmlns="" val="1"/>
              </a:ext>
            </a:extLst>
          </p:cNvPr>
          <p:cNvSpPr/>
          <p:nvPr/>
        </p:nvSpPr>
        <p:spPr>
          <a:xfrm>
            <a:off x="8821892" y="2906346"/>
            <a:ext cx="1587500" cy="1587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xmlns="" id="{D3287700-63E7-4098-B825-B123C11134C1}"/>
              </a:ext>
              <a:ext uri="{C183D7F6-B498-43B3-948B-1728B52AA6E4}">
                <adec:decorative xmlns:adec="http://schemas.microsoft.com/office/drawing/2017/decorative" xmlns="" val="1"/>
              </a:ext>
            </a:extLst>
          </p:cNvPr>
          <p:cNvSpPr/>
          <p:nvPr/>
        </p:nvSpPr>
        <p:spPr>
          <a:xfrm>
            <a:off x="8821892" y="1081873"/>
            <a:ext cx="1587500" cy="1587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xmlns="" id="{69943F00-C6CB-4F10-A02B-801F37984D43}"/>
              </a:ext>
              <a:ext uri="{C183D7F6-B498-43B3-948B-1728B52AA6E4}">
                <adec:decorative xmlns:adec="http://schemas.microsoft.com/office/drawing/2017/decorative" xmlns="" val="1"/>
              </a:ext>
            </a:extLst>
          </p:cNvPr>
          <p:cNvSpPr/>
          <p:nvPr/>
        </p:nvSpPr>
        <p:spPr>
          <a:xfrm>
            <a:off x="8821892" y="4727327"/>
            <a:ext cx="1587500" cy="1587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xmlns="" id="{78C71AAC-D0D2-4BBF-B302-54163A284EC6}"/>
              </a:ext>
              <a:ext uri="{C183D7F6-B498-43B3-948B-1728B52AA6E4}">
                <adec:decorative xmlns:adec="http://schemas.microsoft.com/office/drawing/2017/decorative" xmlns="" val="1"/>
              </a:ext>
            </a:extLst>
          </p:cNvPr>
          <p:cNvCxnSpPr>
            <a:stCxn id="3" idx="6"/>
            <a:endCxn id="41" idx="6"/>
          </p:cNvCxnSpPr>
          <p:nvPr/>
        </p:nvCxnSpPr>
        <p:spPr>
          <a:xfrm>
            <a:off x="3255357" y="2555198"/>
            <a:ext cx="12700" cy="2283918"/>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endCxn id="42" idx="2"/>
          </p:cNvCxnSpPr>
          <p:nvPr/>
        </p:nvCxnSpPr>
        <p:spPr>
          <a:xfrm>
            <a:off x="3484750" y="369660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91394D4E-BC7A-418D-B233-6C374456AEAE}"/>
              </a:ext>
              <a:ext uri="{C183D7F6-B498-43B3-948B-1728B52AA6E4}">
                <adec:decorative xmlns:adec="http://schemas.microsoft.com/office/drawing/2017/decorative" xmlns="" val="1"/>
              </a:ext>
            </a:extLst>
          </p:cNvPr>
          <p:cNvCxnSpPr>
            <a:cxnSpLocks/>
            <a:stCxn id="42" idx="6"/>
            <a:endCxn id="73" idx="2"/>
          </p:cNvCxnSpPr>
          <p:nvPr/>
        </p:nvCxnSpPr>
        <p:spPr>
          <a:xfrm>
            <a:off x="5641369" y="369660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a:stCxn id="73" idx="6"/>
            <a:endCxn id="75" idx="2"/>
          </p:cNvCxnSpPr>
          <p:nvPr/>
        </p:nvCxnSpPr>
        <p:spPr>
          <a:xfrm>
            <a:off x="8027381" y="3696604"/>
            <a:ext cx="794511" cy="3492"/>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4741AA56-D9ED-492E-8385-5CB8274B1286}"/>
              </a:ext>
              <a:ext uri="{C183D7F6-B498-43B3-948B-1728B52AA6E4}">
                <adec:decorative xmlns:adec="http://schemas.microsoft.com/office/drawing/2017/decorative" xmlns="" val="1"/>
              </a:ext>
            </a:extLst>
          </p:cNvPr>
          <p:cNvCxnSpPr>
            <a:stCxn id="76" idx="2"/>
            <a:endCxn id="77" idx="2"/>
          </p:cNvCxnSpPr>
          <p:nvPr/>
        </p:nvCxnSpPr>
        <p:spPr>
          <a:xfrm rot="10800000" flipV="1">
            <a:off x="8821892" y="1875623"/>
            <a:ext cx="12700" cy="3645454"/>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xmlns="" id="{6BEBF752-C33D-4EC4-8210-F7B1D3A10097}"/>
              </a:ext>
            </a:extLst>
          </p:cNvPr>
          <p:cNvSpPr/>
          <p:nvPr/>
        </p:nvSpPr>
        <p:spPr>
          <a:xfrm>
            <a:off x="1771806" y="2076910"/>
            <a:ext cx="1371600" cy="923330"/>
          </a:xfrm>
          <a:prstGeom prst="rect">
            <a:avLst/>
          </a:prstGeom>
          <a:noFill/>
        </p:spPr>
        <p:txBody>
          <a:bodyPr wrap="square" lIns="0" tIns="0" rIns="0" bIns="0" anchor="ctr">
            <a:spAutoFit/>
          </a:bodyPr>
          <a:lstStyle/>
          <a:p>
            <a:pPr algn="ctr"/>
            <a:r>
              <a:rPr lang="en-US" sz="2000" b="1" dirty="0" smtClean="0">
                <a:solidFill>
                  <a:schemeClr val="bg1"/>
                </a:solidFill>
              </a:rPr>
              <a:t>Volume</a:t>
            </a:r>
          </a:p>
          <a:p>
            <a:pPr algn="ctr"/>
            <a:r>
              <a:rPr lang="en-US" sz="2000" dirty="0" smtClean="0">
                <a:solidFill>
                  <a:schemeClr val="bg1"/>
                </a:solidFill>
              </a:rPr>
              <a:t>218 </a:t>
            </a:r>
          </a:p>
          <a:p>
            <a:pPr algn="ctr"/>
            <a:r>
              <a:rPr lang="en-US" sz="2000" dirty="0" smtClean="0">
                <a:solidFill>
                  <a:schemeClr val="bg1"/>
                </a:solidFill>
              </a:rPr>
              <a:t>Articles</a:t>
            </a:r>
            <a:endParaRPr lang="en-US" sz="2000" dirty="0">
              <a:solidFill>
                <a:schemeClr val="bg1"/>
              </a:solidFill>
            </a:endParaRPr>
          </a:p>
        </p:txBody>
      </p:sp>
      <p:sp>
        <p:nvSpPr>
          <p:cNvPr id="81" name="Rectangle 80">
            <a:extLst>
              <a:ext uri="{FF2B5EF4-FFF2-40B4-BE49-F238E27FC236}">
                <a16:creationId xmlns:a16="http://schemas.microsoft.com/office/drawing/2014/main" xmlns="" id="{D4EC02E4-F054-4111-9038-AE0BDA4C8060}"/>
              </a:ext>
            </a:extLst>
          </p:cNvPr>
          <p:cNvSpPr/>
          <p:nvPr/>
        </p:nvSpPr>
        <p:spPr>
          <a:xfrm>
            <a:off x="1771806" y="4556762"/>
            <a:ext cx="1371600" cy="615553"/>
          </a:xfrm>
          <a:prstGeom prst="rect">
            <a:avLst/>
          </a:prstGeom>
          <a:noFill/>
        </p:spPr>
        <p:txBody>
          <a:bodyPr wrap="square" lIns="0" tIns="0" rIns="0" bIns="0" anchor="ctr">
            <a:spAutoFit/>
          </a:bodyPr>
          <a:lstStyle/>
          <a:p>
            <a:pPr algn="ctr"/>
            <a:r>
              <a:rPr lang="en-US" sz="2000" b="1" dirty="0" smtClean="0">
                <a:solidFill>
                  <a:schemeClr val="bg1"/>
                </a:solidFill>
              </a:rPr>
              <a:t>Duration</a:t>
            </a:r>
          </a:p>
          <a:p>
            <a:pPr algn="ctr"/>
            <a:r>
              <a:rPr lang="en-US" sz="2000" dirty="0" smtClean="0">
                <a:solidFill>
                  <a:schemeClr val="bg1"/>
                </a:solidFill>
              </a:rPr>
              <a:t>March 2020</a:t>
            </a:r>
            <a:endParaRPr lang="en-US" sz="2000" dirty="0">
              <a:solidFill>
                <a:schemeClr val="bg1"/>
              </a:solidFill>
            </a:endParaRPr>
          </a:p>
        </p:txBody>
      </p:sp>
      <p:sp>
        <p:nvSpPr>
          <p:cNvPr id="82" name="Rectangle 81">
            <a:extLst>
              <a:ext uri="{FF2B5EF4-FFF2-40B4-BE49-F238E27FC236}">
                <a16:creationId xmlns:a16="http://schemas.microsoft.com/office/drawing/2014/main" xmlns="" id="{9771041D-83B6-4693-BC25-25AABB3CE3BF}"/>
              </a:ext>
            </a:extLst>
          </p:cNvPr>
          <p:cNvSpPr/>
          <p:nvPr/>
        </p:nvSpPr>
        <p:spPr>
          <a:xfrm>
            <a:off x="4157818" y="3392319"/>
            <a:ext cx="1371600" cy="615553"/>
          </a:xfrm>
          <a:prstGeom prst="rect">
            <a:avLst/>
          </a:prstGeom>
          <a:noFill/>
        </p:spPr>
        <p:txBody>
          <a:bodyPr wrap="square" lIns="0" tIns="0" rIns="0" bIns="0" anchor="ctr">
            <a:spAutoFit/>
          </a:bodyPr>
          <a:lstStyle/>
          <a:p>
            <a:pPr algn="ctr"/>
            <a:r>
              <a:rPr lang="en-US" sz="2000" b="1" dirty="0" smtClean="0">
                <a:solidFill>
                  <a:schemeClr val="bg1"/>
                </a:solidFill>
              </a:rPr>
              <a:t>Circulation</a:t>
            </a:r>
          </a:p>
          <a:p>
            <a:pPr algn="ctr"/>
            <a:r>
              <a:rPr lang="en-US" sz="2000" dirty="0">
                <a:solidFill>
                  <a:schemeClr val="bg1"/>
                </a:solidFill>
              </a:rPr>
              <a:t>10,329,827</a:t>
            </a:r>
            <a:endParaRPr lang="en-US" sz="2000" dirty="0">
              <a:solidFill>
                <a:schemeClr val="bg1"/>
              </a:solidFill>
            </a:endParaRPr>
          </a:p>
        </p:txBody>
      </p:sp>
      <p:sp>
        <p:nvSpPr>
          <p:cNvPr id="83" name="Rectangle 82">
            <a:extLst>
              <a:ext uri="{FF2B5EF4-FFF2-40B4-BE49-F238E27FC236}">
                <a16:creationId xmlns:a16="http://schemas.microsoft.com/office/drawing/2014/main" xmlns="" id="{9F6EE26A-3174-49AD-900E-08C045755F3C}"/>
              </a:ext>
            </a:extLst>
          </p:cNvPr>
          <p:cNvSpPr/>
          <p:nvPr/>
        </p:nvSpPr>
        <p:spPr>
          <a:xfrm>
            <a:off x="6536287" y="3392005"/>
            <a:ext cx="1371600" cy="615553"/>
          </a:xfrm>
          <a:prstGeom prst="rect">
            <a:avLst/>
          </a:prstGeom>
          <a:noFill/>
        </p:spPr>
        <p:txBody>
          <a:bodyPr wrap="square" lIns="0" tIns="0" rIns="0" bIns="0" anchor="ctr">
            <a:spAutoFit/>
          </a:bodyPr>
          <a:lstStyle/>
          <a:p>
            <a:pPr algn="ctr"/>
            <a:r>
              <a:rPr lang="en-US" sz="2000" b="1" dirty="0" smtClean="0">
                <a:solidFill>
                  <a:schemeClr val="bg1"/>
                </a:solidFill>
              </a:rPr>
              <a:t>OTS</a:t>
            </a:r>
          </a:p>
          <a:p>
            <a:pPr algn="ctr"/>
            <a:r>
              <a:rPr lang="en-US" sz="2000" dirty="0">
                <a:solidFill>
                  <a:schemeClr val="bg1"/>
                </a:solidFill>
              </a:rPr>
              <a:t>16,414,423</a:t>
            </a:r>
            <a:endParaRPr lang="en-US" sz="2000" dirty="0" smtClean="0">
              <a:solidFill>
                <a:schemeClr val="bg1"/>
              </a:solidFill>
            </a:endParaRPr>
          </a:p>
        </p:txBody>
      </p:sp>
      <p:sp>
        <p:nvSpPr>
          <p:cNvPr id="84" name="Rectangle 83">
            <a:extLst>
              <a:ext uri="{FF2B5EF4-FFF2-40B4-BE49-F238E27FC236}">
                <a16:creationId xmlns:a16="http://schemas.microsoft.com/office/drawing/2014/main" xmlns="" id="{3B69453F-B845-4467-8C29-7A6677641EC0}"/>
              </a:ext>
            </a:extLst>
          </p:cNvPr>
          <p:cNvSpPr/>
          <p:nvPr/>
        </p:nvSpPr>
        <p:spPr>
          <a:xfrm>
            <a:off x="8929842" y="3352440"/>
            <a:ext cx="1371600" cy="615553"/>
          </a:xfrm>
          <a:prstGeom prst="rect">
            <a:avLst/>
          </a:prstGeom>
          <a:noFill/>
        </p:spPr>
        <p:txBody>
          <a:bodyPr wrap="square" lIns="0" tIns="0" rIns="0" bIns="0" anchor="ctr">
            <a:spAutoFit/>
          </a:bodyPr>
          <a:lstStyle/>
          <a:p>
            <a:pPr algn="ctr"/>
            <a:r>
              <a:rPr lang="en-US" sz="2000" dirty="0" smtClean="0">
                <a:solidFill>
                  <a:schemeClr val="bg1"/>
                </a:solidFill>
              </a:rPr>
              <a:t>UAE</a:t>
            </a:r>
          </a:p>
          <a:p>
            <a:pPr algn="ctr"/>
            <a:r>
              <a:rPr lang="en-US" sz="2000" b="1" dirty="0" smtClean="0">
                <a:solidFill>
                  <a:schemeClr val="bg1"/>
                </a:solidFill>
              </a:rPr>
              <a:t>Top Region</a:t>
            </a:r>
            <a:endParaRPr lang="en-US" sz="2000" b="1" dirty="0">
              <a:solidFill>
                <a:schemeClr val="bg1"/>
              </a:solidFill>
            </a:endParaRPr>
          </a:p>
        </p:txBody>
      </p:sp>
      <p:sp>
        <p:nvSpPr>
          <p:cNvPr id="85" name="Rectangle 84">
            <a:extLst>
              <a:ext uri="{FF2B5EF4-FFF2-40B4-BE49-F238E27FC236}">
                <a16:creationId xmlns:a16="http://schemas.microsoft.com/office/drawing/2014/main" xmlns="" id="{C7CFAFBF-6B2A-49A8-ADCE-FD94A08C87B3}"/>
              </a:ext>
            </a:extLst>
          </p:cNvPr>
          <p:cNvSpPr/>
          <p:nvPr/>
        </p:nvSpPr>
        <p:spPr>
          <a:xfrm>
            <a:off x="8929842" y="1404611"/>
            <a:ext cx="1371600" cy="923330"/>
          </a:xfrm>
          <a:prstGeom prst="rect">
            <a:avLst/>
          </a:prstGeom>
        </p:spPr>
        <p:txBody>
          <a:bodyPr wrap="square" lIns="0" tIns="0" rIns="0" bIns="0" anchor="ctr">
            <a:spAutoFit/>
          </a:bodyPr>
          <a:lstStyle/>
          <a:p>
            <a:pPr algn="ctr"/>
            <a:r>
              <a:rPr lang="en-US" sz="2000" dirty="0" smtClean="0">
                <a:solidFill>
                  <a:schemeClr val="bg1"/>
                </a:solidFill>
              </a:rPr>
              <a:t>95% </a:t>
            </a:r>
          </a:p>
          <a:p>
            <a:pPr algn="ctr"/>
            <a:r>
              <a:rPr lang="en-US" sz="2000" b="1" dirty="0" smtClean="0">
                <a:solidFill>
                  <a:schemeClr val="bg1"/>
                </a:solidFill>
              </a:rPr>
              <a:t>Positive Coverage</a:t>
            </a:r>
            <a:endParaRPr lang="en-US" sz="2000" b="1" dirty="0">
              <a:solidFill>
                <a:schemeClr val="bg1"/>
              </a:solidFill>
            </a:endParaRPr>
          </a:p>
        </p:txBody>
      </p:sp>
      <p:sp>
        <p:nvSpPr>
          <p:cNvPr id="86" name="Rectangle 85">
            <a:extLst>
              <a:ext uri="{FF2B5EF4-FFF2-40B4-BE49-F238E27FC236}">
                <a16:creationId xmlns:a16="http://schemas.microsoft.com/office/drawing/2014/main" xmlns="" id="{6B499F5E-706B-4272-818B-C87149038662}"/>
              </a:ext>
            </a:extLst>
          </p:cNvPr>
          <p:cNvSpPr/>
          <p:nvPr/>
        </p:nvSpPr>
        <p:spPr>
          <a:xfrm>
            <a:off x="8929842" y="5230902"/>
            <a:ext cx="1371600" cy="615553"/>
          </a:xfrm>
          <a:prstGeom prst="rect">
            <a:avLst/>
          </a:prstGeom>
          <a:noFill/>
        </p:spPr>
        <p:txBody>
          <a:bodyPr wrap="square" lIns="0" tIns="0" rIns="0" bIns="0" anchor="ctr">
            <a:spAutoFit/>
          </a:bodyPr>
          <a:lstStyle/>
          <a:p>
            <a:pPr algn="ctr"/>
            <a:r>
              <a:rPr lang="en-US" sz="2000" dirty="0" err="1" smtClean="0">
                <a:solidFill>
                  <a:schemeClr val="bg1"/>
                </a:solidFill>
              </a:rPr>
              <a:t>Zawya</a:t>
            </a:r>
            <a:r>
              <a:rPr lang="en-US" sz="2000" dirty="0" smtClean="0">
                <a:solidFill>
                  <a:schemeClr val="bg1"/>
                </a:solidFill>
              </a:rPr>
              <a:t> (EN)</a:t>
            </a:r>
          </a:p>
          <a:p>
            <a:pPr algn="ctr"/>
            <a:r>
              <a:rPr lang="en-US" sz="2000" b="1" dirty="0" smtClean="0">
                <a:solidFill>
                  <a:schemeClr val="bg1"/>
                </a:solidFill>
              </a:rPr>
              <a:t>Top Outlet</a:t>
            </a:r>
            <a:endParaRPr lang="en-US" sz="2000" b="1" dirty="0">
              <a:solidFill>
                <a:schemeClr val="bg1"/>
              </a:solidFill>
            </a:endParaRPr>
          </a:p>
        </p:txBody>
      </p:sp>
      <p:sp>
        <p:nvSpPr>
          <p:cNvPr id="5" name="Rectangle 4"/>
          <p:cNvSpPr/>
          <p:nvPr/>
        </p:nvSpPr>
        <p:spPr>
          <a:xfrm>
            <a:off x="440491" y="670631"/>
            <a:ext cx="3432351" cy="830997"/>
          </a:xfrm>
          <a:prstGeom prst="rect">
            <a:avLst/>
          </a:prstGeom>
        </p:spPr>
        <p:txBody>
          <a:bodyPr wrap="none">
            <a:spAutoFit/>
          </a:bodyPr>
          <a:lstStyle/>
          <a:p>
            <a:pPr algn="ctr"/>
            <a:r>
              <a:rPr lang="en-US" sz="2400" b="1" dirty="0" smtClean="0">
                <a:solidFill>
                  <a:schemeClr val="tx1">
                    <a:lumMod val="75000"/>
                    <a:lumOff val="25000"/>
                  </a:schemeClr>
                </a:solidFill>
              </a:rPr>
              <a:t>Executive Summary</a:t>
            </a:r>
          </a:p>
          <a:p>
            <a:pPr algn="ctr"/>
            <a:r>
              <a:rPr lang="en-US" sz="2400" b="1" dirty="0" smtClean="0">
                <a:solidFill>
                  <a:schemeClr val="tx1">
                    <a:lumMod val="75000"/>
                    <a:lumOff val="25000"/>
                  </a:schemeClr>
                </a:solidFill>
              </a:rPr>
              <a:t>EGA Coverage Highlights</a:t>
            </a:r>
            <a:endParaRPr lang="en-US" sz="2400" dirty="0">
              <a:solidFill>
                <a:schemeClr val="tx1">
                  <a:lumMod val="75000"/>
                  <a:lumOff val="25000"/>
                </a:schemeClr>
              </a:solidFill>
            </a:endParaRPr>
          </a:p>
        </p:txBody>
      </p:sp>
      <p:sp>
        <p:nvSpPr>
          <p:cNvPr id="37" name="Rectangle 36">
            <a:extLst>
              <a:ext uri="{FF2B5EF4-FFF2-40B4-BE49-F238E27FC236}">
                <a16:creationId xmlns:a16="http://schemas.microsoft.com/office/drawing/2014/main" xmlns="" id="{51613421-44EB-4EA7-89AE-D8972D473414}"/>
              </a:ext>
            </a:extLst>
          </p:cNvPr>
          <p:cNvSpPr/>
          <p:nvPr/>
        </p:nvSpPr>
        <p:spPr>
          <a:xfrm>
            <a:off x="-931107" y="3021988"/>
            <a:ext cx="2743195" cy="467051"/>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حجم التغطية </a:t>
            </a:r>
          </a:p>
          <a:p>
            <a:pPr algn="r">
              <a:lnSpc>
                <a:spcPts val="1900"/>
              </a:lnSpc>
            </a:pPr>
            <a:r>
              <a:rPr lang="ar-EG" sz="1400" dirty="0" smtClean="0">
                <a:solidFill>
                  <a:schemeClr val="tx1">
                    <a:lumMod val="75000"/>
                    <a:lumOff val="25000"/>
                  </a:schemeClr>
                </a:solidFill>
                <a:cs typeface="Segoe UI" panose="020B0502040204020203" pitchFamily="34" charset="0"/>
              </a:rPr>
              <a:t>218 مقال</a:t>
            </a:r>
            <a:endParaRPr lang="en-US" sz="1400" dirty="0">
              <a:solidFill>
                <a:schemeClr val="tx1">
                  <a:lumMod val="75000"/>
                  <a:lumOff val="25000"/>
                </a:schemeClr>
              </a:solidFill>
              <a:cs typeface="Segoe UI" panose="020B0502040204020203" pitchFamily="34" charset="0"/>
            </a:endParaRPr>
          </a:p>
        </p:txBody>
      </p:sp>
      <p:sp>
        <p:nvSpPr>
          <p:cNvPr id="38" name="Rectangle 37">
            <a:extLst>
              <a:ext uri="{FF2B5EF4-FFF2-40B4-BE49-F238E27FC236}">
                <a16:creationId xmlns:a16="http://schemas.microsoft.com/office/drawing/2014/main" xmlns="" id="{51613421-44EB-4EA7-89AE-D8972D473414}"/>
              </a:ext>
            </a:extLst>
          </p:cNvPr>
          <p:cNvSpPr/>
          <p:nvPr/>
        </p:nvSpPr>
        <p:spPr>
          <a:xfrm>
            <a:off x="-931108" y="5521077"/>
            <a:ext cx="2743195" cy="467051"/>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المدة</a:t>
            </a:r>
          </a:p>
          <a:p>
            <a:pPr algn="r">
              <a:lnSpc>
                <a:spcPts val="1900"/>
              </a:lnSpc>
            </a:pPr>
            <a:r>
              <a:rPr lang="ar-EG" sz="1400" dirty="0" smtClean="0">
                <a:solidFill>
                  <a:schemeClr val="tx1">
                    <a:lumMod val="75000"/>
                    <a:lumOff val="25000"/>
                  </a:schemeClr>
                </a:solidFill>
                <a:cs typeface="Segoe UI" panose="020B0502040204020203" pitchFamily="34" charset="0"/>
              </a:rPr>
              <a:t>مارس 2020</a:t>
            </a:r>
            <a:endParaRPr lang="en-US" sz="1400" dirty="0">
              <a:solidFill>
                <a:schemeClr val="tx1">
                  <a:lumMod val="75000"/>
                  <a:lumOff val="25000"/>
                </a:schemeClr>
              </a:solidFill>
              <a:cs typeface="Segoe UI" panose="020B0502040204020203" pitchFamily="34" charset="0"/>
            </a:endParaRPr>
          </a:p>
        </p:txBody>
      </p:sp>
      <p:sp>
        <p:nvSpPr>
          <p:cNvPr id="39" name="Rectangle 38">
            <a:extLst>
              <a:ext uri="{FF2B5EF4-FFF2-40B4-BE49-F238E27FC236}">
                <a16:creationId xmlns:a16="http://schemas.microsoft.com/office/drawing/2014/main" xmlns="" id="{51613421-44EB-4EA7-89AE-D8972D473414}"/>
              </a:ext>
            </a:extLst>
          </p:cNvPr>
          <p:cNvSpPr/>
          <p:nvPr/>
        </p:nvSpPr>
        <p:spPr>
          <a:xfrm>
            <a:off x="2953549" y="4690214"/>
            <a:ext cx="2743195" cy="487313"/>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اجمالي الانتشار</a:t>
            </a:r>
          </a:p>
          <a:p>
            <a:pPr algn="r">
              <a:lnSpc>
                <a:spcPts val="1900"/>
              </a:lnSpc>
            </a:pPr>
            <a:r>
              <a:rPr lang="ar-EG" sz="1400" dirty="0" smtClean="0">
                <a:solidFill>
                  <a:schemeClr val="tx1">
                    <a:lumMod val="75000"/>
                    <a:lumOff val="25000"/>
                  </a:schemeClr>
                </a:solidFill>
                <a:cs typeface="Segoe UI" panose="020B0502040204020203" pitchFamily="34" charset="0"/>
              </a:rPr>
              <a:t>10,329,827</a:t>
            </a:r>
            <a:endParaRPr lang="en-US" sz="1400" dirty="0">
              <a:solidFill>
                <a:schemeClr val="tx1">
                  <a:lumMod val="75000"/>
                  <a:lumOff val="25000"/>
                </a:schemeClr>
              </a:solidFill>
              <a:cs typeface="Segoe UI" panose="020B0502040204020203" pitchFamily="34" charset="0"/>
            </a:endParaRPr>
          </a:p>
        </p:txBody>
      </p:sp>
      <p:sp>
        <p:nvSpPr>
          <p:cNvPr id="40" name="Rectangle 39">
            <a:extLst>
              <a:ext uri="{FF2B5EF4-FFF2-40B4-BE49-F238E27FC236}">
                <a16:creationId xmlns:a16="http://schemas.microsoft.com/office/drawing/2014/main" xmlns="" id="{51613421-44EB-4EA7-89AE-D8972D473414}"/>
              </a:ext>
            </a:extLst>
          </p:cNvPr>
          <p:cNvSpPr/>
          <p:nvPr/>
        </p:nvSpPr>
        <p:spPr>
          <a:xfrm>
            <a:off x="5566576" y="2381858"/>
            <a:ext cx="2743195" cy="467051"/>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اجمالي الوصول</a:t>
            </a:r>
          </a:p>
          <a:p>
            <a:pPr algn="r">
              <a:lnSpc>
                <a:spcPts val="1900"/>
              </a:lnSpc>
            </a:pPr>
            <a:r>
              <a:rPr lang="ar-EG" sz="1400" dirty="0" smtClean="0">
                <a:solidFill>
                  <a:schemeClr val="tx1">
                    <a:lumMod val="75000"/>
                    <a:lumOff val="25000"/>
                  </a:schemeClr>
                </a:solidFill>
                <a:cs typeface="Segoe UI" panose="020B0502040204020203" pitchFamily="34" charset="0"/>
              </a:rPr>
              <a:t>16,414,423</a:t>
            </a:r>
            <a:endParaRPr lang="en-US" sz="1400" dirty="0">
              <a:solidFill>
                <a:schemeClr val="tx1">
                  <a:lumMod val="75000"/>
                  <a:lumOff val="25000"/>
                </a:schemeClr>
              </a:solidFill>
              <a:cs typeface="Segoe UI" panose="020B0502040204020203" pitchFamily="34" charset="0"/>
            </a:endParaRPr>
          </a:p>
        </p:txBody>
      </p:sp>
      <p:sp>
        <p:nvSpPr>
          <p:cNvPr id="43" name="Rectangle 42">
            <a:extLst>
              <a:ext uri="{FF2B5EF4-FFF2-40B4-BE49-F238E27FC236}">
                <a16:creationId xmlns:a16="http://schemas.microsoft.com/office/drawing/2014/main" xmlns="" id="{51613421-44EB-4EA7-89AE-D8972D473414}"/>
              </a:ext>
            </a:extLst>
          </p:cNvPr>
          <p:cNvSpPr/>
          <p:nvPr/>
        </p:nvSpPr>
        <p:spPr>
          <a:xfrm>
            <a:off x="8989220" y="1128243"/>
            <a:ext cx="2743195" cy="223394"/>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95% تغطية ايجابية</a:t>
            </a:r>
            <a:endParaRPr lang="en-US" sz="1400"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xmlns="" id="{51613421-44EB-4EA7-89AE-D8972D473414}"/>
              </a:ext>
            </a:extLst>
          </p:cNvPr>
          <p:cNvSpPr/>
          <p:nvPr/>
        </p:nvSpPr>
        <p:spPr>
          <a:xfrm>
            <a:off x="9220205" y="2922323"/>
            <a:ext cx="2743195" cy="487313"/>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الامارات العربية المتحدة</a:t>
            </a:r>
          </a:p>
          <a:p>
            <a:pPr algn="r">
              <a:lnSpc>
                <a:spcPts val="1900"/>
              </a:lnSpc>
            </a:pPr>
            <a:r>
              <a:rPr lang="ar-EG" sz="1400" dirty="0" smtClean="0">
                <a:solidFill>
                  <a:schemeClr val="tx1">
                    <a:lumMod val="75000"/>
                    <a:lumOff val="25000"/>
                  </a:schemeClr>
                </a:solidFill>
                <a:cs typeface="Segoe UI" panose="020B0502040204020203" pitchFamily="34" charset="0"/>
              </a:rPr>
              <a:t>اكثر المناطق ظهوراً</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xmlns="" id="{51613421-44EB-4EA7-89AE-D8972D473414}"/>
              </a:ext>
            </a:extLst>
          </p:cNvPr>
          <p:cNvSpPr/>
          <p:nvPr/>
        </p:nvSpPr>
        <p:spPr>
          <a:xfrm>
            <a:off x="9190804" y="4980322"/>
            <a:ext cx="2743195" cy="467051"/>
          </a:xfrm>
          <a:prstGeom prst="rect">
            <a:avLst/>
          </a:prstGeom>
        </p:spPr>
        <p:txBody>
          <a:bodyPr wrap="square" lIns="0" tIns="0" rIns="0" bIns="0" anchor="t">
            <a:spAutoFit/>
          </a:bodyPr>
          <a:lstStyle/>
          <a:p>
            <a:pPr algn="r">
              <a:lnSpc>
                <a:spcPts val="1900"/>
              </a:lnSpc>
            </a:pPr>
            <a:r>
              <a:rPr lang="ar-EG" sz="1400" dirty="0" smtClean="0">
                <a:solidFill>
                  <a:schemeClr val="tx1">
                    <a:lumMod val="75000"/>
                    <a:lumOff val="25000"/>
                  </a:schemeClr>
                </a:solidFill>
                <a:cs typeface="Segoe UI" panose="020B0502040204020203" pitchFamily="34" charset="0"/>
              </a:rPr>
              <a:t>زاوية (الانجليزي)</a:t>
            </a:r>
          </a:p>
          <a:p>
            <a:pPr algn="r">
              <a:lnSpc>
                <a:spcPts val="1900"/>
              </a:lnSpc>
            </a:pPr>
            <a:r>
              <a:rPr lang="ar-EG" sz="1400" dirty="0" smtClean="0">
                <a:solidFill>
                  <a:schemeClr val="tx1">
                    <a:lumMod val="75000"/>
                    <a:lumOff val="25000"/>
                  </a:schemeClr>
                </a:solidFill>
                <a:cs typeface="Segoe UI" panose="020B0502040204020203" pitchFamily="34" charset="0"/>
              </a:rPr>
              <a:t>اكثر المواقع انتشاراً</a:t>
            </a: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84376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20">
          <a:fgClr>
            <a:srgbClr val="FF0000"/>
          </a:fgClr>
          <a:bgClr>
            <a:srgbClr val="C00000"/>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1524000" y="1933207"/>
            <a:ext cx="9144000" cy="2991588"/>
          </a:xfrm>
        </p:spPr>
        <p:txBody>
          <a:bodyPr lIns="0" tIns="0" rIns="0" bIns="0" anchor="ctr">
            <a:spAutoFit/>
          </a:bodyPr>
          <a:lstStyle/>
          <a:p>
            <a:r>
              <a:rPr lang="en-US" sz="7200" b="1" dirty="0" smtClean="0">
                <a:solidFill>
                  <a:schemeClr val="bg1"/>
                </a:solidFill>
              </a:rPr>
              <a:t>Section 1: Awareness</a:t>
            </a:r>
            <a:br>
              <a:rPr lang="en-US" sz="7200" b="1" dirty="0" smtClean="0">
                <a:solidFill>
                  <a:schemeClr val="bg1"/>
                </a:solidFill>
              </a:rPr>
            </a:br>
            <a:r>
              <a:rPr lang="ar-EG" sz="7200" b="1" dirty="0" smtClean="0">
                <a:solidFill>
                  <a:schemeClr val="bg1"/>
                </a:solidFill>
              </a:rPr>
              <a:t>الوعي</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516ABC0-EF46-4159-B4CF-45B14EA929B3}"/>
              </a:ext>
              <a:ext uri="{C183D7F6-B498-43B3-948B-1728B52AA6E4}">
                <adec:decorative xmlns:adec="http://schemas.microsoft.com/office/drawing/2017/decorative" xmlns=""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B1E755E2-4A99-478A-BBEF-ACE16BEBFCB7}"/>
              </a:ext>
              <a:ext uri="{C183D7F6-B498-43B3-948B-1728B52AA6E4}">
                <adec:decorative xmlns:adec="http://schemas.microsoft.com/office/drawing/2017/decorative" xmlns=""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838204" y="6044878"/>
            <a:ext cx="2743195" cy="730969"/>
          </a:xfrm>
          <a:prstGeom prst="rect">
            <a:avLst/>
          </a:prstGeom>
        </p:spPr>
        <p:txBody>
          <a:bodyPr wrap="square" lIns="0" tIns="0" rIns="0" bIns="0" anchor="t">
            <a:spAutoFit/>
          </a:bodyPr>
          <a:lstStyle/>
          <a:p>
            <a:pPr>
              <a:lnSpc>
                <a:spcPts val="1900"/>
              </a:lnSpc>
            </a:pPr>
            <a:r>
              <a:rPr lang="ar-EG" sz="1400" dirty="0" smtClean="0">
                <a:solidFill>
                  <a:schemeClr val="tx1">
                    <a:lumMod val="75000"/>
                    <a:lumOff val="25000"/>
                  </a:schemeClr>
                </a:solidFill>
                <a:cs typeface="Segoe UI" panose="020B0502040204020203" pitchFamily="34" charset="0"/>
              </a:rPr>
              <a:t>خلال مارس 2020, وصل عدد المقالات المذكور قيها (ال</a:t>
            </a:r>
            <a:r>
              <a:rPr lang="ar-EG" sz="1400" dirty="0" smtClean="0">
                <a:solidFill>
                  <a:schemeClr val="tx1">
                    <a:lumMod val="75000"/>
                    <a:lumOff val="25000"/>
                  </a:schemeClr>
                </a:solidFill>
                <a:cs typeface="Segoe UI" panose="020B0502040204020203" pitchFamily="34" charset="0"/>
              </a:rPr>
              <a:t>امارات العالمية للالمنيوم) الى</a:t>
            </a:r>
            <a:endParaRPr lang="en-US" sz="1400"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xmlns="" id="{71E47AC8-8358-4724-91F8-0D1B21FC5F47}"/>
              </a:ext>
            </a:extLst>
          </p:cNvPr>
          <p:cNvSpPr/>
          <p:nvPr/>
        </p:nvSpPr>
        <p:spPr>
          <a:xfrm>
            <a:off x="838202" y="5483221"/>
            <a:ext cx="2743195" cy="492443"/>
          </a:xfrm>
          <a:prstGeom prst="rect">
            <a:avLst/>
          </a:prstGeom>
        </p:spPr>
        <p:txBody>
          <a:bodyPr wrap="square" lIns="0" tIns="0" rIns="0" bIns="0" anchor="t">
            <a:spAutoFit/>
          </a:bodyPr>
          <a:lstStyle/>
          <a:p>
            <a:r>
              <a:rPr lang="en-US" sz="3200" dirty="0" smtClean="0">
                <a:solidFill>
                  <a:schemeClr val="accent3">
                    <a:lumMod val="75000"/>
                  </a:schemeClr>
                </a:solidFill>
                <a:cs typeface="Segoe UI" panose="020B0502040204020203" pitchFamily="34" charset="0"/>
              </a:rPr>
              <a:t>218</a:t>
            </a:r>
            <a:endParaRPr lang="en-US" sz="3200" dirty="0">
              <a:solidFill>
                <a:schemeClr val="accent3">
                  <a:lumMod val="7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xmlns="" id="{69F7E025-DDEC-4748-AAE9-9FA2A4BF1E49}"/>
              </a:ext>
            </a:extLst>
          </p:cNvPr>
          <p:cNvSpPr/>
          <p:nvPr/>
        </p:nvSpPr>
        <p:spPr>
          <a:xfrm>
            <a:off x="838203" y="4761740"/>
            <a:ext cx="2743195" cy="730969"/>
          </a:xfrm>
          <a:prstGeom prst="rect">
            <a:avLst/>
          </a:prstGeom>
        </p:spPr>
        <p:txBody>
          <a:bodyPr wrap="square" lIns="0" tIns="0" rIns="0" bIns="0" anchor="t">
            <a:spAutoFit/>
          </a:bodyPr>
          <a:lstStyle/>
          <a:p>
            <a:pPr>
              <a:lnSpc>
                <a:spcPts val="1900"/>
              </a:lnSpc>
            </a:pPr>
            <a:r>
              <a:rPr lang="en-US" sz="1400" b="1" dirty="0" smtClean="0">
                <a:solidFill>
                  <a:schemeClr val="accent3">
                    <a:lumMod val="75000"/>
                  </a:schemeClr>
                </a:solidFill>
                <a:latin typeface="+mj-lt"/>
                <a:cs typeface="Segoe UI" panose="020B0502040204020203" pitchFamily="34" charset="0"/>
              </a:rPr>
              <a:t>During March 2020, the number of Articles mentioning EGA reached</a:t>
            </a:r>
            <a:endParaRPr lang="en-US" sz="1400"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xmlns="" id="{84176128-6116-4C3C-9CC3-394E6E116762}"/>
              </a:ext>
            </a:extLst>
          </p:cNvPr>
          <p:cNvSpPr/>
          <p:nvPr/>
        </p:nvSpPr>
        <p:spPr>
          <a:xfrm>
            <a:off x="4362456" y="5845642"/>
            <a:ext cx="3609973" cy="974626"/>
          </a:xfrm>
          <a:prstGeom prst="rect">
            <a:avLst/>
          </a:prstGeom>
        </p:spPr>
        <p:txBody>
          <a:bodyPr wrap="square" lIns="0" tIns="0" rIns="0" bIns="0" anchor="t">
            <a:spAutoFit/>
          </a:bodyPr>
          <a:lstStyle/>
          <a:p>
            <a:pPr>
              <a:lnSpc>
                <a:spcPts val="1900"/>
              </a:lnSpc>
            </a:pPr>
            <a:r>
              <a:rPr lang="ar-EG" sz="1400" dirty="0" smtClean="0">
                <a:solidFill>
                  <a:schemeClr val="tx1">
                    <a:lumMod val="75000"/>
                    <a:lumOff val="25000"/>
                  </a:schemeClr>
                </a:solidFill>
                <a:cs typeface="Segoe UI" panose="020B0502040204020203" pitchFamily="34" charset="0"/>
              </a:rPr>
              <a:t>معظم المقالات صدرت في ايام لتاسع, التاسع عشر, الخامس والعشرين, والسادس والعشرين</a:t>
            </a:r>
          </a:p>
          <a:p>
            <a:pPr>
              <a:lnSpc>
                <a:spcPts val="1900"/>
              </a:lnSpc>
            </a:pPr>
            <a:r>
              <a:rPr lang="ar-EG" sz="1400" dirty="0" smtClean="0">
                <a:solidFill>
                  <a:schemeClr val="tx1">
                    <a:lumMod val="75000"/>
                    <a:lumOff val="25000"/>
                  </a:schemeClr>
                </a:solidFill>
                <a:cs typeface="Segoe UI" panose="020B0502040204020203" pitchFamily="34" charset="0"/>
              </a:rPr>
              <a:t>بينما كان لا يوجد اي مقالات للشركة في ايام الثاني, الثاني عشر للرابع عشر, والثالث والعشرين</a:t>
            </a:r>
            <a:endParaRPr lang="en-US" sz="1400" dirty="0">
              <a:solidFill>
                <a:schemeClr val="tx1">
                  <a:lumMod val="75000"/>
                  <a:lumOff val="2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xmlns="" id="{7DDB637A-4822-4FE9-8AEA-11DEA7859049}"/>
              </a:ext>
            </a:extLst>
          </p:cNvPr>
          <p:cNvSpPr/>
          <p:nvPr/>
        </p:nvSpPr>
        <p:spPr>
          <a:xfrm>
            <a:off x="4219576" y="4790038"/>
            <a:ext cx="3609973" cy="974626"/>
          </a:xfrm>
          <a:prstGeom prst="rect">
            <a:avLst/>
          </a:prstGeom>
        </p:spPr>
        <p:txBody>
          <a:bodyPr wrap="square" lIns="0" tIns="0" rIns="0" bIns="0" anchor="t">
            <a:spAutoFit/>
          </a:bodyPr>
          <a:lstStyle/>
          <a:p>
            <a:pPr>
              <a:lnSpc>
                <a:spcPts val="1900"/>
              </a:lnSpc>
            </a:pPr>
            <a:r>
              <a:rPr lang="en-US" sz="1400" b="1" dirty="0" smtClean="0">
                <a:solidFill>
                  <a:schemeClr val="accent4">
                    <a:lumMod val="75000"/>
                  </a:schemeClr>
                </a:solidFill>
                <a:latin typeface="+mj-lt"/>
                <a:cs typeface="Segoe UI" panose="020B0502040204020203" pitchFamily="34" charset="0"/>
              </a:rPr>
              <a:t>Most Articles were generated on the 9th, 19</a:t>
            </a:r>
            <a:r>
              <a:rPr lang="en-US" sz="1400" b="1" baseline="30000" dirty="0" smtClean="0">
                <a:solidFill>
                  <a:schemeClr val="accent4">
                    <a:lumMod val="75000"/>
                  </a:schemeClr>
                </a:solidFill>
                <a:latin typeface="+mj-lt"/>
                <a:cs typeface="Segoe UI" panose="020B0502040204020203" pitchFamily="34" charset="0"/>
              </a:rPr>
              <a:t>th</a:t>
            </a:r>
            <a:r>
              <a:rPr lang="en-US" sz="1400" b="1" dirty="0" smtClean="0">
                <a:solidFill>
                  <a:schemeClr val="accent4">
                    <a:lumMod val="75000"/>
                  </a:schemeClr>
                </a:solidFill>
                <a:latin typeface="+mj-lt"/>
                <a:cs typeface="Segoe UI" panose="020B0502040204020203" pitchFamily="34" charset="0"/>
              </a:rPr>
              <a:t>, 25</a:t>
            </a:r>
            <a:r>
              <a:rPr lang="en-US" sz="1400" b="1" baseline="30000" dirty="0" smtClean="0">
                <a:solidFill>
                  <a:schemeClr val="accent4">
                    <a:lumMod val="75000"/>
                  </a:schemeClr>
                </a:solidFill>
                <a:latin typeface="+mj-lt"/>
                <a:cs typeface="Segoe UI" panose="020B0502040204020203" pitchFamily="34" charset="0"/>
              </a:rPr>
              <a:t>th</a:t>
            </a:r>
            <a:r>
              <a:rPr lang="en-US" sz="1400" b="1" dirty="0" smtClean="0">
                <a:solidFill>
                  <a:schemeClr val="accent4">
                    <a:lumMod val="75000"/>
                  </a:schemeClr>
                </a:solidFill>
                <a:latin typeface="+mj-lt"/>
                <a:cs typeface="Segoe UI" panose="020B0502040204020203" pitchFamily="34" charset="0"/>
              </a:rPr>
              <a:t>, and 26</a:t>
            </a:r>
            <a:r>
              <a:rPr lang="en-US" sz="1400" b="1" baseline="30000" dirty="0" smtClean="0">
                <a:solidFill>
                  <a:schemeClr val="accent4">
                    <a:lumMod val="75000"/>
                  </a:schemeClr>
                </a:solidFill>
                <a:latin typeface="+mj-lt"/>
                <a:cs typeface="Segoe UI" panose="020B0502040204020203" pitchFamily="34" charset="0"/>
              </a:rPr>
              <a:t>th</a:t>
            </a:r>
            <a:r>
              <a:rPr lang="en-US" sz="1400" b="1" dirty="0" smtClean="0">
                <a:solidFill>
                  <a:schemeClr val="accent4">
                    <a:lumMod val="75000"/>
                  </a:schemeClr>
                </a:solidFill>
                <a:latin typeface="+mj-lt"/>
                <a:cs typeface="Segoe UI" panose="020B0502040204020203" pitchFamily="34" charset="0"/>
              </a:rPr>
              <a:t> of March.</a:t>
            </a:r>
          </a:p>
          <a:p>
            <a:pPr>
              <a:lnSpc>
                <a:spcPts val="1900"/>
              </a:lnSpc>
            </a:pPr>
            <a:r>
              <a:rPr lang="en-US" sz="1400" b="1" dirty="0" smtClean="0">
                <a:solidFill>
                  <a:schemeClr val="accent4">
                    <a:lumMod val="75000"/>
                  </a:schemeClr>
                </a:solidFill>
                <a:latin typeface="+mj-lt"/>
                <a:cs typeface="Segoe UI" panose="020B0502040204020203" pitchFamily="34" charset="0"/>
              </a:rPr>
              <a:t>There were no coverage for EGA on the 2</a:t>
            </a:r>
            <a:r>
              <a:rPr lang="en-US" sz="1400" b="1" baseline="30000" dirty="0" smtClean="0">
                <a:solidFill>
                  <a:schemeClr val="accent4">
                    <a:lumMod val="75000"/>
                  </a:schemeClr>
                </a:solidFill>
                <a:latin typeface="+mj-lt"/>
                <a:cs typeface="Segoe UI" panose="020B0502040204020203" pitchFamily="34" charset="0"/>
              </a:rPr>
              <a:t>nd</a:t>
            </a:r>
            <a:r>
              <a:rPr lang="en-US" sz="1400" b="1" dirty="0" smtClean="0">
                <a:solidFill>
                  <a:schemeClr val="accent4">
                    <a:lumMod val="75000"/>
                  </a:schemeClr>
                </a:solidFill>
                <a:latin typeface="+mj-lt"/>
                <a:cs typeface="Segoe UI" panose="020B0502040204020203" pitchFamily="34" charset="0"/>
              </a:rPr>
              <a:t>, 6</a:t>
            </a:r>
            <a:r>
              <a:rPr lang="en-US" sz="1400" b="1" baseline="30000" dirty="0" smtClean="0">
                <a:solidFill>
                  <a:schemeClr val="accent4">
                    <a:lumMod val="75000"/>
                  </a:schemeClr>
                </a:solidFill>
                <a:latin typeface="+mj-lt"/>
                <a:cs typeface="Segoe UI" panose="020B0502040204020203" pitchFamily="34" charset="0"/>
              </a:rPr>
              <a:t>th</a:t>
            </a:r>
            <a:r>
              <a:rPr lang="en-US" sz="1400" b="1" dirty="0" smtClean="0">
                <a:solidFill>
                  <a:schemeClr val="accent4">
                    <a:lumMod val="75000"/>
                  </a:schemeClr>
                </a:solidFill>
                <a:latin typeface="+mj-lt"/>
                <a:cs typeface="Segoe UI" panose="020B0502040204020203" pitchFamily="34" charset="0"/>
              </a:rPr>
              <a:t>, 12</a:t>
            </a:r>
            <a:r>
              <a:rPr lang="en-US" sz="1400" b="1" baseline="30000" dirty="0" smtClean="0">
                <a:solidFill>
                  <a:schemeClr val="accent4">
                    <a:lumMod val="75000"/>
                  </a:schemeClr>
                </a:solidFill>
                <a:latin typeface="+mj-lt"/>
                <a:cs typeface="Segoe UI" panose="020B0502040204020203" pitchFamily="34" charset="0"/>
              </a:rPr>
              <a:t>th</a:t>
            </a:r>
            <a:r>
              <a:rPr lang="en-US" sz="1400" b="1" dirty="0" smtClean="0">
                <a:solidFill>
                  <a:schemeClr val="accent4">
                    <a:lumMod val="75000"/>
                  </a:schemeClr>
                </a:solidFill>
                <a:latin typeface="+mj-lt"/>
                <a:cs typeface="Segoe UI" panose="020B0502040204020203" pitchFamily="34" charset="0"/>
              </a:rPr>
              <a:t>, 13</a:t>
            </a:r>
            <a:r>
              <a:rPr lang="en-US" sz="1400" b="1" baseline="30000" dirty="0" smtClean="0">
                <a:solidFill>
                  <a:schemeClr val="accent4">
                    <a:lumMod val="75000"/>
                  </a:schemeClr>
                </a:solidFill>
                <a:latin typeface="+mj-lt"/>
                <a:cs typeface="Segoe UI" panose="020B0502040204020203" pitchFamily="34" charset="0"/>
              </a:rPr>
              <a:t>th</a:t>
            </a:r>
            <a:r>
              <a:rPr lang="en-US" sz="1400" b="1" dirty="0" smtClean="0">
                <a:solidFill>
                  <a:schemeClr val="accent4">
                    <a:lumMod val="75000"/>
                  </a:schemeClr>
                </a:solidFill>
                <a:latin typeface="+mj-lt"/>
                <a:cs typeface="Segoe UI" panose="020B0502040204020203" pitchFamily="34" charset="0"/>
              </a:rPr>
              <a:t>, 14</a:t>
            </a:r>
            <a:r>
              <a:rPr lang="en-US" sz="1400" b="1" baseline="30000" dirty="0" smtClean="0">
                <a:solidFill>
                  <a:schemeClr val="accent4">
                    <a:lumMod val="75000"/>
                  </a:schemeClr>
                </a:solidFill>
                <a:latin typeface="+mj-lt"/>
                <a:cs typeface="Segoe UI" panose="020B0502040204020203" pitchFamily="34" charset="0"/>
              </a:rPr>
              <a:t>th</a:t>
            </a:r>
            <a:r>
              <a:rPr lang="en-US" sz="1400" b="1" dirty="0" smtClean="0">
                <a:solidFill>
                  <a:schemeClr val="accent4">
                    <a:lumMod val="75000"/>
                  </a:schemeClr>
                </a:solidFill>
                <a:latin typeface="+mj-lt"/>
                <a:cs typeface="Segoe UI" panose="020B0502040204020203" pitchFamily="34" charset="0"/>
              </a:rPr>
              <a:t>, and 23rd</a:t>
            </a:r>
            <a:endParaRPr lang="en-US" sz="1400" b="1" dirty="0">
              <a:solidFill>
                <a:schemeClr val="accent4">
                  <a:lumMod val="75000"/>
                </a:schemeClr>
              </a:solidFill>
              <a:latin typeface="+mj-lt"/>
              <a:cs typeface="Segoe UI" panose="020B0502040204020203" pitchFamily="34" charset="0"/>
            </a:endParaRPr>
          </a:p>
        </p:txBody>
      </p:sp>
      <p:sp>
        <p:nvSpPr>
          <p:cNvPr id="49" name="Rectangle 48">
            <a:extLst>
              <a:ext uri="{FF2B5EF4-FFF2-40B4-BE49-F238E27FC236}">
                <a16:creationId xmlns:a16="http://schemas.microsoft.com/office/drawing/2014/main" xmlns="" id="{7FA68D61-8BDC-4C14-9F0D-CF0C946CD30A}"/>
              </a:ext>
            </a:extLst>
          </p:cNvPr>
          <p:cNvSpPr/>
          <p:nvPr/>
        </p:nvSpPr>
        <p:spPr>
          <a:xfrm>
            <a:off x="10115550" y="4971968"/>
            <a:ext cx="2105017" cy="1461939"/>
          </a:xfrm>
          <a:prstGeom prst="rect">
            <a:avLst/>
          </a:prstGeom>
        </p:spPr>
        <p:txBody>
          <a:bodyPr wrap="square" lIns="0" tIns="0" rIns="0" bIns="0" anchor="t">
            <a:spAutoFit/>
          </a:bodyPr>
          <a:lstStyle/>
          <a:p>
            <a:pPr>
              <a:lnSpc>
                <a:spcPts val="1900"/>
              </a:lnSpc>
            </a:pPr>
            <a:r>
              <a:rPr lang="ar-EG" sz="1400" b="1" dirty="0">
                <a:solidFill>
                  <a:schemeClr val="tx1">
                    <a:lumMod val="75000"/>
                    <a:lumOff val="25000"/>
                  </a:schemeClr>
                </a:solidFill>
                <a:cs typeface="Segoe UI" panose="020B0502040204020203" pitchFamily="34" charset="0"/>
              </a:rPr>
              <a:t>ارتفعت التغطية الاعلامية في اليوم التاسع نتيجة لانتشار خبر «"الإمارات العالمية للألمنيوم" تمدد اتفاقها مع شركة "فيناكومين" الفيتنامية لتوريد الألومينا حتى 2023»</a:t>
            </a:r>
          </a:p>
        </p:txBody>
      </p:sp>
      <p:sp>
        <p:nvSpPr>
          <p:cNvPr id="51" name="Rectangle 50">
            <a:extLst>
              <a:ext uri="{FF2B5EF4-FFF2-40B4-BE49-F238E27FC236}">
                <a16:creationId xmlns:a16="http://schemas.microsoft.com/office/drawing/2014/main" xmlns="" id="{FA4B18CA-09B5-4584-8D25-60B58EF68413}"/>
              </a:ext>
            </a:extLst>
          </p:cNvPr>
          <p:cNvSpPr/>
          <p:nvPr/>
        </p:nvSpPr>
        <p:spPr>
          <a:xfrm>
            <a:off x="8105775" y="4693830"/>
            <a:ext cx="1943101" cy="2680221"/>
          </a:xfrm>
          <a:prstGeom prst="rect">
            <a:avLst/>
          </a:prstGeom>
        </p:spPr>
        <p:txBody>
          <a:bodyPr wrap="square" lIns="0" tIns="0" rIns="0" bIns="0" anchor="t">
            <a:spAutoFit/>
          </a:bodyPr>
          <a:lstStyle/>
          <a:p>
            <a:pPr>
              <a:lnSpc>
                <a:spcPts val="1900"/>
              </a:lnSpc>
            </a:pPr>
            <a:r>
              <a:rPr lang="en-US" sz="1400" b="1" dirty="0" smtClean="0">
                <a:solidFill>
                  <a:schemeClr val="tx1">
                    <a:lumMod val="75000"/>
                    <a:lumOff val="25000"/>
                  </a:schemeClr>
                </a:solidFill>
                <a:latin typeface="+mj-lt"/>
                <a:cs typeface="Segoe UI" panose="020B0502040204020203" pitchFamily="34" charset="0"/>
              </a:rPr>
              <a:t>The Articles increased on March 9</a:t>
            </a:r>
            <a:r>
              <a:rPr lang="en-US" sz="1400" b="1" baseline="30000" dirty="0" smtClean="0">
                <a:solidFill>
                  <a:schemeClr val="tx1">
                    <a:lumMod val="75000"/>
                    <a:lumOff val="25000"/>
                  </a:schemeClr>
                </a:solidFill>
                <a:latin typeface="+mj-lt"/>
                <a:cs typeface="Segoe UI" panose="020B0502040204020203" pitchFamily="34" charset="0"/>
              </a:rPr>
              <a:t>th</a:t>
            </a:r>
            <a:r>
              <a:rPr lang="en-US" sz="1400" b="1" dirty="0" smtClean="0">
                <a:solidFill>
                  <a:schemeClr val="tx1">
                    <a:lumMod val="75000"/>
                    <a:lumOff val="25000"/>
                  </a:schemeClr>
                </a:solidFill>
                <a:latin typeface="+mj-lt"/>
                <a:cs typeface="Segoe UI" panose="020B0502040204020203" pitchFamily="34" charset="0"/>
              </a:rPr>
              <a:t> to 23 articles, due to the spread of news </a:t>
            </a:r>
            <a:r>
              <a:rPr lang="en-US" sz="1400" b="1" dirty="0">
                <a:solidFill>
                  <a:schemeClr val="tx1">
                    <a:lumMod val="75000"/>
                    <a:lumOff val="25000"/>
                  </a:schemeClr>
                </a:solidFill>
                <a:latin typeface="+mj-lt"/>
                <a:cs typeface="Segoe UI" panose="020B0502040204020203" pitchFamily="34" charset="0"/>
              </a:rPr>
              <a:t>about “EGA signs deal with </a:t>
            </a:r>
            <a:r>
              <a:rPr lang="en-US" sz="1400" b="1" dirty="0" err="1">
                <a:solidFill>
                  <a:schemeClr val="tx1">
                    <a:lumMod val="75000"/>
                    <a:lumOff val="25000"/>
                  </a:schemeClr>
                </a:solidFill>
                <a:latin typeface="+mj-lt"/>
                <a:cs typeface="Segoe UI" panose="020B0502040204020203" pitchFamily="34" charset="0"/>
              </a:rPr>
              <a:t>Vinacomin</a:t>
            </a:r>
            <a:r>
              <a:rPr lang="en-US" sz="1400" b="1" dirty="0">
                <a:solidFill>
                  <a:schemeClr val="tx1">
                    <a:lumMod val="75000"/>
                    <a:lumOff val="25000"/>
                  </a:schemeClr>
                </a:solidFill>
                <a:latin typeface="+mj-lt"/>
                <a:cs typeface="Segoe UI" panose="020B0502040204020203" pitchFamily="34" charset="0"/>
              </a:rPr>
              <a:t> that extends supplies of Vietnamese alumina to the UAE until 2023</a:t>
            </a:r>
          </a:p>
          <a:p>
            <a:pPr>
              <a:lnSpc>
                <a:spcPts val="1900"/>
              </a:lnSpc>
            </a:pPr>
            <a:endParaRPr lang="ar-EG" sz="1400" b="1" dirty="0">
              <a:solidFill>
                <a:schemeClr val="tx1">
                  <a:lumMod val="75000"/>
                  <a:lumOff val="25000"/>
                </a:schemeClr>
              </a:solidFill>
              <a:latin typeface="+mj-lt"/>
              <a:cs typeface="Segoe UI" panose="020B0502040204020203" pitchFamily="34" charset="0"/>
            </a:endParaRPr>
          </a:p>
          <a:p>
            <a:pPr>
              <a:lnSpc>
                <a:spcPts val="1900"/>
              </a:lnSpc>
            </a:pPr>
            <a:r>
              <a:rPr lang="ar-EG" sz="1400" b="1" dirty="0" smtClean="0">
                <a:solidFill>
                  <a:schemeClr val="tx1">
                    <a:lumMod val="75000"/>
                    <a:lumOff val="25000"/>
                  </a:schemeClr>
                </a:solidFill>
                <a:latin typeface="+mj-lt"/>
                <a:cs typeface="Segoe UI" panose="020B0502040204020203" pitchFamily="34" charset="0"/>
              </a:rPr>
              <a:t> </a:t>
            </a:r>
            <a:endParaRPr lang="en-US" sz="1400" b="1" dirty="0">
              <a:solidFill>
                <a:schemeClr val="tx1">
                  <a:lumMod val="75000"/>
                  <a:lumOff val="25000"/>
                </a:schemeClr>
              </a:solidFill>
              <a:latin typeface="+mj-lt"/>
              <a:cs typeface="Segoe UI" panose="020B0502040204020203" pitchFamily="34" charset="0"/>
            </a:endParaRPr>
          </a:p>
        </p:txBody>
      </p:sp>
      <p:graphicFrame>
        <p:nvGraphicFramePr>
          <p:cNvPr id="19" name="Content Placeholder 3"/>
          <p:cNvGraphicFramePr>
            <a:graphicFrameLocks/>
          </p:cNvGraphicFramePr>
          <p:nvPr>
            <p:extLst>
              <p:ext uri="{D42A27DB-BD31-4B8C-83A1-F6EECF244321}">
                <p14:modId xmlns:p14="http://schemas.microsoft.com/office/powerpoint/2010/main" val="160162660"/>
              </p:ext>
            </p:extLst>
          </p:nvPr>
        </p:nvGraphicFramePr>
        <p:xfrm>
          <a:off x="838205" y="767207"/>
          <a:ext cx="10515590" cy="39906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1214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EGA Media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516ABC0-EF46-4159-B4CF-45B14EA929B3}"/>
              </a:ext>
              <a:ext uri="{C183D7F6-B498-43B3-948B-1728B52AA6E4}">
                <adec:decorative xmlns:adec="http://schemas.microsoft.com/office/drawing/2017/decorative" xmlns="" val="1"/>
              </a:ext>
            </a:extLst>
          </p:cNvPr>
          <p:cNvCxnSpPr/>
          <p:nvPr/>
        </p:nvCxnSpPr>
        <p:spPr>
          <a:xfrm>
            <a:off x="5095874" y="5147805"/>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B1E755E2-4A99-478A-BBEF-ACE16BEBFCB7}"/>
              </a:ext>
              <a:ext uri="{C183D7F6-B498-43B3-948B-1728B52AA6E4}">
                <adec:decorative xmlns:adec="http://schemas.microsoft.com/office/drawing/2017/decorative" xmlns="" val="1"/>
              </a:ext>
            </a:extLst>
          </p:cNvPr>
          <p:cNvCxnSpPr/>
          <p:nvPr/>
        </p:nvCxnSpPr>
        <p:spPr>
          <a:xfrm>
            <a:off x="8220075" y="5104037"/>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2800350" y="4808901"/>
            <a:ext cx="2150272" cy="2436564"/>
          </a:xfrm>
          <a:prstGeom prst="rect">
            <a:avLst/>
          </a:prstGeom>
        </p:spPr>
        <p:txBody>
          <a:bodyPr wrap="square" lIns="0" tIns="0" rIns="0" bIns="0" anchor="t">
            <a:spAutoFit/>
          </a:bodyPr>
          <a:lstStyle/>
          <a:p>
            <a:pPr algn="r">
              <a:lnSpc>
                <a:spcPts val="1900"/>
              </a:lnSpc>
            </a:pPr>
            <a:r>
              <a:rPr lang="ar-EG" sz="1400" dirty="0">
                <a:solidFill>
                  <a:schemeClr val="tx1">
                    <a:lumMod val="75000"/>
                    <a:lumOff val="25000"/>
                  </a:schemeClr>
                </a:solidFill>
                <a:cs typeface="Segoe UI" panose="020B0502040204020203" pitchFamily="34" charset="0"/>
              </a:rPr>
              <a:t>زاد عدد المقالات في التاسع عشر بسبب انتشار خبرين رئيسيين وهما ««الإمارات للألمنيوم» وموانئ أبوظبي تتعاونان لتدريب الكوادر الوطنية في قطاع الشحن» و «الإمارات العالمية </a:t>
            </a:r>
            <a:r>
              <a:rPr lang="ar-EG" sz="1400" dirty="0" smtClean="0">
                <a:solidFill>
                  <a:schemeClr val="tx1">
                    <a:lumMod val="75000"/>
                    <a:lumOff val="25000"/>
                  </a:schemeClr>
                </a:solidFill>
                <a:cs typeface="Segoe UI" panose="020B0502040204020203" pitchFamily="34" charset="0"/>
              </a:rPr>
              <a:t>للألمنيوم </a:t>
            </a:r>
            <a:r>
              <a:rPr lang="ar-EG" sz="1400" dirty="0">
                <a:solidFill>
                  <a:schemeClr val="tx1">
                    <a:lumMod val="75000"/>
                    <a:lumOff val="25000"/>
                  </a:schemeClr>
                </a:solidFill>
                <a:cs typeface="Segoe UI" panose="020B0502040204020203" pitchFamily="34" charset="0"/>
              </a:rPr>
              <a:t>بأعلى مستويات إعادة </a:t>
            </a:r>
            <a:r>
              <a:rPr lang="ar-EG" sz="1400" dirty="0" smtClean="0">
                <a:solidFill>
                  <a:schemeClr val="tx1">
                    <a:lumMod val="75000"/>
                    <a:lumOff val="25000"/>
                  </a:schemeClr>
                </a:solidFill>
                <a:cs typeface="Segoe UI" panose="020B0502040204020203" pitchFamily="34" charset="0"/>
              </a:rPr>
              <a:t>تدوير»</a:t>
            </a:r>
            <a:endParaRPr lang="ar-EG" sz="1400" dirty="0">
              <a:solidFill>
                <a:schemeClr val="tx1">
                  <a:lumMod val="75000"/>
                  <a:lumOff val="25000"/>
                </a:schemeClr>
              </a:solidFill>
              <a:cs typeface="Segoe UI" panose="020B0502040204020203" pitchFamily="34" charset="0"/>
            </a:endParaRPr>
          </a:p>
          <a:p>
            <a:pPr>
              <a:lnSpc>
                <a:spcPts val="1900"/>
              </a:lnSpc>
            </a:pPr>
            <a:endParaRPr lang="ar-EG" sz="1400" dirty="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xmlns="" id="{69F7E025-DDEC-4748-AAE9-9FA2A4BF1E49}"/>
              </a:ext>
            </a:extLst>
          </p:cNvPr>
          <p:cNvSpPr/>
          <p:nvPr/>
        </p:nvSpPr>
        <p:spPr>
          <a:xfrm>
            <a:off x="57150" y="4904373"/>
            <a:ext cx="2945603" cy="2192908"/>
          </a:xfrm>
          <a:prstGeom prst="rect">
            <a:avLst/>
          </a:prstGeom>
        </p:spPr>
        <p:txBody>
          <a:bodyPr wrap="square" lIns="0" tIns="0" rIns="0" bIns="0" anchor="t">
            <a:spAutoFit/>
          </a:bodyPr>
          <a:lstStyle/>
          <a:p>
            <a:pPr>
              <a:lnSpc>
                <a:spcPts val="1900"/>
              </a:lnSpc>
            </a:pPr>
            <a:r>
              <a:rPr lang="en-US" sz="1400" b="1" dirty="0" smtClean="0">
                <a:solidFill>
                  <a:schemeClr val="accent3">
                    <a:lumMod val="75000"/>
                  </a:schemeClr>
                </a:solidFill>
                <a:latin typeface="+mj-lt"/>
                <a:cs typeface="Segoe UI" panose="020B0502040204020203" pitchFamily="34" charset="0"/>
              </a:rPr>
              <a:t>The coverage also surged on the 19</a:t>
            </a:r>
            <a:r>
              <a:rPr lang="en-US" sz="1400" b="1" baseline="30000" dirty="0" smtClean="0">
                <a:solidFill>
                  <a:schemeClr val="accent3">
                    <a:lumMod val="75000"/>
                  </a:schemeClr>
                </a:solidFill>
                <a:latin typeface="+mj-lt"/>
                <a:cs typeface="Segoe UI" panose="020B0502040204020203" pitchFamily="34" charset="0"/>
              </a:rPr>
              <a:t>th</a:t>
            </a:r>
            <a:r>
              <a:rPr lang="en-US" sz="1400" b="1" dirty="0" smtClean="0">
                <a:solidFill>
                  <a:schemeClr val="accent3">
                    <a:lumMod val="75000"/>
                  </a:schemeClr>
                </a:solidFill>
                <a:latin typeface="+mj-lt"/>
                <a:cs typeface="Segoe UI" panose="020B0502040204020203" pitchFamily="34" charset="0"/>
              </a:rPr>
              <a:t> because of two main pieces of news, which </a:t>
            </a:r>
            <a:r>
              <a:rPr lang="en-US" sz="1400" b="1" dirty="0">
                <a:solidFill>
                  <a:schemeClr val="accent3">
                    <a:lumMod val="75000"/>
                  </a:schemeClr>
                </a:solidFill>
                <a:latin typeface="+mj-lt"/>
                <a:cs typeface="Segoe UI" panose="020B0502040204020203" pitchFamily="34" charset="0"/>
              </a:rPr>
              <a:t>are “EGA, Abu Dhabi Ports to train young Emiratis in shipping and </a:t>
            </a:r>
            <a:r>
              <a:rPr lang="en-US" sz="1400" b="1" dirty="0" smtClean="0">
                <a:solidFill>
                  <a:schemeClr val="accent3">
                    <a:lumMod val="75000"/>
                  </a:schemeClr>
                </a:solidFill>
                <a:latin typeface="+mj-lt"/>
                <a:cs typeface="Segoe UI" panose="020B0502040204020203" pitchFamily="34" charset="0"/>
              </a:rPr>
              <a:t>logistics” </a:t>
            </a:r>
            <a:r>
              <a:rPr lang="en-US" sz="1400" b="1" dirty="0">
                <a:solidFill>
                  <a:schemeClr val="accent3">
                    <a:lumMod val="75000"/>
                  </a:schemeClr>
                </a:solidFill>
                <a:latin typeface="+mj-lt"/>
                <a:cs typeface="Segoe UI" panose="020B0502040204020203" pitchFamily="34" charset="0"/>
              </a:rPr>
              <a:t>and “EGA </a:t>
            </a:r>
            <a:r>
              <a:rPr lang="en-US" sz="1400" b="1" dirty="0" smtClean="0">
                <a:solidFill>
                  <a:schemeClr val="accent3">
                    <a:lumMod val="75000"/>
                  </a:schemeClr>
                </a:solidFill>
                <a:latin typeface="+mj-lt"/>
                <a:cs typeface="Segoe UI" panose="020B0502040204020203" pitchFamily="34" charset="0"/>
              </a:rPr>
              <a:t>reaching highest-ever </a:t>
            </a:r>
            <a:r>
              <a:rPr lang="en-US" sz="1400" b="1" dirty="0">
                <a:solidFill>
                  <a:schemeClr val="accent3">
                    <a:lumMod val="75000"/>
                  </a:schemeClr>
                </a:solidFill>
                <a:latin typeface="+mj-lt"/>
                <a:cs typeface="Segoe UI" panose="020B0502040204020203" pitchFamily="34" charset="0"/>
              </a:rPr>
              <a:t>levels of </a:t>
            </a:r>
            <a:r>
              <a:rPr lang="en-US" sz="1400" b="1" dirty="0" smtClean="0">
                <a:solidFill>
                  <a:schemeClr val="accent3">
                    <a:lumMod val="75000"/>
                  </a:schemeClr>
                </a:solidFill>
                <a:latin typeface="+mj-lt"/>
                <a:cs typeface="Segoe UI" panose="020B0502040204020203" pitchFamily="34" charset="0"/>
              </a:rPr>
              <a:t>recycling”</a:t>
            </a:r>
            <a:endParaRPr lang="en-US" sz="1400" b="1" dirty="0">
              <a:solidFill>
                <a:schemeClr val="accent3">
                  <a:lumMod val="75000"/>
                </a:schemeClr>
              </a:solidFill>
              <a:latin typeface="+mj-lt"/>
              <a:cs typeface="Segoe UI" panose="020B0502040204020203" pitchFamily="34" charset="0"/>
            </a:endParaRPr>
          </a:p>
          <a:p>
            <a:pPr>
              <a:lnSpc>
                <a:spcPts val="1900"/>
              </a:lnSpc>
            </a:pPr>
            <a:endParaRPr lang="en-US" sz="1400" b="1" dirty="0">
              <a:solidFill>
                <a:schemeClr val="accent3">
                  <a:lumMod val="75000"/>
                </a:schemeClr>
              </a:solidFill>
              <a:latin typeface="+mj-lt"/>
              <a:cs typeface="Segoe UI" panose="020B0502040204020203" pitchFamily="34" charset="0"/>
            </a:endParaRPr>
          </a:p>
          <a:p>
            <a:pPr>
              <a:lnSpc>
                <a:spcPts val="1900"/>
              </a:lnSpc>
            </a:pPr>
            <a:endParaRPr lang="en-US" sz="1400"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xmlns="" id="{84176128-6116-4C3C-9CC3-394E6E116762}"/>
              </a:ext>
            </a:extLst>
          </p:cNvPr>
          <p:cNvSpPr/>
          <p:nvPr/>
        </p:nvSpPr>
        <p:spPr>
          <a:xfrm>
            <a:off x="5200656" y="5824766"/>
            <a:ext cx="2905119" cy="1218282"/>
          </a:xfrm>
          <a:prstGeom prst="rect">
            <a:avLst/>
          </a:prstGeom>
        </p:spPr>
        <p:txBody>
          <a:bodyPr wrap="square" lIns="0" tIns="0" rIns="0" bIns="0" anchor="t">
            <a:spAutoFit/>
          </a:bodyPr>
          <a:lstStyle/>
          <a:p>
            <a:pPr algn="r">
              <a:lnSpc>
                <a:spcPts val="1900"/>
              </a:lnSpc>
            </a:pPr>
            <a:r>
              <a:rPr lang="ar-EG" sz="1400" dirty="0">
                <a:solidFill>
                  <a:schemeClr val="tx1">
                    <a:lumMod val="75000"/>
                    <a:lumOff val="25000"/>
                  </a:schemeClr>
                </a:solidFill>
                <a:cs typeface="Segoe UI" panose="020B0502040204020203" pitchFamily="34" charset="0"/>
              </a:rPr>
              <a:t>«دوبال القابضة ذ.م.م. تعقد جمعيتها العمومية </a:t>
            </a:r>
            <a:r>
              <a:rPr lang="ar-EG" sz="1400" dirty="0" smtClean="0">
                <a:solidFill>
                  <a:schemeClr val="tx1">
                    <a:lumMod val="75000"/>
                    <a:lumOff val="25000"/>
                  </a:schemeClr>
                </a:solidFill>
                <a:cs typeface="Segoe UI" panose="020B0502040204020203" pitchFamily="34" charset="0"/>
              </a:rPr>
              <a:t>السنوية» كان المحرك الرئيسي لارتفاع عدد المقالات في الخامس والعشرين</a:t>
            </a:r>
            <a:endParaRPr lang="ar-EG" sz="1400" dirty="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xmlns="" id="{7DDB637A-4822-4FE9-8AEA-11DEA7859049}"/>
              </a:ext>
            </a:extLst>
          </p:cNvPr>
          <p:cNvSpPr/>
          <p:nvPr/>
        </p:nvSpPr>
        <p:spPr>
          <a:xfrm>
            <a:off x="5214928" y="4803978"/>
            <a:ext cx="2947997" cy="974626"/>
          </a:xfrm>
          <a:prstGeom prst="rect">
            <a:avLst/>
          </a:prstGeom>
        </p:spPr>
        <p:txBody>
          <a:bodyPr wrap="square" lIns="0" tIns="0" rIns="0" bIns="0" anchor="t">
            <a:spAutoFit/>
          </a:bodyPr>
          <a:lstStyle/>
          <a:p>
            <a:pPr>
              <a:lnSpc>
                <a:spcPts val="1900"/>
              </a:lnSpc>
            </a:pPr>
            <a:r>
              <a:rPr lang="en-US" sz="1400" b="1" dirty="0" smtClean="0">
                <a:solidFill>
                  <a:schemeClr val="accent4">
                    <a:lumMod val="75000"/>
                  </a:schemeClr>
                </a:solidFill>
                <a:latin typeface="+mj-lt"/>
                <a:cs typeface="Segoe UI" panose="020B0502040204020203" pitchFamily="34" charset="0"/>
              </a:rPr>
              <a:t>The main topic that drove the surge in coverage on the 25</a:t>
            </a:r>
            <a:r>
              <a:rPr lang="en-US" sz="1400" b="1" baseline="30000" dirty="0" smtClean="0">
                <a:solidFill>
                  <a:schemeClr val="accent4">
                    <a:lumMod val="75000"/>
                  </a:schemeClr>
                </a:solidFill>
                <a:latin typeface="+mj-lt"/>
                <a:cs typeface="Segoe UI" panose="020B0502040204020203" pitchFamily="34" charset="0"/>
              </a:rPr>
              <a:t>th</a:t>
            </a:r>
            <a:r>
              <a:rPr lang="en-US" sz="1400" b="1" dirty="0" smtClean="0">
                <a:solidFill>
                  <a:schemeClr val="accent4">
                    <a:lumMod val="75000"/>
                  </a:schemeClr>
                </a:solidFill>
                <a:latin typeface="+mj-lt"/>
                <a:cs typeface="Segoe UI" panose="020B0502040204020203" pitchFamily="34" charset="0"/>
              </a:rPr>
              <a:t> </a:t>
            </a:r>
            <a:r>
              <a:rPr lang="en-US" sz="1400" b="1" dirty="0">
                <a:solidFill>
                  <a:schemeClr val="accent4">
                    <a:lumMod val="75000"/>
                  </a:schemeClr>
                </a:solidFill>
                <a:latin typeface="+mj-lt"/>
                <a:cs typeface="Segoe UI" panose="020B0502040204020203" pitchFamily="34" charset="0"/>
              </a:rPr>
              <a:t>was “</a:t>
            </a:r>
            <a:r>
              <a:rPr lang="en-US" sz="1400" b="1" dirty="0" err="1">
                <a:solidFill>
                  <a:schemeClr val="accent4">
                    <a:lumMod val="75000"/>
                  </a:schemeClr>
                </a:solidFill>
                <a:latin typeface="+mj-lt"/>
                <a:cs typeface="Segoe UI" panose="020B0502040204020203" pitchFamily="34" charset="0"/>
              </a:rPr>
              <a:t>Dubal</a:t>
            </a:r>
            <a:r>
              <a:rPr lang="en-US" sz="1400" b="1" dirty="0">
                <a:solidFill>
                  <a:schemeClr val="accent4">
                    <a:lumMod val="75000"/>
                  </a:schemeClr>
                </a:solidFill>
                <a:latin typeface="+mj-lt"/>
                <a:cs typeface="Segoe UI" panose="020B0502040204020203" pitchFamily="34" charset="0"/>
              </a:rPr>
              <a:t> Holding holds its Annual General </a:t>
            </a:r>
            <a:r>
              <a:rPr lang="en-US" sz="1400" b="1" dirty="0" smtClean="0">
                <a:solidFill>
                  <a:schemeClr val="accent4">
                    <a:lumMod val="75000"/>
                  </a:schemeClr>
                </a:solidFill>
                <a:latin typeface="+mj-lt"/>
                <a:cs typeface="Segoe UI" panose="020B0502040204020203" pitchFamily="34" charset="0"/>
              </a:rPr>
              <a:t>Meeting”</a:t>
            </a:r>
            <a:endParaRPr lang="en-US" sz="1400" b="1" dirty="0">
              <a:solidFill>
                <a:schemeClr val="accent4">
                  <a:lumMod val="75000"/>
                </a:schemeClr>
              </a:solidFill>
              <a:latin typeface="+mj-lt"/>
              <a:cs typeface="Segoe UI" panose="020B0502040204020203" pitchFamily="34" charset="0"/>
            </a:endParaRPr>
          </a:p>
        </p:txBody>
      </p:sp>
      <p:sp>
        <p:nvSpPr>
          <p:cNvPr id="49" name="Rectangle 48">
            <a:extLst>
              <a:ext uri="{FF2B5EF4-FFF2-40B4-BE49-F238E27FC236}">
                <a16:creationId xmlns:a16="http://schemas.microsoft.com/office/drawing/2014/main" xmlns="" id="{7FA68D61-8BDC-4C14-9F0D-CF0C946CD30A}"/>
              </a:ext>
            </a:extLst>
          </p:cNvPr>
          <p:cNvSpPr/>
          <p:nvPr/>
        </p:nvSpPr>
        <p:spPr>
          <a:xfrm>
            <a:off x="8603464" y="6015661"/>
            <a:ext cx="3588536" cy="730969"/>
          </a:xfrm>
          <a:prstGeom prst="rect">
            <a:avLst/>
          </a:prstGeom>
        </p:spPr>
        <p:txBody>
          <a:bodyPr wrap="square" lIns="0" tIns="0" rIns="0" bIns="0" anchor="t">
            <a:spAutoFit/>
          </a:bodyPr>
          <a:lstStyle/>
          <a:p>
            <a:pPr algn="r">
              <a:lnSpc>
                <a:spcPts val="1900"/>
              </a:lnSpc>
            </a:pPr>
            <a:r>
              <a:rPr lang="ar-EG" sz="1400" b="1" dirty="0" smtClean="0">
                <a:solidFill>
                  <a:schemeClr val="tx1">
                    <a:lumMod val="75000"/>
                    <a:lumOff val="25000"/>
                  </a:schemeClr>
                </a:solidFill>
                <a:cs typeface="Segoe UI" panose="020B0502040204020203" pitchFamily="34" charset="0"/>
              </a:rPr>
              <a:t>وصلت التغطية الاعلامية الى قمتها يوم السادس والعشرون, وذلك بسبب اعلان اخبار عن ارباح الامارات العالمية للالمنيوم</a:t>
            </a:r>
            <a:endParaRPr lang="ar-EG" sz="1400" b="1"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xmlns="" id="{FA4B18CA-09B5-4584-8D25-60B58EF68413}"/>
              </a:ext>
            </a:extLst>
          </p:cNvPr>
          <p:cNvSpPr/>
          <p:nvPr/>
        </p:nvSpPr>
        <p:spPr>
          <a:xfrm>
            <a:off x="8353430" y="4904373"/>
            <a:ext cx="3857625" cy="1218282"/>
          </a:xfrm>
          <a:prstGeom prst="rect">
            <a:avLst/>
          </a:prstGeom>
        </p:spPr>
        <p:txBody>
          <a:bodyPr wrap="square" lIns="0" tIns="0" rIns="0" bIns="0" anchor="t">
            <a:spAutoFit/>
          </a:bodyPr>
          <a:lstStyle/>
          <a:p>
            <a:pPr>
              <a:lnSpc>
                <a:spcPts val="1900"/>
              </a:lnSpc>
            </a:pPr>
            <a:r>
              <a:rPr lang="en-US" sz="1400" b="1" dirty="0" smtClean="0">
                <a:solidFill>
                  <a:schemeClr val="tx1">
                    <a:lumMod val="75000"/>
                    <a:lumOff val="25000"/>
                  </a:schemeClr>
                </a:solidFill>
                <a:latin typeface="+mj-lt"/>
                <a:cs typeface="Segoe UI" panose="020B0502040204020203" pitchFamily="34" charset="0"/>
              </a:rPr>
              <a:t>On the 26</a:t>
            </a:r>
            <a:r>
              <a:rPr lang="en-US" sz="1400" b="1" baseline="30000" dirty="0" smtClean="0">
                <a:solidFill>
                  <a:schemeClr val="tx1">
                    <a:lumMod val="75000"/>
                    <a:lumOff val="25000"/>
                  </a:schemeClr>
                </a:solidFill>
                <a:latin typeface="+mj-lt"/>
                <a:cs typeface="Segoe UI" panose="020B0502040204020203" pitchFamily="34" charset="0"/>
              </a:rPr>
              <a:t>th</a:t>
            </a:r>
            <a:r>
              <a:rPr lang="en-US" sz="1400" b="1" dirty="0" smtClean="0">
                <a:solidFill>
                  <a:schemeClr val="tx1">
                    <a:lumMod val="75000"/>
                    <a:lumOff val="25000"/>
                  </a:schemeClr>
                </a:solidFill>
                <a:latin typeface="+mj-lt"/>
                <a:cs typeface="Segoe UI" panose="020B0502040204020203" pitchFamily="34" charset="0"/>
              </a:rPr>
              <a:t>, the coverage reached its peak (34 articles</a:t>
            </a:r>
            <a:r>
              <a:rPr lang="en-US" sz="1400" b="1" dirty="0">
                <a:solidFill>
                  <a:schemeClr val="tx1">
                    <a:lumMod val="75000"/>
                    <a:lumOff val="25000"/>
                  </a:schemeClr>
                </a:solidFill>
                <a:latin typeface="+mj-lt"/>
                <a:cs typeface="Segoe UI" panose="020B0502040204020203" pitchFamily="34" charset="0"/>
              </a:rPr>
              <a:t>), where news about </a:t>
            </a:r>
            <a:r>
              <a:rPr lang="en-US" sz="1400" b="1" dirty="0" smtClean="0">
                <a:solidFill>
                  <a:schemeClr val="tx1">
                    <a:lumMod val="75000"/>
                    <a:lumOff val="25000"/>
                  </a:schemeClr>
                </a:solidFill>
                <a:latin typeface="+mj-lt"/>
                <a:cs typeface="Segoe UI" panose="020B0502040204020203" pitchFamily="34" charset="0"/>
              </a:rPr>
              <a:t>EGA’s profits were announced </a:t>
            </a:r>
            <a:endParaRPr lang="en-US" sz="1400" b="1" dirty="0">
              <a:solidFill>
                <a:schemeClr val="tx1">
                  <a:lumMod val="75000"/>
                  <a:lumOff val="25000"/>
                </a:schemeClr>
              </a:solidFill>
              <a:latin typeface="+mj-lt"/>
              <a:cs typeface="Segoe UI" panose="020B0502040204020203" pitchFamily="34" charset="0"/>
            </a:endParaRPr>
          </a:p>
          <a:p>
            <a:pPr>
              <a:lnSpc>
                <a:spcPts val="1900"/>
              </a:lnSpc>
            </a:pPr>
            <a:endParaRPr lang="ar-EG" sz="1400" b="1" dirty="0">
              <a:solidFill>
                <a:schemeClr val="tx1">
                  <a:lumMod val="75000"/>
                  <a:lumOff val="25000"/>
                </a:schemeClr>
              </a:solidFill>
              <a:latin typeface="+mj-lt"/>
              <a:cs typeface="Segoe UI" panose="020B0502040204020203" pitchFamily="34" charset="0"/>
            </a:endParaRPr>
          </a:p>
          <a:p>
            <a:pPr>
              <a:lnSpc>
                <a:spcPts val="1900"/>
              </a:lnSpc>
            </a:pPr>
            <a:r>
              <a:rPr lang="ar-EG" sz="1400" b="1" dirty="0" smtClean="0">
                <a:solidFill>
                  <a:schemeClr val="tx1">
                    <a:lumMod val="75000"/>
                    <a:lumOff val="25000"/>
                  </a:schemeClr>
                </a:solidFill>
                <a:latin typeface="+mj-lt"/>
                <a:cs typeface="Segoe UI" panose="020B0502040204020203" pitchFamily="34" charset="0"/>
              </a:rPr>
              <a:t> </a:t>
            </a:r>
            <a:endParaRPr lang="en-US" sz="1400" b="1" dirty="0">
              <a:solidFill>
                <a:schemeClr val="tx1">
                  <a:lumMod val="75000"/>
                  <a:lumOff val="25000"/>
                </a:schemeClr>
              </a:solidFill>
              <a:latin typeface="+mj-lt"/>
              <a:cs typeface="Segoe UI" panose="020B0502040204020203" pitchFamily="34" charset="0"/>
            </a:endParaRPr>
          </a:p>
        </p:txBody>
      </p:sp>
      <p:graphicFrame>
        <p:nvGraphicFramePr>
          <p:cNvPr id="19" name="Content Placeholder 3"/>
          <p:cNvGraphicFramePr>
            <a:graphicFrameLocks/>
          </p:cNvGraphicFramePr>
          <p:nvPr>
            <p:extLst>
              <p:ext uri="{D42A27DB-BD31-4B8C-83A1-F6EECF244321}">
                <p14:modId xmlns:p14="http://schemas.microsoft.com/office/powerpoint/2010/main" val="160162660"/>
              </p:ext>
            </p:extLst>
          </p:nvPr>
        </p:nvGraphicFramePr>
        <p:xfrm>
          <a:off x="838205" y="767207"/>
          <a:ext cx="10515590" cy="39906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8080229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3847</Words>
  <Application>Microsoft Office PowerPoint</Application>
  <PresentationFormat>Widescreen</PresentationFormat>
  <Paragraphs>354</Paragraphs>
  <Slides>33</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Segoe UI</vt:lpstr>
      <vt:lpstr>Segoe UI Light</vt:lpstr>
      <vt:lpstr>Office Theme</vt:lpstr>
      <vt:lpstr>Media Analysis Report  EGA</vt:lpstr>
      <vt:lpstr>PowerPoint Presentation</vt:lpstr>
      <vt:lpstr>PowerPoint Presentation</vt:lpstr>
      <vt:lpstr>PowerPoint Presentation</vt:lpstr>
      <vt:lpstr>Project analysis slide 2</vt:lpstr>
      <vt:lpstr>Project analysis slide 4</vt:lpstr>
      <vt:lpstr>Section 1: Awareness الوعي</vt:lpstr>
      <vt:lpstr>Project analysis slide 5</vt:lpstr>
      <vt:lpstr>Project analysis slide 5</vt:lpstr>
      <vt:lpstr>Project analysis slide 5</vt:lpstr>
      <vt:lpstr>Project analysis slide 5</vt:lpstr>
      <vt:lpstr>Project analysis slide 5</vt:lpstr>
      <vt:lpstr>Project analysis slide 5</vt:lpstr>
      <vt:lpstr>Section 2: Reputation السمعة</vt:lpstr>
      <vt:lpstr>Project analysis slide 5</vt:lpstr>
      <vt:lpstr>Project analysis slide 5</vt:lpstr>
      <vt:lpstr>Project analysis slide 5</vt:lpstr>
      <vt:lpstr>Project analysis slide 5</vt:lpstr>
      <vt:lpstr>Project analysis slide 5</vt:lpstr>
      <vt:lpstr>Section 3: Competitor and analysis المنافس والتحليل</vt:lpstr>
      <vt:lpstr>Project analysis slide 6</vt:lpstr>
      <vt:lpstr>Project analysis slide 7</vt:lpstr>
      <vt:lpstr>Although the volume of both companies increased at times, EGA’s volume trend is exceeding its competitor ADNOC على الرغم من ان حجم المقالات ازداد لكلا الشركتين في ايام معينة خلال الشهر، اتجاه حجم التغطية الاعلامية لشركة الامارات العالمية للالمنيوم اعلى من منافسها ادنوك</vt:lpstr>
      <vt:lpstr>ADNOC’s reach exceeded EGA’s on the 10th, 25th and 27th, of March, while EGA’s OTS exceeded ADNOC’s on the 17th, 20th, and 26th.  تجاوز وصول أدنوك وصول شركة الإمارات العالمية للألمنيوم في 10 و 25 و 27 مارس ، بينما تجاوز وصول شركة الإمارات العالمية للألمنيوم وصول أدنوك في 17 و 20 و 26.</vt:lpstr>
      <vt:lpstr>Project analysis slide 5</vt:lpstr>
      <vt:lpstr>Project analysis slide 5</vt:lpstr>
      <vt:lpstr>Project analysis slide 5</vt:lpstr>
      <vt:lpstr>Project analysis slide 5</vt:lpstr>
      <vt:lpstr>Project analysis slide 5</vt:lpstr>
      <vt:lpstr>Project analysis slide 5</vt:lpstr>
      <vt:lpstr>Project analysis slide 8</vt:lpstr>
      <vt:lpstr>Project analysis slide 10</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2023-01-20T21:41:11Z</dcterms:created>
  <dcterms:modified xsi:type="dcterms:W3CDTF">2023-01-21T10:38:39Z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