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9" r:id="rId1"/>
  </p:sldMasterIdLst>
  <p:sldIdLst>
    <p:sldId id="256" r:id="rId2"/>
    <p:sldId id="257" r:id="rId3"/>
    <p:sldId id="258" r:id="rId4"/>
    <p:sldId id="259" r:id="rId5"/>
    <p:sldId id="265" r:id="rId6"/>
    <p:sldId id="260" r:id="rId7"/>
    <p:sldId id="262" r:id="rId8"/>
    <p:sldId id="261" r:id="rId9"/>
    <p:sldId id="263" r:id="rId10"/>
    <p:sldId id="264"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660"/>
  </p:normalViewPr>
  <p:slideViewPr>
    <p:cSldViewPr snapToGrid="0">
      <p:cViewPr varScale="1">
        <p:scale>
          <a:sx n="72" d="100"/>
          <a:sy n="72" d="100"/>
        </p:scale>
        <p:origin x="57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265DF9-FCA2-45D8-BF7D-B1354E99B077}"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BE53E-EB41-43CF-AF33-ADFAD9D5D3DD}" type="slidenum">
              <a:rPr lang="en-US" smtClean="0"/>
              <a:t>‹#›</a:t>
            </a:fld>
            <a:endParaRPr lang="en-US"/>
          </a:p>
        </p:txBody>
      </p:sp>
    </p:spTree>
    <p:extLst>
      <p:ext uri="{BB962C8B-B14F-4D97-AF65-F5344CB8AC3E}">
        <p14:creationId xmlns:p14="http://schemas.microsoft.com/office/powerpoint/2010/main" val="2712619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265DF9-FCA2-45D8-BF7D-B1354E99B077}"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BE53E-EB41-43CF-AF33-ADFAD9D5D3DD}" type="slidenum">
              <a:rPr lang="en-US" smtClean="0"/>
              <a:t>‹#›</a:t>
            </a:fld>
            <a:endParaRPr lang="en-US"/>
          </a:p>
        </p:txBody>
      </p:sp>
    </p:spTree>
    <p:extLst>
      <p:ext uri="{BB962C8B-B14F-4D97-AF65-F5344CB8AC3E}">
        <p14:creationId xmlns:p14="http://schemas.microsoft.com/office/powerpoint/2010/main" val="2379379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265DF9-FCA2-45D8-BF7D-B1354E99B077}"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BE53E-EB41-43CF-AF33-ADFAD9D5D3D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65267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265DF9-FCA2-45D8-BF7D-B1354E99B077}"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BE53E-EB41-43CF-AF33-ADFAD9D5D3DD}" type="slidenum">
              <a:rPr lang="en-US" smtClean="0"/>
              <a:t>‹#›</a:t>
            </a:fld>
            <a:endParaRPr lang="en-US"/>
          </a:p>
        </p:txBody>
      </p:sp>
    </p:spTree>
    <p:extLst>
      <p:ext uri="{BB962C8B-B14F-4D97-AF65-F5344CB8AC3E}">
        <p14:creationId xmlns:p14="http://schemas.microsoft.com/office/powerpoint/2010/main" val="24346385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265DF9-FCA2-45D8-BF7D-B1354E99B077}"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BE53E-EB41-43CF-AF33-ADFAD9D5D3D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8578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265DF9-FCA2-45D8-BF7D-B1354E99B077}"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BE53E-EB41-43CF-AF33-ADFAD9D5D3DD}" type="slidenum">
              <a:rPr lang="en-US" smtClean="0"/>
              <a:t>‹#›</a:t>
            </a:fld>
            <a:endParaRPr lang="en-US"/>
          </a:p>
        </p:txBody>
      </p:sp>
    </p:spTree>
    <p:extLst>
      <p:ext uri="{BB962C8B-B14F-4D97-AF65-F5344CB8AC3E}">
        <p14:creationId xmlns:p14="http://schemas.microsoft.com/office/powerpoint/2010/main" val="1420672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265DF9-FCA2-45D8-BF7D-B1354E99B077}"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BE53E-EB41-43CF-AF33-ADFAD9D5D3DD}" type="slidenum">
              <a:rPr lang="en-US" smtClean="0"/>
              <a:t>‹#›</a:t>
            </a:fld>
            <a:endParaRPr lang="en-US"/>
          </a:p>
        </p:txBody>
      </p:sp>
    </p:spTree>
    <p:extLst>
      <p:ext uri="{BB962C8B-B14F-4D97-AF65-F5344CB8AC3E}">
        <p14:creationId xmlns:p14="http://schemas.microsoft.com/office/powerpoint/2010/main" val="3910376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265DF9-FCA2-45D8-BF7D-B1354E99B077}"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BE53E-EB41-43CF-AF33-ADFAD9D5D3DD}" type="slidenum">
              <a:rPr lang="en-US" smtClean="0"/>
              <a:t>‹#›</a:t>
            </a:fld>
            <a:endParaRPr lang="en-US"/>
          </a:p>
        </p:txBody>
      </p:sp>
    </p:spTree>
    <p:extLst>
      <p:ext uri="{BB962C8B-B14F-4D97-AF65-F5344CB8AC3E}">
        <p14:creationId xmlns:p14="http://schemas.microsoft.com/office/powerpoint/2010/main" val="3135615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265DF9-FCA2-45D8-BF7D-B1354E99B077}"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BE53E-EB41-43CF-AF33-ADFAD9D5D3DD}" type="slidenum">
              <a:rPr lang="en-US" smtClean="0"/>
              <a:t>‹#›</a:t>
            </a:fld>
            <a:endParaRPr lang="en-US"/>
          </a:p>
        </p:txBody>
      </p:sp>
    </p:spTree>
    <p:extLst>
      <p:ext uri="{BB962C8B-B14F-4D97-AF65-F5344CB8AC3E}">
        <p14:creationId xmlns:p14="http://schemas.microsoft.com/office/powerpoint/2010/main" val="193697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265DF9-FCA2-45D8-BF7D-B1354E99B077}"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BE53E-EB41-43CF-AF33-ADFAD9D5D3DD}" type="slidenum">
              <a:rPr lang="en-US" smtClean="0"/>
              <a:t>‹#›</a:t>
            </a:fld>
            <a:endParaRPr lang="en-US"/>
          </a:p>
        </p:txBody>
      </p:sp>
    </p:spTree>
    <p:extLst>
      <p:ext uri="{BB962C8B-B14F-4D97-AF65-F5344CB8AC3E}">
        <p14:creationId xmlns:p14="http://schemas.microsoft.com/office/powerpoint/2010/main" val="964537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265DF9-FCA2-45D8-BF7D-B1354E99B077}"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BE53E-EB41-43CF-AF33-ADFAD9D5D3DD}" type="slidenum">
              <a:rPr lang="en-US" smtClean="0"/>
              <a:t>‹#›</a:t>
            </a:fld>
            <a:endParaRPr lang="en-US"/>
          </a:p>
        </p:txBody>
      </p:sp>
    </p:spTree>
    <p:extLst>
      <p:ext uri="{BB962C8B-B14F-4D97-AF65-F5344CB8AC3E}">
        <p14:creationId xmlns:p14="http://schemas.microsoft.com/office/powerpoint/2010/main" val="37780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265DF9-FCA2-45D8-BF7D-B1354E99B077}" type="datetimeFigureOut">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7BE53E-EB41-43CF-AF33-ADFAD9D5D3DD}" type="slidenum">
              <a:rPr lang="en-US" smtClean="0"/>
              <a:t>‹#›</a:t>
            </a:fld>
            <a:endParaRPr lang="en-US"/>
          </a:p>
        </p:txBody>
      </p:sp>
    </p:spTree>
    <p:extLst>
      <p:ext uri="{BB962C8B-B14F-4D97-AF65-F5344CB8AC3E}">
        <p14:creationId xmlns:p14="http://schemas.microsoft.com/office/powerpoint/2010/main" val="1845805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265DF9-FCA2-45D8-BF7D-B1354E99B077}" type="datetimeFigureOut">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BE53E-EB41-43CF-AF33-ADFAD9D5D3DD}" type="slidenum">
              <a:rPr lang="en-US" smtClean="0"/>
              <a:t>‹#›</a:t>
            </a:fld>
            <a:endParaRPr lang="en-US"/>
          </a:p>
        </p:txBody>
      </p:sp>
    </p:spTree>
    <p:extLst>
      <p:ext uri="{BB962C8B-B14F-4D97-AF65-F5344CB8AC3E}">
        <p14:creationId xmlns:p14="http://schemas.microsoft.com/office/powerpoint/2010/main" val="2572720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265DF9-FCA2-45D8-BF7D-B1354E99B077}" type="datetimeFigureOut">
              <a:rPr lang="en-US" smtClean="0"/>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BE53E-EB41-43CF-AF33-ADFAD9D5D3DD}" type="slidenum">
              <a:rPr lang="en-US" smtClean="0"/>
              <a:t>‹#›</a:t>
            </a:fld>
            <a:endParaRPr lang="en-US"/>
          </a:p>
        </p:txBody>
      </p:sp>
    </p:spTree>
    <p:extLst>
      <p:ext uri="{BB962C8B-B14F-4D97-AF65-F5344CB8AC3E}">
        <p14:creationId xmlns:p14="http://schemas.microsoft.com/office/powerpoint/2010/main" val="1226214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265DF9-FCA2-45D8-BF7D-B1354E99B077}"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BE53E-EB41-43CF-AF33-ADFAD9D5D3DD}" type="slidenum">
              <a:rPr lang="en-US" smtClean="0"/>
              <a:t>‹#›</a:t>
            </a:fld>
            <a:endParaRPr lang="en-US"/>
          </a:p>
        </p:txBody>
      </p:sp>
    </p:spTree>
    <p:extLst>
      <p:ext uri="{BB962C8B-B14F-4D97-AF65-F5344CB8AC3E}">
        <p14:creationId xmlns:p14="http://schemas.microsoft.com/office/powerpoint/2010/main" val="4095275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265DF9-FCA2-45D8-BF7D-B1354E99B077}"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BE53E-EB41-43CF-AF33-ADFAD9D5D3DD}" type="slidenum">
              <a:rPr lang="en-US" smtClean="0"/>
              <a:t>‹#›</a:t>
            </a:fld>
            <a:endParaRPr lang="en-US"/>
          </a:p>
        </p:txBody>
      </p:sp>
    </p:spTree>
    <p:extLst>
      <p:ext uri="{BB962C8B-B14F-4D97-AF65-F5344CB8AC3E}">
        <p14:creationId xmlns:p14="http://schemas.microsoft.com/office/powerpoint/2010/main" val="3973166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3265DF9-FCA2-45D8-BF7D-B1354E99B077}" type="datetimeFigureOut">
              <a:rPr lang="en-US" smtClean="0"/>
              <a:t>4/4/2024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7BE53E-EB41-43CF-AF33-ADFAD9D5D3DD}" type="slidenum">
              <a:rPr lang="en-US" smtClean="0"/>
              <a:t>‹#›</a:t>
            </a:fld>
            <a:endParaRPr lang="en-US"/>
          </a:p>
        </p:txBody>
      </p:sp>
    </p:spTree>
    <p:extLst>
      <p:ext uri="{BB962C8B-B14F-4D97-AF65-F5344CB8AC3E}">
        <p14:creationId xmlns:p14="http://schemas.microsoft.com/office/powerpoint/2010/main" val="3406523670"/>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 id="2147483833" r:id="rId14"/>
    <p:sldLayoutId id="2147483834" r:id="rId15"/>
    <p:sldLayoutId id="214748383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315CE-F12E-4B61-8B11-1391D479DA1D}"/>
              </a:ext>
            </a:extLst>
          </p:cNvPr>
          <p:cNvSpPr>
            <a:spLocks noGrp="1"/>
          </p:cNvSpPr>
          <p:nvPr>
            <p:ph type="ctrTitle"/>
          </p:nvPr>
        </p:nvSpPr>
        <p:spPr/>
        <p:txBody>
          <a:bodyPr/>
          <a:lstStyle/>
          <a:p>
            <a:r>
              <a:rPr lang="en-US" b="1" dirty="0">
                <a:solidFill>
                  <a:schemeClr val="tx1">
                    <a:lumMod val="75000"/>
                    <a:lumOff val="25000"/>
                  </a:schemeClr>
                </a:solidFill>
              </a:rPr>
              <a:t>COVID-19 Data Analysis</a:t>
            </a:r>
          </a:p>
        </p:txBody>
      </p:sp>
      <p:sp>
        <p:nvSpPr>
          <p:cNvPr id="3" name="Subtitle 2">
            <a:extLst>
              <a:ext uri="{FF2B5EF4-FFF2-40B4-BE49-F238E27FC236}">
                <a16:creationId xmlns:a16="http://schemas.microsoft.com/office/drawing/2014/main" id="{81DCCFBE-731E-4158-96E3-C60B7C1C8ADA}"/>
              </a:ext>
            </a:extLst>
          </p:cNvPr>
          <p:cNvSpPr>
            <a:spLocks noGrp="1"/>
          </p:cNvSpPr>
          <p:nvPr>
            <p:ph type="subTitle" idx="1"/>
          </p:nvPr>
        </p:nvSpPr>
        <p:spPr>
          <a:xfrm>
            <a:off x="2582447" y="4922267"/>
            <a:ext cx="6691556" cy="1646301"/>
          </a:xfrm>
        </p:spPr>
        <p:txBody>
          <a:bodyPr lIns="0" tIns="457200" rIns="457200" bIns="0" numCol="1" spcCol="274320" anchor="ctr">
            <a:normAutofit/>
          </a:bodyPr>
          <a:lstStyle/>
          <a:p>
            <a:r>
              <a:rPr lang="en-US" b="1" dirty="0"/>
              <a:t>Name  : 	 	AFNAN A</a:t>
            </a:r>
          </a:p>
          <a:p>
            <a:r>
              <a:rPr lang="en-US" b="1" dirty="0"/>
              <a:t>AF ID : 	AF0368372</a:t>
            </a:r>
          </a:p>
          <a:p>
            <a:r>
              <a:rPr lang="en-US" b="1" dirty="0"/>
              <a:t>	   Guide Name  :  MANALI PATIL</a:t>
            </a:r>
          </a:p>
          <a:p>
            <a:endParaRPr lang="en-US" dirty="0"/>
          </a:p>
        </p:txBody>
      </p:sp>
    </p:spTree>
    <p:extLst>
      <p:ext uri="{BB962C8B-B14F-4D97-AF65-F5344CB8AC3E}">
        <p14:creationId xmlns:p14="http://schemas.microsoft.com/office/powerpoint/2010/main" val="897103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8AB03-ECB7-467B-8014-7EDEE9222FAF}"/>
              </a:ext>
            </a:extLst>
          </p:cNvPr>
          <p:cNvSpPr>
            <a:spLocks noGrp="1"/>
          </p:cNvSpPr>
          <p:nvPr>
            <p:ph type="title"/>
          </p:nvPr>
        </p:nvSpPr>
        <p:spPr/>
        <p:txBody>
          <a:bodyPr>
            <a:normAutofit/>
          </a:bodyPr>
          <a:lstStyle/>
          <a:p>
            <a:r>
              <a:rPr lang="en-US" sz="2800" b="1" i="0" dirty="0">
                <a:solidFill>
                  <a:schemeClr val="accent2">
                    <a:lumMod val="75000"/>
                  </a:schemeClr>
                </a:solidFill>
                <a:effectLst/>
                <a:latin typeface="Söhne"/>
              </a:rPr>
              <a:t>Active Infection Status</a:t>
            </a:r>
            <a:endParaRPr lang="en-US" sz="2800" b="1" dirty="0">
              <a:solidFill>
                <a:schemeClr val="accent2">
                  <a:lumMod val="75000"/>
                </a:schemeClr>
              </a:solidFill>
            </a:endParaRPr>
          </a:p>
        </p:txBody>
      </p:sp>
      <p:pic>
        <p:nvPicPr>
          <p:cNvPr id="5" name="Content Placeholder 4">
            <a:extLst>
              <a:ext uri="{FF2B5EF4-FFF2-40B4-BE49-F238E27FC236}">
                <a16:creationId xmlns:a16="http://schemas.microsoft.com/office/drawing/2014/main" id="{53915A65-7C53-4EFB-82C0-4C35105719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368429"/>
            <a:ext cx="8468140" cy="5090139"/>
          </a:xfrm>
        </p:spPr>
      </p:pic>
    </p:spTree>
    <p:extLst>
      <p:ext uri="{BB962C8B-B14F-4D97-AF65-F5344CB8AC3E}">
        <p14:creationId xmlns:p14="http://schemas.microsoft.com/office/powerpoint/2010/main" val="2692658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4603B-ADC1-4367-9F46-DC2CF1C58430}"/>
              </a:ext>
            </a:extLst>
          </p:cNvPr>
          <p:cNvSpPr>
            <a:spLocks noGrp="1"/>
          </p:cNvSpPr>
          <p:nvPr>
            <p:ph type="title"/>
          </p:nvPr>
        </p:nvSpPr>
        <p:spPr/>
        <p:txBody>
          <a:bodyPr>
            <a:normAutofit/>
          </a:bodyPr>
          <a:lstStyle/>
          <a:p>
            <a:r>
              <a:rPr lang="en-US" sz="2800" b="1" i="0" dirty="0">
                <a:solidFill>
                  <a:schemeClr val="accent2">
                    <a:lumMod val="75000"/>
                  </a:schemeClr>
                </a:solidFill>
                <a:effectLst/>
                <a:latin typeface="Söhne"/>
              </a:rPr>
              <a:t>Future Enhancements</a:t>
            </a:r>
            <a:endParaRPr lang="en-US" sz="2800" b="1" dirty="0">
              <a:solidFill>
                <a:schemeClr val="accent2">
                  <a:lumMod val="75000"/>
                </a:schemeClr>
              </a:solidFill>
            </a:endParaRPr>
          </a:p>
        </p:txBody>
      </p:sp>
      <p:sp>
        <p:nvSpPr>
          <p:cNvPr id="3" name="Content Placeholder 2">
            <a:extLst>
              <a:ext uri="{FF2B5EF4-FFF2-40B4-BE49-F238E27FC236}">
                <a16:creationId xmlns:a16="http://schemas.microsoft.com/office/drawing/2014/main" id="{E0958DB7-96E2-4327-919F-B1E92520A0F5}"/>
              </a:ext>
            </a:extLst>
          </p:cNvPr>
          <p:cNvSpPr>
            <a:spLocks noGrp="1"/>
          </p:cNvSpPr>
          <p:nvPr>
            <p:ph idx="1"/>
          </p:nvPr>
        </p:nvSpPr>
        <p:spPr/>
        <p:txBody>
          <a:bodyPr>
            <a:normAutofit fontScale="77500" lnSpcReduction="20000"/>
          </a:bodyPr>
          <a:lstStyle/>
          <a:p>
            <a:pPr marL="0" indent="0">
              <a:buNone/>
            </a:pPr>
            <a:r>
              <a:rPr lang="en-US" b="1" i="0" dirty="0">
                <a:solidFill>
                  <a:srgbClr val="0D0D0D"/>
                </a:solidFill>
                <a:effectLst/>
                <a:latin typeface="Söhne"/>
              </a:rPr>
              <a:t>Predicting the Future</a:t>
            </a:r>
            <a:r>
              <a:rPr lang="en-US" b="0" i="0" dirty="0">
                <a:solidFill>
                  <a:srgbClr val="0D0D0D"/>
                </a:solidFill>
                <a:effectLst/>
                <a:latin typeface="Söhne"/>
              </a:rPr>
              <a:t>:</a:t>
            </a:r>
          </a:p>
          <a:p>
            <a:pPr marL="0" indent="0">
              <a:buNone/>
            </a:pPr>
            <a:r>
              <a:rPr lang="en-US" b="0" i="0" dirty="0">
                <a:solidFill>
                  <a:srgbClr val="0D0D0D"/>
                </a:solidFill>
                <a:effectLst/>
                <a:latin typeface="Söhne"/>
              </a:rPr>
              <a:t>We can make tools that guess what might happen with COVID-19, like how many people might get sick or recover. </a:t>
            </a:r>
          </a:p>
          <a:p>
            <a:pPr marL="0" indent="0">
              <a:buNone/>
            </a:pPr>
            <a:r>
              <a:rPr lang="en-US" b="1" i="0" dirty="0">
                <a:solidFill>
                  <a:srgbClr val="0D0D0D"/>
                </a:solidFill>
                <a:effectLst/>
                <a:latin typeface="Söhne"/>
              </a:rPr>
              <a:t>Real-time Data Integration</a:t>
            </a:r>
            <a:r>
              <a:rPr lang="en-US" b="0" i="0" dirty="0">
                <a:solidFill>
                  <a:srgbClr val="0D0D0D"/>
                </a:solidFill>
                <a:effectLst/>
                <a:latin typeface="Söhne"/>
              </a:rPr>
              <a:t>: </a:t>
            </a:r>
          </a:p>
          <a:p>
            <a:pPr marL="0" indent="0">
              <a:buNone/>
            </a:pPr>
            <a:r>
              <a:rPr lang="en-US" b="0" i="0" dirty="0">
                <a:solidFill>
                  <a:srgbClr val="0D0D0D"/>
                </a:solidFill>
                <a:effectLst/>
                <a:latin typeface="Söhne"/>
              </a:rPr>
              <a:t>We can make sure our data is always up-to-date by adding new information as soon as it comes out. This means our analysis is always accurate</a:t>
            </a:r>
          </a:p>
          <a:p>
            <a:pPr marL="0" indent="0">
              <a:buNone/>
            </a:pPr>
            <a:r>
              <a:rPr lang="en-US" b="1" i="0" dirty="0">
                <a:solidFill>
                  <a:srgbClr val="0D0D0D"/>
                </a:solidFill>
                <a:effectLst/>
                <a:latin typeface="Söhne"/>
              </a:rPr>
              <a:t>Geographic Analysis:</a:t>
            </a:r>
            <a:r>
              <a:rPr lang="en-US" b="0" i="0" dirty="0">
                <a:solidFill>
                  <a:srgbClr val="0D0D0D"/>
                </a:solidFill>
                <a:effectLst/>
                <a:latin typeface="Söhne"/>
              </a:rPr>
              <a:t> </a:t>
            </a:r>
          </a:p>
          <a:p>
            <a:pPr marL="0" indent="0">
              <a:buNone/>
            </a:pPr>
            <a:r>
              <a:rPr lang="en-US" b="0" i="0" dirty="0">
                <a:solidFill>
                  <a:srgbClr val="0D0D0D"/>
                </a:solidFill>
                <a:effectLst/>
                <a:latin typeface="Söhne"/>
              </a:rPr>
              <a:t>We can make maps that show where COVID-19 is spreading the most. This helps decide where to focus efforts to stop it.</a:t>
            </a:r>
          </a:p>
          <a:p>
            <a:pPr marL="0" indent="0">
              <a:buNone/>
            </a:pPr>
            <a:r>
              <a:rPr lang="en-US" b="1" i="0" dirty="0">
                <a:solidFill>
                  <a:srgbClr val="0D0D0D"/>
                </a:solidFill>
                <a:effectLst/>
                <a:latin typeface="Söhne"/>
              </a:rPr>
              <a:t>Sentiment Analysis</a:t>
            </a:r>
            <a:r>
              <a:rPr lang="en-US" b="0" i="0" dirty="0">
                <a:solidFill>
                  <a:srgbClr val="0D0D0D"/>
                </a:solidFill>
                <a:effectLst/>
                <a:latin typeface="Söhne"/>
              </a:rPr>
              <a:t>: </a:t>
            </a:r>
          </a:p>
          <a:p>
            <a:pPr marL="0" indent="0">
              <a:buNone/>
            </a:pPr>
            <a:r>
              <a:rPr lang="en-US" b="0" i="0" dirty="0">
                <a:solidFill>
                  <a:srgbClr val="0D0D0D"/>
                </a:solidFill>
                <a:effectLst/>
                <a:latin typeface="Söhne"/>
              </a:rPr>
              <a:t>We can use tools to see what people are saying about COVID-19 on social media. This helps understand what people are worried about and if they have wrong information.</a:t>
            </a:r>
          </a:p>
          <a:p>
            <a:pPr marL="0" indent="0">
              <a:buNone/>
            </a:pPr>
            <a:r>
              <a:rPr lang="en-US" b="1" i="0" dirty="0">
                <a:solidFill>
                  <a:srgbClr val="0D0D0D"/>
                </a:solidFill>
                <a:effectLst/>
                <a:latin typeface="Söhne"/>
              </a:rPr>
              <a:t>Collaborative Research</a:t>
            </a:r>
            <a:r>
              <a:rPr lang="en-US" b="0" i="0" dirty="0">
                <a:solidFill>
                  <a:srgbClr val="0D0D0D"/>
                </a:solidFill>
                <a:effectLst/>
                <a:latin typeface="Söhne"/>
              </a:rPr>
              <a:t>: </a:t>
            </a:r>
          </a:p>
          <a:p>
            <a:pPr marL="0" indent="0">
              <a:buNone/>
            </a:pPr>
            <a:r>
              <a:rPr lang="en-US" b="0" i="0" dirty="0">
                <a:solidFill>
                  <a:srgbClr val="0D0D0D"/>
                </a:solidFill>
                <a:effectLst/>
                <a:latin typeface="Söhne"/>
              </a:rPr>
              <a:t>We can work with doctors, scientists, and governments to get more information and help solve COVID-19 problems faster.</a:t>
            </a:r>
          </a:p>
          <a:p>
            <a:endParaRPr lang="en-US" dirty="0"/>
          </a:p>
        </p:txBody>
      </p:sp>
    </p:spTree>
    <p:extLst>
      <p:ext uri="{BB962C8B-B14F-4D97-AF65-F5344CB8AC3E}">
        <p14:creationId xmlns:p14="http://schemas.microsoft.com/office/powerpoint/2010/main" val="2265900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EC76D-1BC6-45EB-A7B9-50261A2B39B6}"/>
              </a:ext>
            </a:extLst>
          </p:cNvPr>
          <p:cNvSpPr>
            <a:spLocks noGrp="1"/>
          </p:cNvSpPr>
          <p:nvPr>
            <p:ph type="title"/>
          </p:nvPr>
        </p:nvSpPr>
        <p:spPr/>
        <p:txBody>
          <a:bodyPr>
            <a:normAutofit/>
          </a:bodyPr>
          <a:lstStyle/>
          <a:p>
            <a:br>
              <a:rPr lang="en-US" sz="3600" b="1" dirty="0">
                <a:solidFill>
                  <a:schemeClr val="accent2">
                    <a:lumMod val="75000"/>
                  </a:schemeClr>
                </a:solidFill>
              </a:rPr>
            </a:br>
            <a:r>
              <a:rPr lang="en-US" sz="3600" b="1" i="0" dirty="0">
                <a:solidFill>
                  <a:schemeClr val="accent2">
                    <a:lumMod val="75000"/>
                  </a:schemeClr>
                </a:solidFill>
                <a:effectLst/>
                <a:latin typeface="Söhne"/>
              </a:rPr>
              <a:t>Conclusion:</a:t>
            </a:r>
            <a:endParaRPr lang="en-US" sz="3600" b="1" dirty="0">
              <a:solidFill>
                <a:schemeClr val="accent2">
                  <a:lumMod val="75000"/>
                </a:schemeClr>
              </a:solidFill>
            </a:endParaRPr>
          </a:p>
        </p:txBody>
      </p:sp>
      <p:sp>
        <p:nvSpPr>
          <p:cNvPr id="5" name="Rectangle 2">
            <a:extLst>
              <a:ext uri="{FF2B5EF4-FFF2-40B4-BE49-F238E27FC236}">
                <a16:creationId xmlns:a16="http://schemas.microsoft.com/office/drawing/2014/main" id="{8FDA1227-33C8-4DCE-A509-B0F84481190F}"/>
              </a:ext>
            </a:extLst>
          </p:cNvPr>
          <p:cNvSpPr>
            <a:spLocks noGrp="1" noChangeArrowheads="1"/>
          </p:cNvSpPr>
          <p:nvPr>
            <p:ph idx="1"/>
          </p:nvPr>
        </p:nvSpPr>
        <p:spPr bwMode="auto">
          <a:xfrm>
            <a:off x="348272" y="1997839"/>
            <a:ext cx="1149545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t>T</a:t>
            </a:r>
            <a:r>
              <a:rPr kumimoji="0" lang="en-US" altLang="en-US" sz="2000" i="0" u="none" strike="noStrike" cap="none" normalizeH="0" baseline="0" dirty="0">
                <a:ln>
                  <a:noFill/>
                </a:ln>
                <a:solidFill>
                  <a:schemeClr val="tx1"/>
                </a:solidFill>
                <a:effectLst/>
                <a:latin typeface="Arial" panose="020B0604020202020204" pitchFamily="34" charset="0"/>
              </a:rPr>
              <a:t>he analysis of the COVID-19 dataset helps us understand how the virus has affected different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Arial" panose="020B0604020202020204" pitchFamily="34" charset="0"/>
              </a:rPr>
              <a:t>countries and regions. It shows us how many people have been infected, how many have died,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Arial" panose="020B0604020202020204" pitchFamily="34" charset="0"/>
              </a:rPr>
              <a:t>and how many have recovered. By studying this data, we can see the importance of taking action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Arial" panose="020B0604020202020204" pitchFamily="34" charset="0"/>
              </a:rPr>
              <a:t>quickly to stop the virus from spreading further. It also reminds us that working together globally is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Arial" panose="020B0604020202020204" pitchFamily="34" charset="0"/>
              </a:rPr>
              <a:t>crucial in fighting such health crises. Looking ahead, we need to keep monitoring the data to make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Arial" panose="020B0604020202020204" pitchFamily="34" charset="0"/>
              </a:rPr>
              <a:t>smart decisions and policies. Despite the challenges we face, there is hope as communities around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Arial" panose="020B0604020202020204" pitchFamily="34" charset="0"/>
              </a:rPr>
              <a:t>the world continue to adapt and respond to the pandemic.</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i="0" u="none" strike="noStrike" cap="none" normalizeH="0" baseline="0" dirty="0">
                <a:ln>
                  <a:noFill/>
                </a:ln>
                <a:solidFill>
                  <a:srgbClr val="000000"/>
                </a:solidFill>
                <a:effectLst/>
                <a:latin typeface="Söhne"/>
              </a:rPr>
            </a:br>
            <a:endParaRPr kumimoji="0" lang="en-US" altLang="en-US" sz="20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2921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CF35DE-94E3-40B8-ABC1-BC1A1977CA89}"/>
              </a:ext>
            </a:extLst>
          </p:cNvPr>
          <p:cNvSpPr>
            <a:spLocks noGrp="1"/>
          </p:cNvSpPr>
          <p:nvPr>
            <p:ph idx="1"/>
          </p:nvPr>
        </p:nvSpPr>
        <p:spPr>
          <a:xfrm>
            <a:off x="838200" y="1825625"/>
            <a:ext cx="10505661" cy="2309053"/>
          </a:xfrm>
        </p:spPr>
        <p:txBody>
          <a:bodyPr>
            <a:normAutofit fontScale="92500" lnSpcReduction="10000"/>
          </a:bodyPr>
          <a:lstStyle/>
          <a:p>
            <a:pPr marL="0" indent="0">
              <a:buNone/>
            </a:pPr>
            <a:endParaRPr lang="en-US" sz="2400" i="0" dirty="0">
              <a:solidFill>
                <a:srgbClr val="0D0D0D"/>
              </a:solidFill>
              <a:effectLst/>
              <a:latin typeface="Söhne"/>
            </a:endParaRPr>
          </a:p>
          <a:p>
            <a:pPr marL="0" indent="0">
              <a:buNone/>
            </a:pPr>
            <a:endParaRPr lang="en-US" sz="2400" i="0" dirty="0">
              <a:solidFill>
                <a:srgbClr val="0D0D0D"/>
              </a:solidFill>
              <a:effectLst/>
              <a:latin typeface="Söhne"/>
            </a:endParaRPr>
          </a:p>
          <a:p>
            <a:pPr marL="0" indent="0">
              <a:buNone/>
            </a:pPr>
            <a:r>
              <a:rPr lang="en-US" sz="2400" i="0" dirty="0">
                <a:solidFill>
                  <a:srgbClr val="0D0D0D"/>
                </a:solidFill>
                <a:effectLst/>
                <a:latin typeface="Söhne"/>
              </a:rPr>
              <a:t>Thank you for your attention and interest in exploring the insights derived from the COVID-19 dataset. Your engagement in understanding the data and its implications is crucial in combating this global health crisis. Let's continue to work together to analyze and utilize data effectively for the improvement of public health and safety. Once again, thank you</a:t>
            </a:r>
            <a:endParaRPr lang="en-US" sz="2400" dirty="0"/>
          </a:p>
        </p:txBody>
      </p:sp>
      <p:sp>
        <p:nvSpPr>
          <p:cNvPr id="5" name="TextBox 4">
            <a:extLst>
              <a:ext uri="{FF2B5EF4-FFF2-40B4-BE49-F238E27FC236}">
                <a16:creationId xmlns:a16="http://schemas.microsoft.com/office/drawing/2014/main" id="{D0ACFC82-F6F1-4662-BA7A-E38A2A4BA397}"/>
              </a:ext>
            </a:extLst>
          </p:cNvPr>
          <p:cNvSpPr txBox="1"/>
          <p:nvPr/>
        </p:nvSpPr>
        <p:spPr>
          <a:xfrm>
            <a:off x="9687339" y="5844210"/>
            <a:ext cx="2164054" cy="646331"/>
          </a:xfrm>
          <a:prstGeom prst="rect">
            <a:avLst/>
          </a:prstGeom>
          <a:noFill/>
        </p:spPr>
        <p:txBody>
          <a:bodyPr wrap="none" rtlCol="0">
            <a:spAutoFit/>
          </a:bodyPr>
          <a:lstStyle/>
          <a:p>
            <a:r>
              <a:rPr lang="en-US" sz="3600" b="1" dirty="0"/>
              <a:t>Thank You</a:t>
            </a:r>
          </a:p>
        </p:txBody>
      </p:sp>
    </p:spTree>
    <p:extLst>
      <p:ext uri="{BB962C8B-B14F-4D97-AF65-F5344CB8AC3E}">
        <p14:creationId xmlns:p14="http://schemas.microsoft.com/office/powerpoint/2010/main" val="28701508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9AB5E-4008-4891-A00A-E9AAF924367F}"/>
              </a:ext>
            </a:extLst>
          </p:cNvPr>
          <p:cNvSpPr>
            <a:spLocks noGrp="1"/>
          </p:cNvSpPr>
          <p:nvPr>
            <p:ph type="title"/>
          </p:nvPr>
        </p:nvSpPr>
        <p:spPr/>
        <p:txBody>
          <a:bodyPr>
            <a:normAutofit/>
          </a:bodyPr>
          <a:lstStyle/>
          <a:p>
            <a:r>
              <a:rPr lang="en-US" sz="3200" b="1" dirty="0">
                <a:solidFill>
                  <a:schemeClr val="accent2">
                    <a:lumMod val="75000"/>
                  </a:schemeClr>
                </a:solidFill>
              </a:rPr>
              <a:t>ABSTRACT</a:t>
            </a:r>
          </a:p>
        </p:txBody>
      </p:sp>
      <p:sp>
        <p:nvSpPr>
          <p:cNvPr id="3" name="Content Placeholder 2">
            <a:extLst>
              <a:ext uri="{FF2B5EF4-FFF2-40B4-BE49-F238E27FC236}">
                <a16:creationId xmlns:a16="http://schemas.microsoft.com/office/drawing/2014/main" id="{01859866-9A79-4E87-90A7-49C992AD6710}"/>
              </a:ext>
            </a:extLst>
          </p:cNvPr>
          <p:cNvSpPr>
            <a:spLocks noGrp="1"/>
          </p:cNvSpPr>
          <p:nvPr>
            <p:ph idx="1"/>
          </p:nvPr>
        </p:nvSpPr>
        <p:spPr/>
        <p:txBody>
          <a:bodyPr>
            <a:normAutofit/>
          </a:bodyPr>
          <a:lstStyle/>
          <a:p>
            <a:pPr marL="0" indent="0" algn="ctr">
              <a:buNone/>
            </a:pPr>
            <a:r>
              <a:rPr lang="en-US" sz="2400" i="0" dirty="0">
                <a:solidFill>
                  <a:srgbClr val="0D0D0D"/>
                </a:solidFill>
                <a:effectLst/>
                <a:latin typeface="Söhne"/>
              </a:rPr>
              <a:t>This project looks at data about COVID-19, the disease caused by the coronavirus. We use computer programs to study this data and understand what's happening with the pandemic. We analyze things like how many people are getting sick, how many are dying, and how many are getting better. By looking at data from different countries, we can see patterns and differences in how the virus affects people. We use graphs and numbers to show these patterns, which can help governments and health experts make better decisions to fight the virus. This project aims to give clear information that can help us deal with the pandemic better.</a:t>
            </a:r>
            <a:endParaRPr lang="en-US" sz="2400" dirty="0"/>
          </a:p>
        </p:txBody>
      </p:sp>
    </p:spTree>
    <p:extLst>
      <p:ext uri="{BB962C8B-B14F-4D97-AF65-F5344CB8AC3E}">
        <p14:creationId xmlns:p14="http://schemas.microsoft.com/office/powerpoint/2010/main" val="28805627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B43B6-0499-4F5E-A7C2-FC5CDF82866B}"/>
              </a:ext>
            </a:extLst>
          </p:cNvPr>
          <p:cNvSpPr>
            <a:spLocks noGrp="1"/>
          </p:cNvSpPr>
          <p:nvPr>
            <p:ph type="title"/>
          </p:nvPr>
        </p:nvSpPr>
        <p:spPr/>
        <p:txBody>
          <a:bodyPr>
            <a:normAutofit/>
          </a:bodyPr>
          <a:lstStyle/>
          <a:p>
            <a:r>
              <a:rPr lang="en-US" sz="3200" i="0" dirty="0">
                <a:solidFill>
                  <a:schemeClr val="accent2">
                    <a:lumMod val="75000"/>
                  </a:schemeClr>
                </a:solidFill>
                <a:effectLst/>
                <a:latin typeface="Söhne"/>
              </a:rPr>
              <a:t>Software Requirements:</a:t>
            </a:r>
            <a:endParaRPr lang="en-US" sz="3200" dirty="0">
              <a:solidFill>
                <a:schemeClr val="accent2">
                  <a:lumMod val="75000"/>
                </a:schemeClr>
              </a:solidFill>
            </a:endParaRPr>
          </a:p>
        </p:txBody>
      </p:sp>
      <p:sp>
        <p:nvSpPr>
          <p:cNvPr id="3" name="Content Placeholder 2">
            <a:extLst>
              <a:ext uri="{FF2B5EF4-FFF2-40B4-BE49-F238E27FC236}">
                <a16:creationId xmlns:a16="http://schemas.microsoft.com/office/drawing/2014/main" id="{681FFC74-7FF7-4BBE-8085-363C8DC065E8}"/>
              </a:ext>
            </a:extLst>
          </p:cNvPr>
          <p:cNvSpPr>
            <a:spLocks noGrp="1"/>
          </p:cNvSpPr>
          <p:nvPr>
            <p:ph idx="1"/>
          </p:nvPr>
        </p:nvSpPr>
        <p:spPr>
          <a:xfrm>
            <a:off x="838200" y="1690688"/>
            <a:ext cx="10757452" cy="4613206"/>
          </a:xfrm>
        </p:spPr>
        <p:txBody>
          <a:bodyPr>
            <a:normAutofit fontScale="77500" lnSpcReduction="20000"/>
          </a:bodyPr>
          <a:lstStyle/>
          <a:p>
            <a:pPr marL="0" indent="0" algn="l">
              <a:buNone/>
            </a:pPr>
            <a:r>
              <a:rPr lang="en-US" sz="2100" b="1" i="0" dirty="0">
                <a:effectLst/>
                <a:latin typeface="Söhne"/>
              </a:rPr>
              <a:t>Python</a:t>
            </a:r>
            <a:r>
              <a:rPr lang="en-US" sz="2100" b="0" i="0" dirty="0">
                <a:effectLst/>
                <a:latin typeface="Söhne"/>
              </a:rPr>
              <a:t>:</a:t>
            </a:r>
          </a:p>
          <a:p>
            <a:pPr marL="0" indent="0" algn="l">
              <a:buNone/>
            </a:pPr>
            <a:r>
              <a:rPr lang="en-US" sz="2100" b="0" i="0" dirty="0">
                <a:solidFill>
                  <a:srgbClr val="0D0D0D"/>
                </a:solidFill>
                <a:effectLst/>
                <a:latin typeface="Söhne"/>
              </a:rPr>
              <a:t>Python is a programming language commonly used for data analysis and visualization. We will utilize Python for data manipulation, analysis, and visualization tasks.</a:t>
            </a:r>
          </a:p>
          <a:p>
            <a:pPr marL="0" indent="0" algn="l">
              <a:buNone/>
            </a:pPr>
            <a:r>
              <a:rPr lang="en-US" sz="2100" b="1" i="0" dirty="0" err="1">
                <a:effectLst/>
                <a:latin typeface="Söhne"/>
              </a:rPr>
              <a:t>Jupyter</a:t>
            </a:r>
            <a:r>
              <a:rPr lang="en-US" sz="2100" b="1" i="0" dirty="0">
                <a:effectLst/>
                <a:latin typeface="Söhne"/>
              </a:rPr>
              <a:t> Notebook</a:t>
            </a:r>
            <a:r>
              <a:rPr lang="en-US" sz="2100" b="0" i="0" dirty="0">
                <a:effectLst/>
                <a:latin typeface="Söhne"/>
              </a:rPr>
              <a:t>:</a:t>
            </a:r>
          </a:p>
          <a:p>
            <a:pPr marL="0" indent="0" algn="l">
              <a:buNone/>
            </a:pPr>
            <a:r>
              <a:rPr lang="en-US" sz="2100" b="0" i="0" dirty="0" err="1">
                <a:solidFill>
                  <a:srgbClr val="0D0D0D"/>
                </a:solidFill>
                <a:effectLst/>
                <a:latin typeface="Söhne"/>
              </a:rPr>
              <a:t>Jupyter</a:t>
            </a:r>
            <a:r>
              <a:rPr lang="en-US" sz="2100" b="0" i="0" dirty="0">
                <a:solidFill>
                  <a:srgbClr val="0D0D0D"/>
                </a:solidFill>
                <a:effectLst/>
                <a:latin typeface="Söhne"/>
              </a:rPr>
              <a:t> Notebook is an interactive computing environment that allows for creating and sharing documents containing live code, equations, visualizations, and narrative text. It will be used for organizing and presenting the analysis in a structured manner.</a:t>
            </a:r>
          </a:p>
          <a:p>
            <a:pPr marL="0" indent="0" algn="l">
              <a:buNone/>
            </a:pPr>
            <a:r>
              <a:rPr lang="en-US" sz="2100" b="1" i="0" dirty="0">
                <a:effectLst/>
                <a:latin typeface="Söhne"/>
              </a:rPr>
              <a:t>Pandas</a:t>
            </a:r>
            <a:r>
              <a:rPr lang="en-US" sz="2100" b="0" i="0" dirty="0">
                <a:effectLst/>
                <a:latin typeface="Söhne"/>
              </a:rPr>
              <a:t>:</a:t>
            </a:r>
            <a:r>
              <a:rPr lang="en-US" sz="2100" b="0" i="0" dirty="0">
                <a:solidFill>
                  <a:srgbClr val="0D0D0D"/>
                </a:solidFill>
                <a:effectLst/>
                <a:latin typeface="Söhne"/>
              </a:rPr>
              <a:t> </a:t>
            </a:r>
          </a:p>
          <a:p>
            <a:pPr marL="0" indent="0" algn="l">
              <a:buNone/>
            </a:pPr>
            <a:r>
              <a:rPr lang="en-US" sz="2100" b="0" i="0" dirty="0">
                <a:solidFill>
                  <a:srgbClr val="0D0D0D"/>
                </a:solidFill>
                <a:effectLst/>
                <a:latin typeface="Söhne"/>
              </a:rPr>
              <a:t>Pandas is a powerful Python library for data manipulation and analysis. It provides data structures and functions to efficiently manipulate large datasets.</a:t>
            </a:r>
          </a:p>
          <a:p>
            <a:pPr marL="0" indent="0" algn="l">
              <a:buNone/>
            </a:pPr>
            <a:r>
              <a:rPr lang="en-US" sz="2100" b="1" i="0" dirty="0">
                <a:effectLst/>
                <a:latin typeface="Söhne"/>
              </a:rPr>
              <a:t>NumPy</a:t>
            </a:r>
            <a:r>
              <a:rPr lang="en-US" sz="2100" b="0" i="0" dirty="0">
                <a:effectLst/>
                <a:latin typeface="Söhne"/>
              </a:rPr>
              <a:t>:</a:t>
            </a:r>
          </a:p>
          <a:p>
            <a:pPr marL="0" indent="0" algn="l">
              <a:buNone/>
            </a:pPr>
            <a:r>
              <a:rPr lang="en-US" sz="2100" b="0" i="0" dirty="0">
                <a:solidFill>
                  <a:srgbClr val="0D0D0D"/>
                </a:solidFill>
                <a:effectLst/>
                <a:latin typeface="Söhne"/>
              </a:rPr>
              <a:t> NumPy is a fundamental package for scientific computing in Python. It provides support for large, multi-dimensional arrays and matrices, along with a collection of mathematical functions to operate on these arrays.</a:t>
            </a:r>
          </a:p>
          <a:p>
            <a:pPr marL="0" indent="0" algn="l">
              <a:buNone/>
            </a:pPr>
            <a:r>
              <a:rPr lang="en-US" sz="2100" b="1" i="0" dirty="0">
                <a:effectLst/>
                <a:latin typeface="Söhne"/>
              </a:rPr>
              <a:t>Matplotlib</a:t>
            </a:r>
            <a:r>
              <a:rPr lang="en-US" sz="2100" b="0" i="0" dirty="0">
                <a:effectLst/>
                <a:latin typeface="Söhne"/>
              </a:rPr>
              <a:t>: </a:t>
            </a:r>
          </a:p>
          <a:p>
            <a:pPr marL="0" indent="0" algn="l">
              <a:buNone/>
            </a:pPr>
            <a:r>
              <a:rPr lang="en-US" sz="2100" b="0" i="0" dirty="0">
                <a:solidFill>
                  <a:srgbClr val="0D0D0D"/>
                </a:solidFill>
                <a:effectLst/>
                <a:latin typeface="Söhne"/>
              </a:rPr>
              <a:t>Matplotlib is a plotting library for Python and NumPy. It enables the creation of static, animated, and interactive visualizations in Python. We will use Matplotlib to generate various types of plots and graphs to visualize the COVID-19 data.</a:t>
            </a:r>
          </a:p>
        </p:txBody>
      </p:sp>
    </p:spTree>
    <p:extLst>
      <p:ext uri="{BB962C8B-B14F-4D97-AF65-F5344CB8AC3E}">
        <p14:creationId xmlns:p14="http://schemas.microsoft.com/office/powerpoint/2010/main" val="854064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EBC63-DBDB-4E49-9A7C-04A3055ABA1F}"/>
              </a:ext>
            </a:extLst>
          </p:cNvPr>
          <p:cNvSpPr>
            <a:spLocks noGrp="1"/>
          </p:cNvSpPr>
          <p:nvPr>
            <p:ph type="title"/>
          </p:nvPr>
        </p:nvSpPr>
        <p:spPr/>
        <p:txBody>
          <a:bodyPr>
            <a:normAutofit/>
          </a:bodyPr>
          <a:lstStyle/>
          <a:p>
            <a:r>
              <a:rPr lang="en-US" sz="3200" b="0" i="0" dirty="0">
                <a:solidFill>
                  <a:schemeClr val="accent2">
                    <a:lumMod val="75000"/>
                  </a:schemeClr>
                </a:solidFill>
                <a:effectLst/>
                <a:latin typeface="Söhne"/>
              </a:rPr>
              <a:t>Advantages of the Project</a:t>
            </a:r>
            <a:endParaRPr lang="en-US" sz="3200" dirty="0">
              <a:solidFill>
                <a:schemeClr val="accent2">
                  <a:lumMod val="75000"/>
                </a:schemeClr>
              </a:solidFill>
            </a:endParaRPr>
          </a:p>
        </p:txBody>
      </p:sp>
      <p:sp>
        <p:nvSpPr>
          <p:cNvPr id="3" name="Content Placeholder 2">
            <a:extLst>
              <a:ext uri="{FF2B5EF4-FFF2-40B4-BE49-F238E27FC236}">
                <a16:creationId xmlns:a16="http://schemas.microsoft.com/office/drawing/2014/main" id="{BB777AAA-E80A-4E48-BDC3-44AB4E74986D}"/>
              </a:ext>
            </a:extLst>
          </p:cNvPr>
          <p:cNvSpPr>
            <a:spLocks noGrp="1"/>
          </p:cNvSpPr>
          <p:nvPr>
            <p:ph idx="1"/>
          </p:nvPr>
        </p:nvSpPr>
        <p:spPr>
          <a:xfrm>
            <a:off x="838200" y="1270000"/>
            <a:ext cx="10515600" cy="4802187"/>
          </a:xfrm>
        </p:spPr>
        <p:txBody>
          <a:bodyPr>
            <a:noAutofit/>
          </a:bodyPr>
          <a:lstStyle/>
          <a:p>
            <a:pPr marL="0" indent="0" algn="l">
              <a:buNone/>
            </a:pPr>
            <a:r>
              <a:rPr lang="en-US" sz="1600" b="1" i="0" dirty="0">
                <a:solidFill>
                  <a:srgbClr val="0D0D0D"/>
                </a:solidFill>
                <a:effectLst/>
                <a:latin typeface="Söhne"/>
              </a:rPr>
              <a:t>Easy Understanding</a:t>
            </a:r>
            <a:r>
              <a:rPr lang="en-US" sz="1600" b="0" i="0" dirty="0">
                <a:solidFill>
                  <a:srgbClr val="0D0D0D"/>
                </a:solidFill>
                <a:effectLst/>
                <a:latin typeface="Söhne"/>
              </a:rPr>
              <a:t>: </a:t>
            </a:r>
          </a:p>
          <a:p>
            <a:pPr marL="0" indent="0" algn="l">
              <a:buNone/>
            </a:pPr>
            <a:r>
              <a:rPr lang="en-US" sz="1600" b="0" i="0" dirty="0">
                <a:solidFill>
                  <a:srgbClr val="0D0D0D"/>
                </a:solidFill>
                <a:effectLst/>
                <a:latin typeface="Söhne"/>
              </a:rPr>
              <a:t>This project helps us understand COVID-19 data easily. We can see how the virus is spreading, how it affects different places, and what trends we notice over time.</a:t>
            </a:r>
          </a:p>
          <a:p>
            <a:pPr marL="0" indent="0" algn="l">
              <a:buNone/>
            </a:pPr>
            <a:r>
              <a:rPr lang="en-US" sz="1600" b="1" i="0" dirty="0">
                <a:solidFill>
                  <a:srgbClr val="0D0D0D"/>
                </a:solidFill>
                <a:effectLst/>
                <a:latin typeface="Söhne"/>
              </a:rPr>
              <a:t>Helps Decision Making</a:t>
            </a:r>
            <a:r>
              <a:rPr lang="en-US" sz="1600" b="0" i="0" dirty="0">
                <a:solidFill>
                  <a:srgbClr val="0D0D0D"/>
                </a:solidFill>
                <a:effectLst/>
                <a:latin typeface="Söhne"/>
              </a:rPr>
              <a:t>:</a:t>
            </a:r>
          </a:p>
          <a:p>
            <a:pPr marL="0" indent="0" algn="l">
              <a:buNone/>
            </a:pPr>
            <a:r>
              <a:rPr lang="en-US" sz="1600" b="0" i="0" dirty="0">
                <a:solidFill>
                  <a:srgbClr val="0D0D0D"/>
                </a:solidFill>
                <a:effectLst/>
                <a:latin typeface="Söhne"/>
              </a:rPr>
              <a:t> By looking at the data, we can make better decisions. This includes choices made by government leaders, doctors, and others involved in handling the pandemic.</a:t>
            </a:r>
          </a:p>
          <a:p>
            <a:pPr marL="0" indent="0" algn="l">
              <a:buNone/>
            </a:pPr>
            <a:r>
              <a:rPr lang="en-US" sz="1600" b="1" i="0" dirty="0">
                <a:solidFill>
                  <a:srgbClr val="0D0D0D"/>
                </a:solidFill>
                <a:effectLst/>
                <a:latin typeface="Söhne"/>
              </a:rPr>
              <a:t>Spreading Awareness</a:t>
            </a:r>
            <a:r>
              <a:rPr lang="en-US" sz="1600" b="0" i="0" dirty="0">
                <a:solidFill>
                  <a:srgbClr val="0D0D0D"/>
                </a:solidFill>
                <a:effectLst/>
                <a:latin typeface="Söhne"/>
              </a:rPr>
              <a:t>:</a:t>
            </a:r>
          </a:p>
          <a:p>
            <a:pPr marL="0" indent="0" algn="l">
              <a:buNone/>
            </a:pPr>
            <a:r>
              <a:rPr lang="en-US" sz="1600" b="0" i="0" dirty="0">
                <a:solidFill>
                  <a:srgbClr val="0D0D0D"/>
                </a:solidFill>
                <a:effectLst/>
                <a:latin typeface="Söhne"/>
              </a:rPr>
              <a:t> We can use the findings from this project to tell people more about COVID-19. It helps them understand why it's important to take precautions and get vaccinated.</a:t>
            </a:r>
          </a:p>
          <a:p>
            <a:pPr marL="0" indent="0" algn="l">
              <a:buNone/>
            </a:pPr>
            <a:r>
              <a:rPr lang="en-US" sz="1600" b="1" i="0" dirty="0">
                <a:solidFill>
                  <a:srgbClr val="0D0D0D"/>
                </a:solidFill>
                <a:effectLst/>
                <a:latin typeface="Söhne"/>
              </a:rPr>
              <a:t>Using Resources Wisely</a:t>
            </a:r>
            <a:r>
              <a:rPr lang="en-US" sz="1600" b="0" i="0" dirty="0">
                <a:solidFill>
                  <a:srgbClr val="0D0D0D"/>
                </a:solidFill>
                <a:effectLst/>
                <a:latin typeface="Söhne"/>
              </a:rPr>
              <a:t>:</a:t>
            </a:r>
          </a:p>
          <a:p>
            <a:pPr marL="0" indent="0" algn="l">
              <a:buNone/>
            </a:pPr>
            <a:r>
              <a:rPr lang="en-US" sz="1600" b="0" i="0" dirty="0">
                <a:solidFill>
                  <a:srgbClr val="0D0D0D"/>
                </a:solidFill>
                <a:effectLst/>
                <a:latin typeface="Söhne"/>
              </a:rPr>
              <a:t> The project helps us figure out where to send medical supplies and help. We can see which areas need more help because they have more cases.</a:t>
            </a:r>
          </a:p>
          <a:p>
            <a:pPr marL="0" indent="0" algn="l">
              <a:buNone/>
            </a:pPr>
            <a:r>
              <a:rPr lang="en-US" sz="1600" b="1" i="0" dirty="0">
                <a:solidFill>
                  <a:srgbClr val="0D0D0D"/>
                </a:solidFill>
                <a:effectLst/>
                <a:latin typeface="Söhne"/>
              </a:rPr>
              <a:t>Learning About the Virus</a:t>
            </a:r>
            <a:r>
              <a:rPr lang="en-US" sz="1600" b="0" i="0" dirty="0">
                <a:solidFill>
                  <a:srgbClr val="0D0D0D"/>
                </a:solidFill>
                <a:effectLst/>
                <a:latin typeface="Söhne"/>
              </a:rPr>
              <a:t>: </a:t>
            </a:r>
          </a:p>
          <a:p>
            <a:pPr marL="0" indent="0" algn="l">
              <a:buNone/>
            </a:pPr>
            <a:r>
              <a:rPr lang="en-US" sz="1600" b="0" i="0" dirty="0">
                <a:solidFill>
                  <a:srgbClr val="0D0D0D"/>
                </a:solidFill>
                <a:effectLst/>
                <a:latin typeface="Söhne"/>
              </a:rPr>
              <a:t>Scientists can use this project to study the virus better. They can learn how it spreads and what factors make it worse.</a:t>
            </a:r>
          </a:p>
          <a:p>
            <a:pPr marL="0" indent="0">
              <a:buNone/>
            </a:pPr>
            <a:r>
              <a:rPr lang="en-US" sz="1600" b="1" i="0" dirty="0">
                <a:solidFill>
                  <a:srgbClr val="0D0D0D"/>
                </a:solidFill>
                <a:effectLst/>
                <a:latin typeface="Söhne"/>
              </a:rPr>
              <a:t>Working Together</a:t>
            </a:r>
            <a:r>
              <a:rPr lang="en-US" sz="1600" b="0" i="0" dirty="0">
                <a:solidFill>
                  <a:srgbClr val="0D0D0D"/>
                </a:solidFill>
                <a:effectLst/>
                <a:latin typeface="Söhne"/>
              </a:rPr>
              <a:t>:</a:t>
            </a:r>
          </a:p>
          <a:p>
            <a:pPr marL="0" indent="0">
              <a:buNone/>
            </a:pPr>
            <a:r>
              <a:rPr lang="en-US" sz="1600" b="0" i="0" dirty="0">
                <a:solidFill>
                  <a:srgbClr val="0D0D0D"/>
                </a:solidFill>
                <a:effectLst/>
                <a:latin typeface="Söhne"/>
              </a:rPr>
              <a:t> This project lets different people share what they've learned. This helps everyone learn more about how to handle health emergencies like COVID-19.</a:t>
            </a:r>
            <a:endParaRPr lang="en-US" sz="1600" dirty="0"/>
          </a:p>
        </p:txBody>
      </p:sp>
    </p:spTree>
    <p:extLst>
      <p:ext uri="{BB962C8B-B14F-4D97-AF65-F5344CB8AC3E}">
        <p14:creationId xmlns:p14="http://schemas.microsoft.com/office/powerpoint/2010/main" val="1846480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39110-63D5-41D7-BFAE-FFAC651F65B7}"/>
              </a:ext>
            </a:extLst>
          </p:cNvPr>
          <p:cNvSpPr>
            <a:spLocks noGrp="1"/>
          </p:cNvSpPr>
          <p:nvPr>
            <p:ph type="title"/>
          </p:nvPr>
        </p:nvSpPr>
        <p:spPr/>
        <p:txBody>
          <a:bodyPr>
            <a:normAutofit/>
          </a:bodyPr>
          <a:lstStyle/>
          <a:p>
            <a:r>
              <a:rPr lang="en-US" sz="2800" b="1" i="0" dirty="0">
                <a:solidFill>
                  <a:schemeClr val="accent2">
                    <a:lumMod val="75000"/>
                  </a:schemeClr>
                </a:solidFill>
                <a:effectLst/>
                <a:latin typeface="Söhne"/>
              </a:rPr>
              <a:t>Regional Record Analysis</a:t>
            </a:r>
            <a:endParaRPr lang="en-US" sz="2800" b="1" dirty="0">
              <a:solidFill>
                <a:schemeClr val="accent2">
                  <a:lumMod val="75000"/>
                </a:schemeClr>
              </a:solidFill>
            </a:endParaRPr>
          </a:p>
        </p:txBody>
      </p:sp>
      <p:pic>
        <p:nvPicPr>
          <p:cNvPr id="5" name="Content Placeholder 4">
            <a:extLst>
              <a:ext uri="{FF2B5EF4-FFF2-40B4-BE49-F238E27FC236}">
                <a16:creationId xmlns:a16="http://schemas.microsoft.com/office/drawing/2014/main" id="{589FB24D-1E5D-4835-8B93-930AB654E4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468700"/>
            <a:ext cx="9328057" cy="2458901"/>
          </a:xfrm>
        </p:spPr>
      </p:pic>
    </p:spTree>
    <p:extLst>
      <p:ext uri="{BB962C8B-B14F-4D97-AF65-F5344CB8AC3E}">
        <p14:creationId xmlns:p14="http://schemas.microsoft.com/office/powerpoint/2010/main" val="1107712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41988-D18C-46F4-92CE-ED6819232181}"/>
              </a:ext>
            </a:extLst>
          </p:cNvPr>
          <p:cNvSpPr>
            <a:spLocks noGrp="1"/>
          </p:cNvSpPr>
          <p:nvPr>
            <p:ph type="title"/>
          </p:nvPr>
        </p:nvSpPr>
        <p:spPr/>
        <p:txBody>
          <a:bodyPr>
            <a:normAutofit/>
          </a:bodyPr>
          <a:lstStyle/>
          <a:p>
            <a:pPr algn="l"/>
            <a:r>
              <a:rPr lang="en-US" sz="2400" b="1" dirty="0">
                <a:solidFill>
                  <a:schemeClr val="accent2">
                    <a:lumMod val="75000"/>
                  </a:schemeClr>
                </a:solidFill>
                <a:latin typeface="Söhne"/>
              </a:rPr>
              <a:t>Countries</a:t>
            </a:r>
            <a:r>
              <a:rPr lang="en-US" sz="2400" b="1" i="0" dirty="0">
                <a:solidFill>
                  <a:schemeClr val="accent2">
                    <a:lumMod val="75000"/>
                  </a:schemeClr>
                </a:solidFill>
                <a:effectLst/>
                <a:latin typeface="Söhne"/>
              </a:rPr>
              <a:t> Effected by Elevated Death Rates</a:t>
            </a:r>
          </a:p>
        </p:txBody>
      </p:sp>
      <p:pic>
        <p:nvPicPr>
          <p:cNvPr id="7" name="Content Placeholder 6">
            <a:extLst>
              <a:ext uri="{FF2B5EF4-FFF2-40B4-BE49-F238E27FC236}">
                <a16:creationId xmlns:a16="http://schemas.microsoft.com/office/drawing/2014/main" id="{1DD5E23F-8AA4-4A6E-9579-3629048A52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044" y="2361654"/>
            <a:ext cx="11122340" cy="2134692"/>
          </a:xfrm>
        </p:spPr>
      </p:pic>
    </p:spTree>
    <p:extLst>
      <p:ext uri="{BB962C8B-B14F-4D97-AF65-F5344CB8AC3E}">
        <p14:creationId xmlns:p14="http://schemas.microsoft.com/office/powerpoint/2010/main" val="37603480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6775F-8B7D-40CD-91FD-B27FA0B90F9B}"/>
              </a:ext>
            </a:extLst>
          </p:cNvPr>
          <p:cNvSpPr>
            <a:spLocks noGrp="1"/>
          </p:cNvSpPr>
          <p:nvPr>
            <p:ph type="title"/>
          </p:nvPr>
        </p:nvSpPr>
        <p:spPr/>
        <p:txBody>
          <a:bodyPr>
            <a:normAutofit/>
          </a:bodyPr>
          <a:lstStyle/>
          <a:p>
            <a:r>
              <a:rPr lang="en-US" sz="2800" b="1" i="0" dirty="0">
                <a:solidFill>
                  <a:schemeClr val="accent2">
                    <a:lumMod val="75000"/>
                  </a:schemeClr>
                </a:solidFill>
                <a:effectLst/>
                <a:latin typeface="Söhne"/>
              </a:rPr>
              <a:t>Regional Death Statistics</a:t>
            </a:r>
            <a:endParaRPr lang="en-US" sz="2800" b="1" dirty="0">
              <a:solidFill>
                <a:schemeClr val="accent2">
                  <a:lumMod val="75000"/>
                </a:schemeClr>
              </a:solidFill>
            </a:endParaRPr>
          </a:p>
        </p:txBody>
      </p:sp>
      <p:pic>
        <p:nvPicPr>
          <p:cNvPr id="5" name="Content Placeholder 4">
            <a:extLst>
              <a:ext uri="{FF2B5EF4-FFF2-40B4-BE49-F238E27FC236}">
                <a16:creationId xmlns:a16="http://schemas.microsoft.com/office/drawing/2014/main" id="{197F3285-C200-45EC-9409-CB17982715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9714" y="1420812"/>
            <a:ext cx="6647676" cy="5051426"/>
          </a:xfrm>
        </p:spPr>
      </p:pic>
    </p:spTree>
    <p:extLst>
      <p:ext uri="{BB962C8B-B14F-4D97-AF65-F5344CB8AC3E}">
        <p14:creationId xmlns:p14="http://schemas.microsoft.com/office/powerpoint/2010/main" val="37118277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A1071-210E-4B34-BEF7-AADE59C89C47}"/>
              </a:ext>
            </a:extLst>
          </p:cNvPr>
          <p:cNvSpPr>
            <a:spLocks noGrp="1"/>
          </p:cNvSpPr>
          <p:nvPr>
            <p:ph type="title"/>
          </p:nvPr>
        </p:nvSpPr>
        <p:spPr/>
        <p:txBody>
          <a:bodyPr>
            <a:normAutofit/>
          </a:bodyPr>
          <a:lstStyle/>
          <a:p>
            <a:r>
              <a:rPr lang="en-US" sz="2800" b="1" dirty="0">
                <a:solidFill>
                  <a:schemeClr val="accent2">
                    <a:lumMod val="75000"/>
                  </a:schemeClr>
                </a:solidFill>
                <a:latin typeface="Söhne"/>
              </a:rPr>
              <a:t>Countries With Lower</a:t>
            </a:r>
            <a:r>
              <a:rPr lang="en-US" sz="2800" b="1" i="0" dirty="0">
                <a:solidFill>
                  <a:schemeClr val="accent2">
                    <a:lumMod val="75000"/>
                  </a:schemeClr>
                </a:solidFill>
                <a:effectLst/>
                <a:latin typeface="Söhne"/>
              </a:rPr>
              <a:t> Death</a:t>
            </a:r>
            <a:endParaRPr lang="en-US" sz="2800" b="1" dirty="0">
              <a:solidFill>
                <a:schemeClr val="accent2">
                  <a:lumMod val="75000"/>
                </a:schemeClr>
              </a:solidFill>
            </a:endParaRPr>
          </a:p>
        </p:txBody>
      </p:sp>
      <p:pic>
        <p:nvPicPr>
          <p:cNvPr id="5" name="Content Placeholder 4">
            <a:extLst>
              <a:ext uri="{FF2B5EF4-FFF2-40B4-BE49-F238E27FC236}">
                <a16:creationId xmlns:a16="http://schemas.microsoft.com/office/drawing/2014/main" id="{A69FFD40-495C-4640-80D3-C3EC5AD240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680" y="2531165"/>
            <a:ext cx="11761656" cy="2658601"/>
          </a:xfrm>
        </p:spPr>
      </p:pic>
    </p:spTree>
    <p:extLst>
      <p:ext uri="{BB962C8B-B14F-4D97-AF65-F5344CB8AC3E}">
        <p14:creationId xmlns:p14="http://schemas.microsoft.com/office/powerpoint/2010/main" val="359009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990EA-1CE9-4B6B-AC8E-3AC51CA76927}"/>
              </a:ext>
            </a:extLst>
          </p:cNvPr>
          <p:cNvSpPr>
            <a:spLocks noGrp="1"/>
          </p:cNvSpPr>
          <p:nvPr>
            <p:ph type="title"/>
          </p:nvPr>
        </p:nvSpPr>
        <p:spPr/>
        <p:txBody>
          <a:bodyPr>
            <a:normAutofit/>
          </a:bodyPr>
          <a:lstStyle/>
          <a:p>
            <a:r>
              <a:rPr lang="en-US" sz="2800" b="1" i="0" dirty="0">
                <a:solidFill>
                  <a:schemeClr val="accent2">
                    <a:lumMod val="75000"/>
                  </a:schemeClr>
                </a:solidFill>
                <a:effectLst/>
                <a:latin typeface="Söhne"/>
              </a:rPr>
              <a:t>Regional Recover Statistics</a:t>
            </a:r>
            <a:endParaRPr lang="en-US" sz="2800" dirty="0">
              <a:solidFill>
                <a:schemeClr val="accent2">
                  <a:lumMod val="75000"/>
                </a:schemeClr>
              </a:solidFill>
            </a:endParaRPr>
          </a:p>
        </p:txBody>
      </p:sp>
      <p:pic>
        <p:nvPicPr>
          <p:cNvPr id="5" name="Content Placeholder 4">
            <a:extLst>
              <a:ext uri="{FF2B5EF4-FFF2-40B4-BE49-F238E27FC236}">
                <a16:creationId xmlns:a16="http://schemas.microsoft.com/office/drawing/2014/main" id="{0618759A-3DBA-48B6-8896-5AC79189AE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1501" y="1528764"/>
            <a:ext cx="7315218" cy="5056444"/>
          </a:xfrm>
        </p:spPr>
      </p:pic>
    </p:spTree>
    <p:extLst>
      <p:ext uri="{BB962C8B-B14F-4D97-AF65-F5344CB8AC3E}">
        <p14:creationId xmlns:p14="http://schemas.microsoft.com/office/powerpoint/2010/main" val="832552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3983</TotalTime>
  <Words>872</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Franklin Gothic Book</vt:lpstr>
      <vt:lpstr>Franklin Gothic Medium</vt:lpstr>
      <vt:lpstr>Söhne</vt:lpstr>
      <vt:lpstr>Wingdings 3</vt:lpstr>
      <vt:lpstr>Facet</vt:lpstr>
      <vt:lpstr>COVID-19 Data Analysis</vt:lpstr>
      <vt:lpstr>ABSTRACT</vt:lpstr>
      <vt:lpstr>Software Requirements:</vt:lpstr>
      <vt:lpstr>Advantages of the Project</vt:lpstr>
      <vt:lpstr>Regional Record Analysis</vt:lpstr>
      <vt:lpstr>Countries Effected by Elevated Death Rates</vt:lpstr>
      <vt:lpstr>Regional Death Statistics</vt:lpstr>
      <vt:lpstr>Countries With Lower Death</vt:lpstr>
      <vt:lpstr>Regional Recover Statistics</vt:lpstr>
      <vt:lpstr>Active Infection Status</vt:lpstr>
      <vt:lpstr>Future Enhancements</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Data Analysis</dc:title>
  <dc:creator>Afnan A</dc:creator>
  <cp:lastModifiedBy>Afnan A</cp:lastModifiedBy>
  <cp:revision>17</cp:revision>
  <dcterms:created xsi:type="dcterms:W3CDTF">2024-04-03T16:24:55Z</dcterms:created>
  <dcterms:modified xsi:type="dcterms:W3CDTF">2024-04-06T12:22:59Z</dcterms:modified>
</cp:coreProperties>
</file>