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81" r:id="rId3"/>
    <p:sldId id="288" r:id="rId4"/>
    <p:sldId id="257" r:id="rId5"/>
    <p:sldId id="286" r:id="rId6"/>
    <p:sldId id="295" r:id="rId7"/>
    <p:sldId id="292" r:id="rId8"/>
    <p:sldId id="296" r:id="rId9"/>
    <p:sldId id="293" r:id="rId10"/>
    <p:sldId id="294" r:id="rId11"/>
    <p:sldId id="283" r:id="rId12"/>
    <p:sldId id="25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C5A40-4227-44F0-984D-8ADF8353F6DD}">
  <a:tblStyle styleId="{41DC5A40-4227-44F0-984D-8ADF8353F6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4632"/>
  </p:normalViewPr>
  <p:slideViewPr>
    <p:cSldViewPr snapToGrid="0">
      <p:cViewPr varScale="1">
        <p:scale>
          <a:sx n="87" d="100"/>
          <a:sy n="87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18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b7cb982f3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b7cb982f3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edff06ba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edff06ba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4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84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04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91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3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76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>
            <a:off x="5707038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76113" y="-12595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436887" y="-14201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1436887" y="429020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25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4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720000" y="171491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ext 3">
  <p:cSld name="CUSTOM_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720000" y="5451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720000" y="1484925"/>
            <a:ext cx="36000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2"/>
          </p:nvPr>
        </p:nvSpPr>
        <p:spPr>
          <a:xfrm>
            <a:off x="720000" y="2005525"/>
            <a:ext cx="36000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6" name="Google Shape;276;p31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 rot="1828969">
            <a:off x="-1021971" y="-25950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 rot="1828969">
            <a:off x="938629" y="-23735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oda.com/ar-a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7"/>
          <p:cNvGrpSpPr/>
          <p:nvPr/>
        </p:nvGrpSpPr>
        <p:grpSpPr>
          <a:xfrm rot="384094" flipH="1">
            <a:off x="695191" y="-703371"/>
            <a:ext cx="8731983" cy="6154719"/>
            <a:chOff x="269813" y="-541588"/>
            <a:chExt cx="8731675" cy="6154502"/>
          </a:xfrm>
        </p:grpSpPr>
        <p:sp>
          <p:nvSpPr>
            <p:cNvPr id="300" name="Google Shape;300;p37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7"/>
          <p:cNvSpPr txBox="1">
            <a:spLocks noGrp="1"/>
          </p:cNvSpPr>
          <p:nvPr>
            <p:ph type="subTitle" idx="1"/>
          </p:nvPr>
        </p:nvSpPr>
        <p:spPr>
          <a:xfrm>
            <a:off x="6225750" y="4181201"/>
            <a:ext cx="2538900" cy="500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Afnan </a:t>
            </a:r>
            <a:r>
              <a:rPr lang="en-US" dirty="0" err="1"/>
              <a:t>Alshehri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998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Predicting HOTEL</a:t>
            </a:r>
            <a:br>
              <a:rPr lang="en" sz="4200" dirty="0"/>
            </a:br>
            <a:r>
              <a:rPr lang="en" sz="3400" b="0" dirty="0">
                <a:latin typeface="Josefin Sans Medium"/>
                <a:sym typeface="Josefin Sans Medium"/>
              </a:rPr>
              <a:t>Pricing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2571D-BD2F-49A9-9477-9CE24CE3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35" y="1167788"/>
            <a:ext cx="6885542" cy="3030183"/>
          </a:xfrm>
          <a:prstGeom prst="rect">
            <a:avLst/>
          </a:prstGeom>
        </p:spPr>
      </p:pic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161D390F-C4A0-465B-B719-73ECB3C4920C}"/>
              </a:ext>
            </a:extLst>
          </p:cNvPr>
          <p:cNvSpPr txBox="1">
            <a:spLocks/>
          </p:cNvSpPr>
          <p:nvPr/>
        </p:nvSpPr>
        <p:spPr>
          <a:xfrm>
            <a:off x="979251" y="1413024"/>
            <a:ext cx="5455185" cy="61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endParaRPr lang="en-US" dirty="0"/>
          </a:p>
        </p:txBody>
      </p:sp>
      <p:sp>
        <p:nvSpPr>
          <p:cNvPr id="9" name="Google Shape;895;p62">
            <a:extLst>
              <a:ext uri="{FF2B5EF4-FFF2-40B4-BE49-F238E27FC236}">
                <a16:creationId xmlns:a16="http://schemas.microsoft.com/office/drawing/2014/main" id="{E6CB115A-C697-4AB2-B83B-67CC8871441D}"/>
              </a:ext>
            </a:extLst>
          </p:cNvPr>
          <p:cNvSpPr txBox="1">
            <a:spLocks/>
          </p:cNvSpPr>
          <p:nvPr/>
        </p:nvSpPr>
        <p:spPr>
          <a:xfrm>
            <a:off x="775669" y="291828"/>
            <a:ext cx="5133861" cy="6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92406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4"/>
          <p:cNvSpPr txBox="1">
            <a:spLocks noGrp="1"/>
          </p:cNvSpPr>
          <p:nvPr>
            <p:ph type="title"/>
          </p:nvPr>
        </p:nvSpPr>
        <p:spPr>
          <a:xfrm>
            <a:off x="720000" y="174894"/>
            <a:ext cx="7704000" cy="94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dirty="0"/>
              <a:t>REGRESSION MODELS</a:t>
            </a:r>
            <a:br>
              <a:rPr lang="en" dirty="0"/>
            </a:br>
            <a:r>
              <a:rPr lang="en-US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best model is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Decision Tree</a:t>
            </a:r>
            <a:r>
              <a:rPr lang="en-US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Polynomial.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" dirty="0"/>
            </a:b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D552A2-7AA9-4E81-B464-8101C21E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57422"/>
              </p:ext>
            </p:extLst>
          </p:nvPr>
        </p:nvGraphicFramePr>
        <p:xfrm>
          <a:off x="528809" y="1117862"/>
          <a:ext cx="7337234" cy="3699799"/>
        </p:xfrm>
        <a:graphic>
          <a:graphicData uri="http://schemas.openxmlformats.org/drawingml/2006/table">
            <a:tbl>
              <a:tblPr rtl="1" firstRow="1" bandRow="1">
                <a:tableStyleId>{41DC5A40-4227-44F0-984D-8ADF8353F6DD}</a:tableStyleId>
              </a:tblPr>
              <a:tblGrid>
                <a:gridCol w="2325590">
                  <a:extLst>
                    <a:ext uri="{9D8B030D-6E8A-4147-A177-3AD203B41FA5}">
                      <a16:colId xmlns:a16="http://schemas.microsoft.com/office/drawing/2014/main" val="276835466"/>
                    </a:ext>
                  </a:extLst>
                </a:gridCol>
                <a:gridCol w="2654466">
                  <a:extLst>
                    <a:ext uri="{9D8B030D-6E8A-4147-A177-3AD203B41FA5}">
                      <a16:colId xmlns:a16="http://schemas.microsoft.com/office/drawing/2014/main" val="1436321686"/>
                    </a:ext>
                  </a:extLst>
                </a:gridCol>
                <a:gridCol w="2357178">
                  <a:extLst>
                    <a:ext uri="{9D8B030D-6E8A-4147-A177-3AD203B41FA5}">
                      <a16:colId xmlns:a16="http://schemas.microsoft.com/office/drawing/2014/main" val="248235392"/>
                    </a:ext>
                  </a:extLst>
                </a:gridCol>
              </a:tblGrid>
              <a:tr h="1169959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Cost Function</a:t>
                      </a:r>
                      <a:endParaRPr lang="ar-SA" sz="2400" dirty="0"/>
                    </a:p>
                    <a:p>
                      <a:pPr rtl="1"/>
                      <a:r>
                        <a:rPr lang="en-US" sz="2400" dirty="0"/>
                        <a:t>predict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Cost Function training</a:t>
                      </a:r>
                      <a:endParaRPr lang="ar-SA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" sz="2400" dirty="0"/>
                        <a:t>Model Type</a:t>
                      </a:r>
                      <a:endParaRPr lang="ar-SA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21229"/>
                  </a:ext>
                </a:extLst>
              </a:tr>
              <a:tr h="684864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0.13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0.18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Polynomial </a:t>
                      </a:r>
                    </a:p>
                    <a:p>
                      <a:pPr rtl="1"/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60167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0.15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0.16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Ridge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81876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0.17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0.18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Lasso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79383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0.16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0.21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7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 idx="2"/>
          </p:nvPr>
        </p:nvSpPr>
        <p:spPr>
          <a:xfrm>
            <a:off x="1046602" y="1344059"/>
            <a:ext cx="7214541" cy="1227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3200" dirty="0"/>
          </a:p>
        </p:txBody>
      </p:sp>
      <p:sp>
        <p:nvSpPr>
          <p:cNvPr id="339" name="Google Shape;339;p40"/>
          <p:cNvSpPr txBox="1">
            <a:spLocks noGrp="1"/>
          </p:cNvSpPr>
          <p:nvPr>
            <p:ph type="subTitle" idx="1"/>
          </p:nvPr>
        </p:nvSpPr>
        <p:spPr>
          <a:xfrm>
            <a:off x="514261" y="2159302"/>
            <a:ext cx="6995238" cy="137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SzPts val="1100"/>
            </a:pPr>
            <a:r>
              <a:rPr lang="en-US" sz="2400" dirty="0"/>
              <a:t>DOES ANYONE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7" name="Google Shape;350;p41">
            <a:extLst>
              <a:ext uri="{FF2B5EF4-FFF2-40B4-BE49-F238E27FC236}">
                <a16:creationId xmlns:a16="http://schemas.microsoft.com/office/drawing/2014/main" id="{77866A73-C0F4-4EE0-AAE0-F0819717C872}"/>
              </a:ext>
            </a:extLst>
          </p:cNvPr>
          <p:cNvGrpSpPr/>
          <p:nvPr/>
        </p:nvGrpSpPr>
        <p:grpSpPr>
          <a:xfrm>
            <a:off x="7198188" y="291943"/>
            <a:ext cx="1630438" cy="2930910"/>
            <a:chOff x="7075628" y="2820328"/>
            <a:chExt cx="783356" cy="736512"/>
          </a:xfrm>
        </p:grpSpPr>
        <p:sp>
          <p:nvSpPr>
            <p:cNvPr id="8" name="Google Shape;351;p41">
              <a:extLst>
                <a:ext uri="{FF2B5EF4-FFF2-40B4-BE49-F238E27FC236}">
                  <a16:creationId xmlns:a16="http://schemas.microsoft.com/office/drawing/2014/main" id="{97DA2721-9ECD-42A9-88D5-0C73BD0BF43B}"/>
                </a:ext>
              </a:extLst>
            </p:cNvPr>
            <p:cNvSpPr/>
            <p:nvPr/>
          </p:nvSpPr>
          <p:spPr>
            <a:xfrm>
              <a:off x="7374532" y="2915905"/>
              <a:ext cx="325160" cy="640935"/>
            </a:xfrm>
            <a:custGeom>
              <a:avLst/>
              <a:gdLst/>
              <a:ahLst/>
              <a:cxnLst/>
              <a:rect l="l" t="t" r="r" b="b"/>
              <a:pathLst>
                <a:path w="30799" h="60709" extrusionOk="0">
                  <a:moveTo>
                    <a:pt x="1" y="0"/>
                  </a:moveTo>
                  <a:lnTo>
                    <a:pt x="1" y="60087"/>
                  </a:lnTo>
                  <a:cubicBezTo>
                    <a:pt x="1" y="60442"/>
                    <a:pt x="267" y="60709"/>
                    <a:pt x="533" y="60709"/>
                  </a:cubicBezTo>
                  <a:cubicBezTo>
                    <a:pt x="888" y="60709"/>
                    <a:pt x="1066" y="60442"/>
                    <a:pt x="1066" y="60087"/>
                  </a:cubicBezTo>
                  <a:lnTo>
                    <a:pt x="1066" y="1509"/>
                  </a:lnTo>
                  <a:lnTo>
                    <a:pt x="29645" y="10030"/>
                  </a:lnTo>
                  <a:lnTo>
                    <a:pt x="29645" y="60087"/>
                  </a:lnTo>
                  <a:cubicBezTo>
                    <a:pt x="29645" y="60442"/>
                    <a:pt x="29911" y="60709"/>
                    <a:pt x="30266" y="60709"/>
                  </a:cubicBezTo>
                  <a:cubicBezTo>
                    <a:pt x="30532" y="60709"/>
                    <a:pt x="30799" y="60442"/>
                    <a:pt x="30799" y="60087"/>
                  </a:cubicBezTo>
                  <a:lnTo>
                    <a:pt x="30799" y="9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352;p41">
              <a:extLst>
                <a:ext uri="{FF2B5EF4-FFF2-40B4-BE49-F238E27FC236}">
                  <a16:creationId xmlns:a16="http://schemas.microsoft.com/office/drawing/2014/main" id="{5C94B2E5-2AA4-4D96-93C5-8E3060B6EAED}"/>
                </a:ext>
              </a:extLst>
            </p:cNvPr>
            <p:cNvSpPr/>
            <p:nvPr/>
          </p:nvSpPr>
          <p:spPr>
            <a:xfrm>
              <a:off x="7228364" y="3021786"/>
              <a:ext cx="133067" cy="535054"/>
            </a:xfrm>
            <a:custGeom>
              <a:avLst/>
              <a:gdLst/>
              <a:ahLst/>
              <a:cxnLst/>
              <a:rect l="l" t="t" r="r" b="b"/>
              <a:pathLst>
                <a:path w="12604" h="50680" extrusionOk="0">
                  <a:moveTo>
                    <a:pt x="0" y="1"/>
                  </a:moveTo>
                  <a:lnTo>
                    <a:pt x="0" y="50058"/>
                  </a:lnTo>
                  <a:cubicBezTo>
                    <a:pt x="0" y="50413"/>
                    <a:pt x="266" y="50680"/>
                    <a:pt x="533" y="50680"/>
                  </a:cubicBezTo>
                  <a:cubicBezTo>
                    <a:pt x="888" y="50680"/>
                    <a:pt x="1065" y="50413"/>
                    <a:pt x="1065" y="50058"/>
                  </a:cubicBezTo>
                  <a:lnTo>
                    <a:pt x="1065" y="1066"/>
                  </a:lnTo>
                  <a:lnTo>
                    <a:pt x="11982" y="1066"/>
                  </a:lnTo>
                  <a:cubicBezTo>
                    <a:pt x="12337" y="1066"/>
                    <a:pt x="12603" y="799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353;p41">
              <a:extLst>
                <a:ext uri="{FF2B5EF4-FFF2-40B4-BE49-F238E27FC236}">
                  <a16:creationId xmlns:a16="http://schemas.microsoft.com/office/drawing/2014/main" id="{CC16390A-6B75-4E97-B02A-A9DBACF6A726}"/>
                </a:ext>
              </a:extLst>
            </p:cNvPr>
            <p:cNvSpPr/>
            <p:nvPr/>
          </p:nvSpPr>
          <p:spPr>
            <a:xfrm>
              <a:off x="7289270" y="2820328"/>
              <a:ext cx="11254" cy="212713"/>
            </a:xfrm>
            <a:custGeom>
              <a:avLst/>
              <a:gdLst/>
              <a:ahLst/>
              <a:cxnLst/>
              <a:rect l="l" t="t" r="r" b="b"/>
              <a:pathLst>
                <a:path w="1066" h="20148" extrusionOk="0">
                  <a:moveTo>
                    <a:pt x="533" y="0"/>
                  </a:moveTo>
                  <a:cubicBezTo>
                    <a:pt x="266" y="0"/>
                    <a:pt x="0" y="178"/>
                    <a:pt x="0" y="533"/>
                  </a:cubicBezTo>
                  <a:lnTo>
                    <a:pt x="0" y="19615"/>
                  </a:lnTo>
                  <a:cubicBezTo>
                    <a:pt x="0" y="19881"/>
                    <a:pt x="178" y="20148"/>
                    <a:pt x="533" y="20148"/>
                  </a:cubicBezTo>
                  <a:cubicBezTo>
                    <a:pt x="799" y="20148"/>
                    <a:pt x="1065" y="19881"/>
                    <a:pt x="1065" y="19615"/>
                  </a:cubicBezTo>
                  <a:lnTo>
                    <a:pt x="1065" y="533"/>
                  </a:lnTo>
                  <a:cubicBezTo>
                    <a:pt x="1065" y="178"/>
                    <a:pt x="799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354;p41">
              <a:extLst>
                <a:ext uri="{FF2B5EF4-FFF2-40B4-BE49-F238E27FC236}">
                  <a16:creationId xmlns:a16="http://schemas.microsoft.com/office/drawing/2014/main" id="{34A09C5D-04B6-4F51-AF69-80A3173896E8}"/>
                </a:ext>
              </a:extLst>
            </p:cNvPr>
            <p:cNvSpPr/>
            <p:nvPr/>
          </p:nvSpPr>
          <p:spPr>
            <a:xfrm>
              <a:off x="7228364" y="3088319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0"/>
                  </a:moveTo>
                  <a:cubicBezTo>
                    <a:pt x="266" y="0"/>
                    <a:pt x="0" y="178"/>
                    <a:pt x="0" y="533"/>
                  </a:cubicBezTo>
                  <a:cubicBezTo>
                    <a:pt x="0" y="799"/>
                    <a:pt x="266" y="1065"/>
                    <a:pt x="533" y="1065"/>
                  </a:cubicBezTo>
                  <a:lnTo>
                    <a:pt x="11982" y="1065"/>
                  </a:lnTo>
                  <a:cubicBezTo>
                    <a:pt x="12337" y="1065"/>
                    <a:pt x="12603" y="799"/>
                    <a:pt x="12603" y="533"/>
                  </a:cubicBezTo>
                  <a:cubicBezTo>
                    <a:pt x="12603" y="178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355;p41">
              <a:extLst>
                <a:ext uri="{FF2B5EF4-FFF2-40B4-BE49-F238E27FC236}">
                  <a16:creationId xmlns:a16="http://schemas.microsoft.com/office/drawing/2014/main" id="{3401E819-0AF2-49F2-94A8-347D8DB7A334}"/>
                </a:ext>
              </a:extLst>
            </p:cNvPr>
            <p:cNvSpPr/>
            <p:nvPr/>
          </p:nvSpPr>
          <p:spPr>
            <a:xfrm>
              <a:off x="7226485" y="3151094"/>
              <a:ext cx="136815" cy="12194"/>
            </a:xfrm>
            <a:custGeom>
              <a:avLst/>
              <a:gdLst/>
              <a:ahLst/>
              <a:cxnLst/>
              <a:rect l="l" t="t" r="r" b="b"/>
              <a:pathLst>
                <a:path w="12959" h="1155" extrusionOk="0">
                  <a:moveTo>
                    <a:pt x="711" y="1"/>
                  </a:moveTo>
                  <a:cubicBezTo>
                    <a:pt x="0" y="1"/>
                    <a:pt x="0" y="1155"/>
                    <a:pt x="711" y="1155"/>
                  </a:cubicBezTo>
                  <a:lnTo>
                    <a:pt x="12160" y="1155"/>
                  </a:lnTo>
                  <a:cubicBezTo>
                    <a:pt x="12959" y="1155"/>
                    <a:pt x="12959" y="1"/>
                    <a:pt x="12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Google Shape;356;p41">
              <a:extLst>
                <a:ext uri="{FF2B5EF4-FFF2-40B4-BE49-F238E27FC236}">
                  <a16:creationId xmlns:a16="http://schemas.microsoft.com/office/drawing/2014/main" id="{5A3CA14E-E784-498F-8FAE-0F5711A339C7}"/>
                </a:ext>
              </a:extLst>
            </p:cNvPr>
            <p:cNvSpPr/>
            <p:nvPr/>
          </p:nvSpPr>
          <p:spPr>
            <a:xfrm>
              <a:off x="7228364" y="3214819"/>
              <a:ext cx="133067" cy="12183"/>
            </a:xfrm>
            <a:custGeom>
              <a:avLst/>
              <a:gdLst/>
              <a:ahLst/>
              <a:cxnLst/>
              <a:rect l="l" t="t" r="r" b="b"/>
              <a:pathLst>
                <a:path w="12604" h="1154" extrusionOk="0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cubicBezTo>
                    <a:pt x="0" y="888"/>
                    <a:pt x="266" y="1154"/>
                    <a:pt x="533" y="1154"/>
                  </a:cubicBezTo>
                  <a:lnTo>
                    <a:pt x="11982" y="1154"/>
                  </a:lnTo>
                  <a:cubicBezTo>
                    <a:pt x="12337" y="1154"/>
                    <a:pt x="12603" y="888"/>
                    <a:pt x="12603" y="533"/>
                  </a:cubicBezTo>
                  <a:cubicBezTo>
                    <a:pt x="12603" y="266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357;p41">
              <a:extLst>
                <a:ext uri="{FF2B5EF4-FFF2-40B4-BE49-F238E27FC236}">
                  <a16:creationId xmlns:a16="http://schemas.microsoft.com/office/drawing/2014/main" id="{B36CD522-8A4F-434D-989E-FBC60CFE42C4}"/>
                </a:ext>
              </a:extLst>
            </p:cNvPr>
            <p:cNvSpPr/>
            <p:nvPr/>
          </p:nvSpPr>
          <p:spPr>
            <a:xfrm>
              <a:off x="7228364" y="3278534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1"/>
                  </a:moveTo>
                  <a:cubicBezTo>
                    <a:pt x="266" y="1"/>
                    <a:pt x="0" y="267"/>
                    <a:pt x="0" y="533"/>
                  </a:cubicBezTo>
                  <a:cubicBezTo>
                    <a:pt x="0" y="799"/>
                    <a:pt x="266" y="1066"/>
                    <a:pt x="533" y="1066"/>
                  </a:cubicBezTo>
                  <a:lnTo>
                    <a:pt x="11982" y="1066"/>
                  </a:lnTo>
                  <a:cubicBezTo>
                    <a:pt x="12337" y="1066"/>
                    <a:pt x="12603" y="799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358;p41">
              <a:extLst>
                <a:ext uri="{FF2B5EF4-FFF2-40B4-BE49-F238E27FC236}">
                  <a16:creationId xmlns:a16="http://schemas.microsoft.com/office/drawing/2014/main" id="{E4AC96E7-F4F9-44C5-A63E-976D0AAA422A}"/>
                </a:ext>
              </a:extLst>
            </p:cNvPr>
            <p:cNvSpPr/>
            <p:nvPr/>
          </p:nvSpPr>
          <p:spPr>
            <a:xfrm>
              <a:off x="7226485" y="3342248"/>
              <a:ext cx="136815" cy="11254"/>
            </a:xfrm>
            <a:custGeom>
              <a:avLst/>
              <a:gdLst/>
              <a:ahLst/>
              <a:cxnLst/>
              <a:rect l="l" t="t" r="r" b="b"/>
              <a:pathLst>
                <a:path w="12959" h="1066" extrusionOk="0">
                  <a:moveTo>
                    <a:pt x="711" y="1"/>
                  </a:moveTo>
                  <a:cubicBezTo>
                    <a:pt x="0" y="1"/>
                    <a:pt x="0" y="1066"/>
                    <a:pt x="711" y="1066"/>
                  </a:cubicBezTo>
                  <a:lnTo>
                    <a:pt x="12160" y="1066"/>
                  </a:lnTo>
                  <a:cubicBezTo>
                    <a:pt x="12959" y="1066"/>
                    <a:pt x="12959" y="1"/>
                    <a:pt x="12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359;p41">
              <a:extLst>
                <a:ext uri="{FF2B5EF4-FFF2-40B4-BE49-F238E27FC236}">
                  <a16:creationId xmlns:a16="http://schemas.microsoft.com/office/drawing/2014/main" id="{E305EE47-04B1-4A25-9BCC-1636198463B0}"/>
                </a:ext>
              </a:extLst>
            </p:cNvPr>
            <p:cNvSpPr/>
            <p:nvPr/>
          </p:nvSpPr>
          <p:spPr>
            <a:xfrm>
              <a:off x="7228364" y="3405034"/>
              <a:ext cx="133067" cy="12194"/>
            </a:xfrm>
            <a:custGeom>
              <a:avLst/>
              <a:gdLst/>
              <a:ahLst/>
              <a:cxnLst/>
              <a:rect l="l" t="t" r="r" b="b"/>
              <a:pathLst>
                <a:path w="12604" h="1155" extrusionOk="0">
                  <a:moveTo>
                    <a:pt x="533" y="0"/>
                  </a:moveTo>
                  <a:cubicBezTo>
                    <a:pt x="266" y="0"/>
                    <a:pt x="0" y="267"/>
                    <a:pt x="0" y="622"/>
                  </a:cubicBezTo>
                  <a:cubicBezTo>
                    <a:pt x="0" y="888"/>
                    <a:pt x="266" y="1154"/>
                    <a:pt x="533" y="1154"/>
                  </a:cubicBezTo>
                  <a:lnTo>
                    <a:pt x="11982" y="1154"/>
                  </a:lnTo>
                  <a:cubicBezTo>
                    <a:pt x="12337" y="1154"/>
                    <a:pt x="12603" y="888"/>
                    <a:pt x="12603" y="622"/>
                  </a:cubicBezTo>
                  <a:cubicBezTo>
                    <a:pt x="12603" y="267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360;p41">
              <a:extLst>
                <a:ext uri="{FF2B5EF4-FFF2-40B4-BE49-F238E27FC236}">
                  <a16:creationId xmlns:a16="http://schemas.microsoft.com/office/drawing/2014/main" id="{CC74A5B3-F2E0-4D25-9DEA-DE4090B1A8C7}"/>
                </a:ext>
              </a:extLst>
            </p:cNvPr>
            <p:cNvSpPr/>
            <p:nvPr/>
          </p:nvSpPr>
          <p:spPr>
            <a:xfrm>
              <a:off x="7228364" y="3468748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1"/>
                  </a:moveTo>
                  <a:cubicBezTo>
                    <a:pt x="266" y="1"/>
                    <a:pt x="0" y="267"/>
                    <a:pt x="0" y="533"/>
                  </a:cubicBezTo>
                  <a:cubicBezTo>
                    <a:pt x="0" y="888"/>
                    <a:pt x="266" y="1066"/>
                    <a:pt x="533" y="1066"/>
                  </a:cubicBezTo>
                  <a:lnTo>
                    <a:pt x="11982" y="1066"/>
                  </a:lnTo>
                  <a:cubicBezTo>
                    <a:pt x="12337" y="1066"/>
                    <a:pt x="12603" y="888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361;p41">
              <a:extLst>
                <a:ext uri="{FF2B5EF4-FFF2-40B4-BE49-F238E27FC236}">
                  <a16:creationId xmlns:a16="http://schemas.microsoft.com/office/drawing/2014/main" id="{725F931F-BC78-418F-9570-45AB92F13E49}"/>
                </a:ext>
              </a:extLst>
            </p:cNvPr>
            <p:cNvSpPr/>
            <p:nvPr/>
          </p:nvSpPr>
          <p:spPr>
            <a:xfrm>
              <a:off x="7448562" y="2944019"/>
              <a:ext cx="12194" cy="612821"/>
            </a:xfrm>
            <a:custGeom>
              <a:avLst/>
              <a:gdLst/>
              <a:ahLst/>
              <a:cxnLst/>
              <a:rect l="l" t="t" r="r" b="b"/>
              <a:pathLst>
                <a:path w="1155" h="58046" extrusionOk="0">
                  <a:moveTo>
                    <a:pt x="622" y="0"/>
                  </a:moveTo>
                  <a:cubicBezTo>
                    <a:pt x="267" y="0"/>
                    <a:pt x="0" y="178"/>
                    <a:pt x="0" y="533"/>
                  </a:cubicBezTo>
                  <a:lnTo>
                    <a:pt x="0" y="57424"/>
                  </a:lnTo>
                  <a:cubicBezTo>
                    <a:pt x="0" y="57779"/>
                    <a:pt x="267" y="58046"/>
                    <a:pt x="622" y="58046"/>
                  </a:cubicBezTo>
                  <a:cubicBezTo>
                    <a:pt x="888" y="58046"/>
                    <a:pt x="1154" y="57779"/>
                    <a:pt x="1154" y="57424"/>
                  </a:cubicBezTo>
                  <a:lnTo>
                    <a:pt x="1154" y="533"/>
                  </a:lnTo>
                  <a:cubicBezTo>
                    <a:pt x="1154" y="178"/>
                    <a:pt x="888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362;p41">
              <a:extLst>
                <a:ext uri="{FF2B5EF4-FFF2-40B4-BE49-F238E27FC236}">
                  <a16:creationId xmlns:a16="http://schemas.microsoft.com/office/drawing/2014/main" id="{39748BAB-1CE6-4D94-A9F3-36D1853FA8BA}"/>
                </a:ext>
              </a:extLst>
            </p:cNvPr>
            <p:cNvSpPr/>
            <p:nvPr/>
          </p:nvSpPr>
          <p:spPr>
            <a:xfrm>
              <a:off x="7529147" y="2964627"/>
              <a:ext cx="11254" cy="592212"/>
            </a:xfrm>
            <a:custGeom>
              <a:avLst/>
              <a:gdLst/>
              <a:ahLst/>
              <a:cxnLst/>
              <a:rect l="l" t="t" r="r" b="b"/>
              <a:pathLst>
                <a:path w="1066" h="56094" extrusionOk="0">
                  <a:moveTo>
                    <a:pt x="533" y="1"/>
                  </a:moveTo>
                  <a:cubicBezTo>
                    <a:pt x="266" y="1"/>
                    <a:pt x="0" y="178"/>
                    <a:pt x="0" y="533"/>
                  </a:cubicBezTo>
                  <a:lnTo>
                    <a:pt x="0" y="55472"/>
                  </a:lnTo>
                  <a:cubicBezTo>
                    <a:pt x="0" y="55827"/>
                    <a:pt x="266" y="56094"/>
                    <a:pt x="533" y="56094"/>
                  </a:cubicBezTo>
                  <a:cubicBezTo>
                    <a:pt x="799" y="56094"/>
                    <a:pt x="1065" y="55827"/>
                    <a:pt x="1065" y="55472"/>
                  </a:cubicBezTo>
                  <a:lnTo>
                    <a:pt x="1065" y="533"/>
                  </a:lnTo>
                  <a:cubicBezTo>
                    <a:pt x="1065" y="178"/>
                    <a:pt x="799" y="1"/>
                    <a:pt x="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Google Shape;363;p41">
              <a:extLst>
                <a:ext uri="{FF2B5EF4-FFF2-40B4-BE49-F238E27FC236}">
                  <a16:creationId xmlns:a16="http://schemas.microsoft.com/office/drawing/2014/main" id="{F6FAEE2A-93E5-48A0-B672-3A65FC833935}"/>
                </a:ext>
              </a:extLst>
            </p:cNvPr>
            <p:cNvSpPr/>
            <p:nvPr/>
          </p:nvSpPr>
          <p:spPr>
            <a:xfrm>
              <a:off x="7608793" y="2988994"/>
              <a:ext cx="12194" cy="567846"/>
            </a:xfrm>
            <a:custGeom>
              <a:avLst/>
              <a:gdLst/>
              <a:ahLst/>
              <a:cxnLst/>
              <a:rect l="l" t="t" r="r" b="b"/>
              <a:pathLst>
                <a:path w="1155" h="53786" extrusionOk="0">
                  <a:moveTo>
                    <a:pt x="533" y="0"/>
                  </a:moveTo>
                  <a:cubicBezTo>
                    <a:pt x="267" y="0"/>
                    <a:pt x="0" y="267"/>
                    <a:pt x="0" y="622"/>
                  </a:cubicBezTo>
                  <a:lnTo>
                    <a:pt x="0" y="53164"/>
                  </a:lnTo>
                  <a:cubicBezTo>
                    <a:pt x="0" y="53519"/>
                    <a:pt x="267" y="53786"/>
                    <a:pt x="533" y="53786"/>
                  </a:cubicBezTo>
                  <a:cubicBezTo>
                    <a:pt x="888" y="53786"/>
                    <a:pt x="1154" y="53519"/>
                    <a:pt x="1154" y="53164"/>
                  </a:cubicBezTo>
                  <a:lnTo>
                    <a:pt x="1154" y="622"/>
                  </a:lnTo>
                  <a:cubicBezTo>
                    <a:pt x="1154" y="267"/>
                    <a:pt x="888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364;p41">
              <a:extLst>
                <a:ext uri="{FF2B5EF4-FFF2-40B4-BE49-F238E27FC236}">
                  <a16:creationId xmlns:a16="http://schemas.microsoft.com/office/drawing/2014/main" id="{4CE027CD-B197-420D-A0CE-4D8A6C3D605B}"/>
                </a:ext>
              </a:extLst>
            </p:cNvPr>
            <p:cNvSpPr/>
            <p:nvPr/>
          </p:nvSpPr>
          <p:spPr>
            <a:xfrm>
              <a:off x="7714674" y="3218567"/>
              <a:ext cx="142442" cy="338273"/>
            </a:xfrm>
            <a:custGeom>
              <a:avLst/>
              <a:gdLst/>
              <a:ahLst/>
              <a:cxnLst/>
              <a:rect l="l" t="t" r="r" b="b"/>
              <a:pathLst>
                <a:path w="13492" h="32041" extrusionOk="0">
                  <a:moveTo>
                    <a:pt x="533" y="0"/>
                  </a:moveTo>
                  <a:cubicBezTo>
                    <a:pt x="178" y="0"/>
                    <a:pt x="1" y="266"/>
                    <a:pt x="1" y="621"/>
                  </a:cubicBezTo>
                  <a:cubicBezTo>
                    <a:pt x="1" y="888"/>
                    <a:pt x="178" y="1154"/>
                    <a:pt x="533" y="1154"/>
                  </a:cubicBezTo>
                  <a:lnTo>
                    <a:pt x="12338" y="1154"/>
                  </a:lnTo>
                  <a:lnTo>
                    <a:pt x="12338" y="31419"/>
                  </a:lnTo>
                  <a:cubicBezTo>
                    <a:pt x="12338" y="31774"/>
                    <a:pt x="12604" y="32041"/>
                    <a:pt x="12959" y="32041"/>
                  </a:cubicBezTo>
                  <a:cubicBezTo>
                    <a:pt x="13225" y="32041"/>
                    <a:pt x="13491" y="31774"/>
                    <a:pt x="13491" y="31419"/>
                  </a:cubicBezTo>
                  <a:lnTo>
                    <a:pt x="13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" name="Google Shape;365;p41">
              <a:extLst>
                <a:ext uri="{FF2B5EF4-FFF2-40B4-BE49-F238E27FC236}">
                  <a16:creationId xmlns:a16="http://schemas.microsoft.com/office/drawing/2014/main" id="{9275A88C-F32D-4BDB-A72F-90E02B700109}"/>
                </a:ext>
              </a:extLst>
            </p:cNvPr>
            <p:cNvSpPr/>
            <p:nvPr/>
          </p:nvSpPr>
          <p:spPr>
            <a:xfrm>
              <a:off x="7714674" y="3278534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533" y="1"/>
                  </a:moveTo>
                  <a:cubicBezTo>
                    <a:pt x="178" y="1"/>
                    <a:pt x="1" y="267"/>
                    <a:pt x="1" y="533"/>
                  </a:cubicBezTo>
                  <a:cubicBezTo>
                    <a:pt x="1" y="799"/>
                    <a:pt x="178" y="1066"/>
                    <a:pt x="533" y="1066"/>
                  </a:cubicBezTo>
                  <a:lnTo>
                    <a:pt x="12959" y="1066"/>
                  </a:lnTo>
                  <a:cubicBezTo>
                    <a:pt x="13225" y="1066"/>
                    <a:pt x="13491" y="799"/>
                    <a:pt x="13491" y="533"/>
                  </a:cubicBezTo>
                  <a:cubicBezTo>
                    <a:pt x="13491" y="267"/>
                    <a:pt x="13225" y="1"/>
                    <a:pt x="12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366;p41">
              <a:extLst>
                <a:ext uri="{FF2B5EF4-FFF2-40B4-BE49-F238E27FC236}">
                  <a16:creationId xmlns:a16="http://schemas.microsoft.com/office/drawing/2014/main" id="{82F54145-9600-4D0A-A970-F346E5477B3B}"/>
                </a:ext>
              </a:extLst>
            </p:cNvPr>
            <p:cNvSpPr/>
            <p:nvPr/>
          </p:nvSpPr>
          <p:spPr>
            <a:xfrm>
              <a:off x="7712805" y="3336632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10" y="0"/>
                  </a:moveTo>
                  <a:cubicBezTo>
                    <a:pt x="0" y="0"/>
                    <a:pt x="0" y="1065"/>
                    <a:pt x="710" y="1065"/>
                  </a:cubicBezTo>
                  <a:lnTo>
                    <a:pt x="13136" y="1065"/>
                  </a:lnTo>
                  <a:cubicBezTo>
                    <a:pt x="13846" y="1065"/>
                    <a:pt x="13846" y="0"/>
                    <a:pt x="1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" name="Google Shape;367;p41">
              <a:extLst>
                <a:ext uri="{FF2B5EF4-FFF2-40B4-BE49-F238E27FC236}">
                  <a16:creationId xmlns:a16="http://schemas.microsoft.com/office/drawing/2014/main" id="{E6CC38C4-E256-4600-AF34-3FB7F5284A68}"/>
                </a:ext>
              </a:extLst>
            </p:cNvPr>
            <p:cNvSpPr/>
            <p:nvPr/>
          </p:nvSpPr>
          <p:spPr>
            <a:xfrm>
              <a:off x="7714674" y="3393790"/>
              <a:ext cx="142442" cy="12194"/>
            </a:xfrm>
            <a:custGeom>
              <a:avLst/>
              <a:gdLst/>
              <a:ahLst/>
              <a:cxnLst/>
              <a:rect l="l" t="t" r="r" b="b"/>
              <a:pathLst>
                <a:path w="13492" h="1155" extrusionOk="0">
                  <a:moveTo>
                    <a:pt x="533" y="0"/>
                  </a:moveTo>
                  <a:cubicBezTo>
                    <a:pt x="178" y="0"/>
                    <a:pt x="1" y="267"/>
                    <a:pt x="1" y="622"/>
                  </a:cubicBezTo>
                  <a:cubicBezTo>
                    <a:pt x="1" y="888"/>
                    <a:pt x="178" y="1154"/>
                    <a:pt x="533" y="1154"/>
                  </a:cubicBezTo>
                  <a:lnTo>
                    <a:pt x="12959" y="1154"/>
                  </a:lnTo>
                  <a:cubicBezTo>
                    <a:pt x="13225" y="1154"/>
                    <a:pt x="13491" y="888"/>
                    <a:pt x="13491" y="622"/>
                  </a:cubicBezTo>
                  <a:cubicBezTo>
                    <a:pt x="13491" y="267"/>
                    <a:pt x="13225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368;p41">
              <a:extLst>
                <a:ext uri="{FF2B5EF4-FFF2-40B4-BE49-F238E27FC236}">
                  <a16:creationId xmlns:a16="http://schemas.microsoft.com/office/drawing/2014/main" id="{C563CB7B-2835-4AEA-9AFD-54F02E54374B}"/>
                </a:ext>
              </a:extLst>
            </p:cNvPr>
            <p:cNvSpPr/>
            <p:nvPr/>
          </p:nvSpPr>
          <p:spPr>
            <a:xfrm>
              <a:off x="7714674" y="3451888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533" y="0"/>
                  </a:moveTo>
                  <a:cubicBezTo>
                    <a:pt x="178" y="0"/>
                    <a:pt x="1" y="266"/>
                    <a:pt x="1" y="533"/>
                  </a:cubicBezTo>
                  <a:cubicBezTo>
                    <a:pt x="1" y="888"/>
                    <a:pt x="178" y="1065"/>
                    <a:pt x="533" y="1065"/>
                  </a:cubicBezTo>
                  <a:lnTo>
                    <a:pt x="12959" y="1065"/>
                  </a:lnTo>
                  <a:cubicBezTo>
                    <a:pt x="13225" y="1065"/>
                    <a:pt x="13491" y="888"/>
                    <a:pt x="13491" y="533"/>
                  </a:cubicBezTo>
                  <a:cubicBezTo>
                    <a:pt x="13491" y="266"/>
                    <a:pt x="13225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" name="Google Shape;369;p41">
              <a:extLst>
                <a:ext uri="{FF2B5EF4-FFF2-40B4-BE49-F238E27FC236}">
                  <a16:creationId xmlns:a16="http://schemas.microsoft.com/office/drawing/2014/main" id="{A300BEDE-AFC2-4AAD-9AC5-9C6C1D55E9A5}"/>
                </a:ext>
              </a:extLst>
            </p:cNvPr>
            <p:cNvSpPr/>
            <p:nvPr/>
          </p:nvSpPr>
          <p:spPr>
            <a:xfrm>
              <a:off x="7712805" y="3509975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10" y="1"/>
                  </a:moveTo>
                  <a:cubicBezTo>
                    <a:pt x="0" y="1"/>
                    <a:pt x="0" y="1066"/>
                    <a:pt x="710" y="1066"/>
                  </a:cubicBezTo>
                  <a:lnTo>
                    <a:pt x="13136" y="1066"/>
                  </a:lnTo>
                  <a:cubicBezTo>
                    <a:pt x="13846" y="1066"/>
                    <a:pt x="13846" y="1"/>
                    <a:pt x="1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Google Shape;370;p41">
              <a:extLst>
                <a:ext uri="{FF2B5EF4-FFF2-40B4-BE49-F238E27FC236}">
                  <a16:creationId xmlns:a16="http://schemas.microsoft.com/office/drawing/2014/main" id="{399D5C8A-4D24-49A2-8247-EF6DE720D1DF}"/>
                </a:ext>
              </a:extLst>
            </p:cNvPr>
            <p:cNvSpPr/>
            <p:nvPr/>
          </p:nvSpPr>
          <p:spPr>
            <a:xfrm>
              <a:off x="7077497" y="3218567"/>
              <a:ext cx="142442" cy="338273"/>
            </a:xfrm>
            <a:custGeom>
              <a:avLst/>
              <a:gdLst/>
              <a:ahLst/>
              <a:cxnLst/>
              <a:rect l="l" t="t" r="r" b="b"/>
              <a:pathLst>
                <a:path w="13492" h="32041" extrusionOk="0">
                  <a:moveTo>
                    <a:pt x="1" y="0"/>
                  </a:moveTo>
                  <a:lnTo>
                    <a:pt x="1" y="31419"/>
                  </a:lnTo>
                  <a:cubicBezTo>
                    <a:pt x="1" y="31774"/>
                    <a:pt x="267" y="32041"/>
                    <a:pt x="622" y="32041"/>
                  </a:cubicBezTo>
                  <a:cubicBezTo>
                    <a:pt x="888" y="32041"/>
                    <a:pt x="1154" y="31774"/>
                    <a:pt x="1154" y="31419"/>
                  </a:cubicBezTo>
                  <a:lnTo>
                    <a:pt x="1154" y="1154"/>
                  </a:lnTo>
                  <a:lnTo>
                    <a:pt x="12959" y="1154"/>
                  </a:lnTo>
                  <a:cubicBezTo>
                    <a:pt x="13314" y="1154"/>
                    <a:pt x="13491" y="888"/>
                    <a:pt x="13491" y="621"/>
                  </a:cubicBezTo>
                  <a:cubicBezTo>
                    <a:pt x="13491" y="266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Google Shape;371;p41">
              <a:extLst>
                <a:ext uri="{FF2B5EF4-FFF2-40B4-BE49-F238E27FC236}">
                  <a16:creationId xmlns:a16="http://schemas.microsoft.com/office/drawing/2014/main" id="{3CB8D359-7213-4A2E-A0DD-9DEBBB5B1422}"/>
                </a:ext>
              </a:extLst>
            </p:cNvPr>
            <p:cNvSpPr/>
            <p:nvPr/>
          </p:nvSpPr>
          <p:spPr>
            <a:xfrm>
              <a:off x="7077497" y="3278534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622" y="1"/>
                  </a:moveTo>
                  <a:cubicBezTo>
                    <a:pt x="267" y="1"/>
                    <a:pt x="1" y="267"/>
                    <a:pt x="1" y="533"/>
                  </a:cubicBezTo>
                  <a:cubicBezTo>
                    <a:pt x="1" y="799"/>
                    <a:pt x="267" y="1066"/>
                    <a:pt x="622" y="1066"/>
                  </a:cubicBezTo>
                  <a:lnTo>
                    <a:pt x="12959" y="1066"/>
                  </a:lnTo>
                  <a:cubicBezTo>
                    <a:pt x="13314" y="1066"/>
                    <a:pt x="13491" y="799"/>
                    <a:pt x="13491" y="533"/>
                  </a:cubicBezTo>
                  <a:cubicBezTo>
                    <a:pt x="13491" y="267"/>
                    <a:pt x="13314" y="1"/>
                    <a:pt x="12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Google Shape;372;p41">
              <a:extLst>
                <a:ext uri="{FF2B5EF4-FFF2-40B4-BE49-F238E27FC236}">
                  <a16:creationId xmlns:a16="http://schemas.microsoft.com/office/drawing/2014/main" id="{DACF6E43-2BD4-4771-A8E0-C80827A5FAB1}"/>
                </a:ext>
              </a:extLst>
            </p:cNvPr>
            <p:cNvSpPr/>
            <p:nvPr/>
          </p:nvSpPr>
          <p:spPr>
            <a:xfrm>
              <a:off x="7075628" y="3336632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99" y="0"/>
                  </a:moveTo>
                  <a:cubicBezTo>
                    <a:pt x="0" y="0"/>
                    <a:pt x="0" y="1065"/>
                    <a:pt x="799" y="1065"/>
                  </a:cubicBezTo>
                  <a:lnTo>
                    <a:pt x="13136" y="1065"/>
                  </a:lnTo>
                  <a:cubicBezTo>
                    <a:pt x="13846" y="1065"/>
                    <a:pt x="13846" y="0"/>
                    <a:pt x="1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373;p41">
              <a:extLst>
                <a:ext uri="{FF2B5EF4-FFF2-40B4-BE49-F238E27FC236}">
                  <a16:creationId xmlns:a16="http://schemas.microsoft.com/office/drawing/2014/main" id="{4D3117AE-62A7-4CF4-86B0-34DE3E9FEFE4}"/>
                </a:ext>
              </a:extLst>
            </p:cNvPr>
            <p:cNvSpPr/>
            <p:nvPr/>
          </p:nvSpPr>
          <p:spPr>
            <a:xfrm>
              <a:off x="7077497" y="3393790"/>
              <a:ext cx="142442" cy="12194"/>
            </a:xfrm>
            <a:custGeom>
              <a:avLst/>
              <a:gdLst/>
              <a:ahLst/>
              <a:cxnLst/>
              <a:rect l="l" t="t" r="r" b="b"/>
              <a:pathLst>
                <a:path w="13492" h="1155" extrusionOk="0">
                  <a:moveTo>
                    <a:pt x="622" y="0"/>
                  </a:moveTo>
                  <a:cubicBezTo>
                    <a:pt x="267" y="0"/>
                    <a:pt x="1" y="267"/>
                    <a:pt x="1" y="622"/>
                  </a:cubicBezTo>
                  <a:cubicBezTo>
                    <a:pt x="1" y="888"/>
                    <a:pt x="267" y="1154"/>
                    <a:pt x="622" y="1154"/>
                  </a:cubicBezTo>
                  <a:lnTo>
                    <a:pt x="12959" y="1154"/>
                  </a:lnTo>
                  <a:cubicBezTo>
                    <a:pt x="13314" y="1154"/>
                    <a:pt x="13491" y="888"/>
                    <a:pt x="13491" y="622"/>
                  </a:cubicBezTo>
                  <a:cubicBezTo>
                    <a:pt x="13491" y="267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374;p41">
              <a:extLst>
                <a:ext uri="{FF2B5EF4-FFF2-40B4-BE49-F238E27FC236}">
                  <a16:creationId xmlns:a16="http://schemas.microsoft.com/office/drawing/2014/main" id="{17B989E4-F846-4F10-923D-8A40C46C8E4F}"/>
                </a:ext>
              </a:extLst>
            </p:cNvPr>
            <p:cNvSpPr/>
            <p:nvPr/>
          </p:nvSpPr>
          <p:spPr>
            <a:xfrm>
              <a:off x="7077497" y="3451888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622" y="0"/>
                  </a:moveTo>
                  <a:cubicBezTo>
                    <a:pt x="267" y="0"/>
                    <a:pt x="1" y="266"/>
                    <a:pt x="1" y="533"/>
                  </a:cubicBezTo>
                  <a:cubicBezTo>
                    <a:pt x="1" y="888"/>
                    <a:pt x="267" y="1065"/>
                    <a:pt x="622" y="1065"/>
                  </a:cubicBezTo>
                  <a:lnTo>
                    <a:pt x="12959" y="1065"/>
                  </a:lnTo>
                  <a:cubicBezTo>
                    <a:pt x="13314" y="1065"/>
                    <a:pt x="13491" y="888"/>
                    <a:pt x="13491" y="533"/>
                  </a:cubicBezTo>
                  <a:cubicBezTo>
                    <a:pt x="13491" y="266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75;p41">
              <a:extLst>
                <a:ext uri="{FF2B5EF4-FFF2-40B4-BE49-F238E27FC236}">
                  <a16:creationId xmlns:a16="http://schemas.microsoft.com/office/drawing/2014/main" id="{802F1041-A464-43CA-8973-1658E1AB7D95}"/>
                </a:ext>
              </a:extLst>
            </p:cNvPr>
            <p:cNvSpPr/>
            <p:nvPr/>
          </p:nvSpPr>
          <p:spPr>
            <a:xfrm>
              <a:off x="7075628" y="3509975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99" y="1"/>
                  </a:moveTo>
                  <a:cubicBezTo>
                    <a:pt x="0" y="1"/>
                    <a:pt x="0" y="1066"/>
                    <a:pt x="799" y="1066"/>
                  </a:cubicBezTo>
                  <a:lnTo>
                    <a:pt x="13136" y="1066"/>
                  </a:lnTo>
                  <a:cubicBezTo>
                    <a:pt x="13846" y="1066"/>
                    <a:pt x="13846" y="1"/>
                    <a:pt x="1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852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1293467" y="1682040"/>
            <a:ext cx="1218380" cy="1071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Google Shape;297;p37">
            <a:extLst>
              <a:ext uri="{FF2B5EF4-FFF2-40B4-BE49-F238E27FC236}">
                <a16:creationId xmlns:a16="http://schemas.microsoft.com/office/drawing/2014/main" id="{96E6EF39-C542-486F-B5ED-5CC03B9F2F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-32482" y="-241900"/>
            <a:ext cx="914400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95;p62">
            <a:extLst>
              <a:ext uri="{FF2B5EF4-FFF2-40B4-BE49-F238E27FC236}">
                <a16:creationId xmlns:a16="http://schemas.microsoft.com/office/drawing/2014/main" id="{D301EE07-E50D-4242-BEFE-2F63E67DBC47}"/>
              </a:ext>
            </a:extLst>
          </p:cNvPr>
          <p:cNvSpPr txBox="1">
            <a:spLocks/>
          </p:cNvSpPr>
          <p:nvPr/>
        </p:nvSpPr>
        <p:spPr>
          <a:xfrm>
            <a:off x="1056227" y="477715"/>
            <a:ext cx="1207811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9" name="Google Shape;895;p62">
            <a:extLst>
              <a:ext uri="{FF2B5EF4-FFF2-40B4-BE49-F238E27FC236}">
                <a16:creationId xmlns:a16="http://schemas.microsoft.com/office/drawing/2014/main" id="{0E0ADC8E-CEAB-4892-9D8F-7C9A372D35C6}"/>
              </a:ext>
            </a:extLst>
          </p:cNvPr>
          <p:cNvSpPr txBox="1">
            <a:spLocks/>
          </p:cNvSpPr>
          <p:nvPr/>
        </p:nvSpPr>
        <p:spPr>
          <a:xfrm>
            <a:off x="4908227" y="477715"/>
            <a:ext cx="1029865" cy="55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  <a:r>
              <a:rPr lang="en-US" sz="1400" dirty="0" err="1"/>
              <a:t>Modling</a:t>
            </a:r>
            <a:r>
              <a:rPr lang="en-US" sz="1400" dirty="0"/>
              <a:t> </a:t>
            </a:r>
          </a:p>
        </p:txBody>
      </p:sp>
      <p:sp>
        <p:nvSpPr>
          <p:cNvPr id="30" name="Google Shape;402;p43">
            <a:extLst>
              <a:ext uri="{FF2B5EF4-FFF2-40B4-BE49-F238E27FC236}">
                <a16:creationId xmlns:a16="http://schemas.microsoft.com/office/drawing/2014/main" id="{45C6399A-7DDD-4D2E-823B-39E2EDD4725D}"/>
              </a:ext>
            </a:extLst>
          </p:cNvPr>
          <p:cNvSpPr/>
          <p:nvPr/>
        </p:nvSpPr>
        <p:spPr>
          <a:xfrm>
            <a:off x="631580" y="252841"/>
            <a:ext cx="1585168" cy="96594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95;p62">
            <a:extLst>
              <a:ext uri="{FF2B5EF4-FFF2-40B4-BE49-F238E27FC236}">
                <a16:creationId xmlns:a16="http://schemas.microsoft.com/office/drawing/2014/main" id="{4CF7AFEF-858B-433B-9893-D1DC63F71F6E}"/>
              </a:ext>
            </a:extLst>
          </p:cNvPr>
          <p:cNvSpPr txBox="1">
            <a:spLocks/>
          </p:cNvSpPr>
          <p:nvPr/>
        </p:nvSpPr>
        <p:spPr>
          <a:xfrm>
            <a:off x="1101687" y="627962"/>
            <a:ext cx="705079" cy="5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Intro</a:t>
            </a:r>
          </a:p>
        </p:txBody>
      </p:sp>
      <p:sp>
        <p:nvSpPr>
          <p:cNvPr id="34" name="Google Shape;402;p43">
            <a:extLst>
              <a:ext uri="{FF2B5EF4-FFF2-40B4-BE49-F238E27FC236}">
                <a16:creationId xmlns:a16="http://schemas.microsoft.com/office/drawing/2014/main" id="{9EF09908-FFDF-4E27-AFAA-EF441E217A27}"/>
              </a:ext>
            </a:extLst>
          </p:cNvPr>
          <p:cNvSpPr/>
          <p:nvPr/>
        </p:nvSpPr>
        <p:spPr>
          <a:xfrm>
            <a:off x="4701548" y="283574"/>
            <a:ext cx="1444379" cy="96594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2;p43">
            <a:extLst>
              <a:ext uri="{FF2B5EF4-FFF2-40B4-BE49-F238E27FC236}">
                <a16:creationId xmlns:a16="http://schemas.microsoft.com/office/drawing/2014/main" id="{BDFD642F-E801-4159-AF10-C3E1E15B9134}"/>
              </a:ext>
            </a:extLst>
          </p:cNvPr>
          <p:cNvSpPr/>
          <p:nvPr/>
        </p:nvSpPr>
        <p:spPr>
          <a:xfrm>
            <a:off x="2655635" y="252841"/>
            <a:ext cx="1444379" cy="96594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95;p62">
            <a:extLst>
              <a:ext uri="{FF2B5EF4-FFF2-40B4-BE49-F238E27FC236}">
                <a16:creationId xmlns:a16="http://schemas.microsoft.com/office/drawing/2014/main" id="{0378ED9D-B9FF-457D-8091-82A3A0ECDF32}"/>
              </a:ext>
            </a:extLst>
          </p:cNvPr>
          <p:cNvSpPr txBox="1">
            <a:spLocks/>
          </p:cNvSpPr>
          <p:nvPr/>
        </p:nvSpPr>
        <p:spPr>
          <a:xfrm>
            <a:off x="2865572" y="477715"/>
            <a:ext cx="1207811" cy="77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Data</a:t>
            </a:r>
            <a:r>
              <a:rPr lang="en-US" sz="1200" dirty="0"/>
              <a:t> visualization</a:t>
            </a:r>
          </a:p>
        </p:txBody>
      </p:sp>
      <p:sp>
        <p:nvSpPr>
          <p:cNvPr id="37" name="Google Shape;303;p37">
            <a:extLst>
              <a:ext uri="{FF2B5EF4-FFF2-40B4-BE49-F238E27FC236}">
                <a16:creationId xmlns:a16="http://schemas.microsoft.com/office/drawing/2014/main" id="{0E84948F-AAFF-4780-BA7D-EED72D8C5A20}"/>
              </a:ext>
            </a:extLst>
          </p:cNvPr>
          <p:cNvSpPr txBox="1">
            <a:spLocks/>
          </p:cNvSpPr>
          <p:nvPr/>
        </p:nvSpPr>
        <p:spPr>
          <a:xfrm>
            <a:off x="2511847" y="1411924"/>
            <a:ext cx="5251260" cy="204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" sz="4200" dirty="0">
                <a:solidFill>
                  <a:schemeClr val="tx1"/>
                </a:solidFill>
              </a:rPr>
              <a:t>Predicting HOTEL</a:t>
            </a:r>
            <a:r>
              <a:rPr lang="en" sz="4400" b="0" dirty="0">
                <a:solidFill>
                  <a:schemeClr val="tx1"/>
                </a:solidFill>
                <a:latin typeface="Josefin Sans Medium"/>
                <a:sym typeface="Josefin Sans Medium"/>
              </a:rPr>
              <a:t> Pricing</a:t>
            </a:r>
            <a:br>
              <a:rPr lang="en" sz="4200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2AD7-6989-274D-ABFF-A8D4C72E937A}"/>
              </a:ext>
            </a:extLst>
          </p:cNvPr>
          <p:cNvSpPr txBox="1"/>
          <p:nvPr/>
        </p:nvSpPr>
        <p:spPr>
          <a:xfrm>
            <a:off x="9626600" y="6096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852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tx1"/>
                </a:solidFill>
                <a:cs typeface="Kufi Outline Shaded" panose="04010401010101010101" pitchFamily="82" charset="-78"/>
              </a:rPr>
              <a:t>This linear regression project aims to predict the prices of the rooms in future based on the most important characteristics that affect its value in the hotel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5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6602" y="1103354"/>
            <a:ext cx="2357612" cy="146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" name="Google Shape;309;p38">
            <a:extLst>
              <a:ext uri="{FF2B5EF4-FFF2-40B4-BE49-F238E27FC236}">
                <a16:creationId xmlns:a16="http://schemas.microsoft.com/office/drawing/2014/main" id="{20991853-3735-4621-9F48-231BFDF38A52}"/>
              </a:ext>
            </a:extLst>
          </p:cNvPr>
          <p:cNvSpPr txBox="1">
            <a:spLocks/>
          </p:cNvSpPr>
          <p:nvPr/>
        </p:nvSpPr>
        <p:spPr>
          <a:xfrm>
            <a:off x="720000" y="1232596"/>
            <a:ext cx="7377398" cy="323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 W</a:t>
            </a:r>
            <a:r>
              <a:rPr lang="en" sz="2000" dirty="0">
                <a:solidFill>
                  <a:schemeClr val="tx1"/>
                </a:solidFill>
              </a:rPr>
              <a:t>hat is the effect of features on rooms prices?</a:t>
            </a: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marR="50800" indent="0">
              <a:spcBef>
                <a:spcPts val="1600"/>
              </a:spcBef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0" indent="0">
              <a:spcAft>
                <a:spcPts val="1600"/>
              </a:spcAft>
              <a:buFont typeface="Poppins"/>
              <a:buNone/>
            </a:pPr>
            <a:r>
              <a:rPr lang="en" sz="3200" dirty="0">
                <a:solidFill>
                  <a:schemeClr val="tx1"/>
                </a:solidFill>
              </a:rPr>
              <a:t>OBJECTIVE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Predict rooms prices Based one specific rooms features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" sz="3200" dirty="0">
              <a:solidFill>
                <a:schemeClr val="tx1"/>
              </a:solidFill>
            </a:endParaRPr>
          </a:p>
        </p:txBody>
      </p:sp>
      <p:sp>
        <p:nvSpPr>
          <p:cNvPr id="5" name="Google Shape;349;p41">
            <a:extLst>
              <a:ext uri="{FF2B5EF4-FFF2-40B4-BE49-F238E27FC236}">
                <a16:creationId xmlns:a16="http://schemas.microsoft.com/office/drawing/2014/main" id="{BA7EC537-2DCE-4D1C-AD2E-185EE7169DD7}"/>
              </a:ext>
            </a:extLst>
          </p:cNvPr>
          <p:cNvSpPr txBox="1">
            <a:spLocks/>
          </p:cNvSpPr>
          <p:nvPr/>
        </p:nvSpPr>
        <p:spPr>
          <a:xfrm>
            <a:off x="1176969" y="1992676"/>
            <a:ext cx="2227244" cy="8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684213" cy="202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SET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6602" y="1103354"/>
            <a:ext cx="2357612" cy="146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" name="Google Shape;309;p38">
            <a:extLst>
              <a:ext uri="{FF2B5EF4-FFF2-40B4-BE49-F238E27FC236}">
                <a16:creationId xmlns:a16="http://schemas.microsoft.com/office/drawing/2014/main" id="{20991853-3735-4621-9F48-231BFDF38A52}"/>
              </a:ext>
            </a:extLst>
          </p:cNvPr>
          <p:cNvSpPr txBox="1">
            <a:spLocks/>
          </p:cNvSpPr>
          <p:nvPr/>
        </p:nvSpPr>
        <p:spPr>
          <a:xfrm>
            <a:off x="4781321" y="1255754"/>
            <a:ext cx="3437262" cy="34484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Pandas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Numpy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Sklearn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Seaborn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Matplotib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5" name="Google Shape;349;p41">
            <a:extLst>
              <a:ext uri="{FF2B5EF4-FFF2-40B4-BE49-F238E27FC236}">
                <a16:creationId xmlns:a16="http://schemas.microsoft.com/office/drawing/2014/main" id="{BA7EC537-2DCE-4D1C-AD2E-185EE7169DD7}"/>
              </a:ext>
            </a:extLst>
          </p:cNvPr>
          <p:cNvSpPr txBox="1">
            <a:spLocks/>
          </p:cNvSpPr>
          <p:nvPr/>
        </p:nvSpPr>
        <p:spPr>
          <a:xfrm>
            <a:off x="1176969" y="1992676"/>
            <a:ext cx="2227244" cy="8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1A475-8B81-4E88-903C-AAE16DBE6EAF}"/>
              </a:ext>
            </a:extLst>
          </p:cNvPr>
          <p:cNvSpPr/>
          <p:nvPr/>
        </p:nvSpPr>
        <p:spPr>
          <a:xfrm>
            <a:off x="253389" y="1255754"/>
            <a:ext cx="4109292" cy="327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The data to be tested in this project are scraped from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agoda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ar-ae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Before cleaning: 2247 rows and (6) columns.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After cleaning :2247 rows and (4)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20" name="Google Shape;308;p38">
            <a:extLst>
              <a:ext uri="{FF2B5EF4-FFF2-40B4-BE49-F238E27FC236}">
                <a16:creationId xmlns:a16="http://schemas.microsoft.com/office/drawing/2014/main" id="{CC3DAE09-231B-4C21-B4D9-A82C629C9C76}"/>
              </a:ext>
            </a:extLst>
          </p:cNvPr>
          <p:cNvSpPr txBox="1">
            <a:spLocks/>
          </p:cNvSpPr>
          <p:nvPr/>
        </p:nvSpPr>
        <p:spPr>
          <a:xfrm>
            <a:off x="4858439" y="548640"/>
            <a:ext cx="1983035" cy="11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2167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1902363" y="548640"/>
            <a:ext cx="4457928" cy="85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6602" y="1103354"/>
            <a:ext cx="2357612" cy="146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" name="Google Shape;309;p38">
            <a:extLst>
              <a:ext uri="{FF2B5EF4-FFF2-40B4-BE49-F238E27FC236}">
                <a16:creationId xmlns:a16="http://schemas.microsoft.com/office/drawing/2014/main" id="{20991853-3735-4621-9F48-231BFDF38A52}"/>
              </a:ext>
            </a:extLst>
          </p:cNvPr>
          <p:cNvSpPr txBox="1">
            <a:spLocks/>
          </p:cNvSpPr>
          <p:nvPr/>
        </p:nvSpPr>
        <p:spPr>
          <a:xfrm>
            <a:off x="1244906" y="1311006"/>
            <a:ext cx="5332163" cy="29849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Drop duplicate</a:t>
            </a:r>
            <a:endParaRPr lang="en-US" sz="2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Remove and handling Null Values </a:t>
            </a:r>
            <a:endParaRPr lang="en-US" sz="2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Drop unnecessary columns that </a:t>
            </a:r>
          </a:p>
          <a:p>
            <a:pPr marL="1524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    doesn’t give me any values type</a:t>
            </a:r>
          </a:p>
          <a:p>
            <a:pPr marR="50800" indent="-304800">
              <a:buClr>
                <a:schemeClr val="dk2"/>
              </a:buClr>
              <a:buSzPts val="1200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Convert values type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20" name="Google Shape;308;p38">
            <a:extLst>
              <a:ext uri="{FF2B5EF4-FFF2-40B4-BE49-F238E27FC236}">
                <a16:creationId xmlns:a16="http://schemas.microsoft.com/office/drawing/2014/main" id="{CC3DAE09-231B-4C21-B4D9-A82C629C9C76}"/>
              </a:ext>
            </a:extLst>
          </p:cNvPr>
          <p:cNvSpPr txBox="1">
            <a:spLocks/>
          </p:cNvSpPr>
          <p:nvPr/>
        </p:nvSpPr>
        <p:spPr>
          <a:xfrm>
            <a:off x="4858439" y="548640"/>
            <a:ext cx="1983035" cy="11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6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F3F9C-1D54-4C5E-84FF-879C6443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" y="1682038"/>
            <a:ext cx="4296578" cy="2810053"/>
          </a:xfrm>
          <a:prstGeom prst="rect">
            <a:avLst/>
          </a:prstGeom>
        </p:spPr>
      </p:pic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AAA3CCDE-5261-438E-BB6D-DA4559A272D0}"/>
              </a:ext>
            </a:extLst>
          </p:cNvPr>
          <p:cNvSpPr txBox="1">
            <a:spLocks/>
          </p:cNvSpPr>
          <p:nvPr/>
        </p:nvSpPr>
        <p:spPr>
          <a:xfrm>
            <a:off x="506775" y="599626"/>
            <a:ext cx="2974554" cy="4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Outliers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E9CE-DEE9-46AE-88B5-8BCB4BAD2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22" y="1709493"/>
            <a:ext cx="3855903" cy="2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AAA3CCDE-5261-438E-BB6D-DA4559A272D0}"/>
              </a:ext>
            </a:extLst>
          </p:cNvPr>
          <p:cNvSpPr txBox="1">
            <a:spLocks/>
          </p:cNvSpPr>
          <p:nvPr/>
        </p:nvSpPr>
        <p:spPr>
          <a:xfrm>
            <a:off x="400280" y="523193"/>
            <a:ext cx="2313542" cy="4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Outliers </a:t>
            </a:r>
          </a:p>
        </p:txBody>
      </p:sp>
      <p:sp>
        <p:nvSpPr>
          <p:cNvPr id="10" name="Google Shape;895;p62">
            <a:extLst>
              <a:ext uri="{FF2B5EF4-FFF2-40B4-BE49-F238E27FC236}">
                <a16:creationId xmlns:a16="http://schemas.microsoft.com/office/drawing/2014/main" id="{2857C0E6-7886-4AC0-920A-906FBD2F791F}"/>
              </a:ext>
            </a:extLst>
          </p:cNvPr>
          <p:cNvSpPr txBox="1">
            <a:spLocks/>
          </p:cNvSpPr>
          <p:nvPr/>
        </p:nvSpPr>
        <p:spPr>
          <a:xfrm>
            <a:off x="5100811" y="1013055"/>
            <a:ext cx="4448978" cy="4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E46D-FAB8-41AB-BD71-2804D4B2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722"/>
            <a:ext cx="4793623" cy="2578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DFDA9-27CE-490B-8FA0-1C6CA284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23" y="1464659"/>
            <a:ext cx="4152072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852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Common Bedroom Count</a:t>
            </a:r>
            <a:endParaRPr sz="2000" dirty="0"/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A60F5-89B9-41C3-BCE0-2B1EA850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143"/>
            <a:ext cx="7469435" cy="2926704"/>
          </a:xfrm>
          <a:prstGeom prst="rect">
            <a:avLst/>
          </a:prstGeom>
        </p:spPr>
      </p:pic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79332A0C-5104-463A-8D2A-B98D8EF6D610}"/>
              </a:ext>
            </a:extLst>
          </p:cNvPr>
          <p:cNvSpPr txBox="1">
            <a:spLocks/>
          </p:cNvSpPr>
          <p:nvPr/>
        </p:nvSpPr>
        <p:spPr>
          <a:xfrm>
            <a:off x="850366" y="1089293"/>
            <a:ext cx="3852000" cy="70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32745"/>
      </p:ext>
    </p:extLst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194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Helvetica Neue</vt:lpstr>
      <vt:lpstr>Impact</vt:lpstr>
      <vt:lpstr>Josefin Sans</vt:lpstr>
      <vt:lpstr>Josefin Sans Medium</vt:lpstr>
      <vt:lpstr>Lato</vt:lpstr>
      <vt:lpstr>Poppins</vt:lpstr>
      <vt:lpstr>Roboto Light</vt:lpstr>
      <vt:lpstr>Times New Roman</vt:lpstr>
      <vt:lpstr>XL Hotel Marketing by Slidesgo</vt:lpstr>
      <vt:lpstr>Predicting HOTEL Pricing</vt:lpstr>
      <vt:lpstr>INTRODUCTION</vt:lpstr>
      <vt:lpstr>INTRODUCTION</vt:lpstr>
      <vt:lpstr>Problem statement</vt:lpstr>
      <vt:lpstr>DATA SET</vt:lpstr>
      <vt:lpstr>Data cleaning</vt:lpstr>
      <vt:lpstr>PowerPoint Presentation</vt:lpstr>
      <vt:lpstr>PowerPoint Presentation</vt:lpstr>
      <vt:lpstr>Common Bedroom Count</vt:lpstr>
      <vt:lpstr>PowerPoint Presentation</vt:lpstr>
      <vt:lpstr>REGRESSION MODELS The best model is Decision Tree then Polynomial.   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Pricing</dc:title>
  <dc:creator>SMART</dc:creator>
  <cp:lastModifiedBy>SMART</cp:lastModifiedBy>
  <cp:revision>9</cp:revision>
  <dcterms:modified xsi:type="dcterms:W3CDTF">2021-12-08T20:47:42Z</dcterms:modified>
</cp:coreProperties>
</file>