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73" r:id="rId3"/>
    <p:sldId id="260" r:id="rId4"/>
    <p:sldId id="259" r:id="rId5"/>
    <p:sldId id="301" r:id="rId6"/>
    <p:sldId id="275" r:id="rId7"/>
    <p:sldId id="261" r:id="rId8"/>
    <p:sldId id="257" r:id="rId9"/>
    <p:sldId id="302" r:id="rId10"/>
    <p:sldId id="279" r:id="rId11"/>
    <p:sldId id="303" r:id="rId12"/>
    <p:sldId id="304" r:id="rId13"/>
    <p:sldId id="305" r:id="rId14"/>
    <p:sldId id="306" r:id="rId15"/>
    <p:sldId id="272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7" r:id="rId26"/>
    <p:sldId id="316" r:id="rId27"/>
    <p:sldId id="318" r:id="rId28"/>
    <p:sldId id="319" r:id="rId29"/>
    <p:sldId id="320" r:id="rId30"/>
    <p:sldId id="323" r:id="rId31"/>
    <p:sldId id="326" r:id="rId32"/>
    <p:sldId id="327" r:id="rId33"/>
    <p:sldId id="329" r:id="rId34"/>
    <p:sldId id="324" r:id="rId35"/>
    <p:sldId id="330" r:id="rId36"/>
    <p:sldId id="322" r:id="rId37"/>
    <p:sldId id="321" r:id="rId38"/>
  </p:sldIdLst>
  <p:sldSz cx="9144000" cy="5143500" type="screen16x9"/>
  <p:notesSz cx="6858000" cy="9144000"/>
  <p:embeddedFontLst>
    <p:embeddedFont>
      <p:font typeface="Overpass Mono" panose="020B0604020202020204" charset="0"/>
      <p:regular r:id="rId40"/>
      <p:bold r:id="rId41"/>
    </p:embeddedFont>
    <p:embeddedFont>
      <p:font typeface="Roboto Condensed Light" panose="020B0604020202020204" charset="0"/>
      <p:regular r:id="rId42"/>
      <p:italic r:id="rId43"/>
    </p:embeddedFont>
    <p:embeddedFont>
      <p:font typeface="Raleway SemiBold" panose="020B0604020202020204" charset="0"/>
      <p:bold r:id="rId44"/>
      <p:boldItalic r:id="rId45"/>
    </p:embeddedFont>
    <p:embeddedFont>
      <p:font typeface="Anaheim" panose="020B0604020202020204" charset="0"/>
      <p:regular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Roboto" panose="020B0604020202020204" charset="0"/>
      <p:regular r:id="rId51"/>
      <p:bold r:id="rId52"/>
      <p:italic r:id="rId53"/>
      <p:boldItalic r:id="rId54"/>
    </p:embeddedFont>
    <p:embeddedFont>
      <p:font typeface="Barlow Condensed ExtraBold" panose="020B0604020202020204" charset="0"/>
      <p:bold r:id="rId55"/>
      <p:boldItalic r:id="rId56"/>
    </p:embeddedFont>
    <p:embeddedFont>
      <p:font typeface="Nunito Light" panose="020B0604020202020204" charset="0"/>
      <p:regular r:id="rId57"/>
      <p: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8393B-AA64-4C3C-9F25-92B0C1936E9F}">
  <a:tblStyle styleId="{FAB8393B-AA64-4C3C-9F25-92B0C1936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A02E62-BEAF-44D2-906B-4C356AA174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36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587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310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85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496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8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607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36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83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9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2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254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9" r:id="rId7"/>
    <p:sldLayoutId id="2147483664" r:id="rId8"/>
    <p:sldLayoutId id="2147483667" r:id="rId9"/>
    <p:sldLayoutId id="2147483668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17474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FEEDBACK </a:t>
            </a:r>
            <a:br>
              <a:rPr lang="en-US" sz="6000" dirty="0"/>
            </a:br>
            <a:r>
              <a:rPr lang="en-US" sz="6000" dirty="0"/>
              <a:t>MANAGEMENT </a:t>
            </a:r>
            <a:br>
              <a:rPr lang="en-US" sz="6000" dirty="0"/>
            </a:br>
            <a:r>
              <a:rPr lang="en-US" sz="6000" dirty="0"/>
              <a:t>SYSTEM</a:t>
            </a:r>
            <a:endParaRPr sz="6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568222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Using OOP concepts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A0AFE-50D2-2C96-873F-29781D3E0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77" b="2010"/>
          <a:stretch/>
        </p:blipFill>
        <p:spPr>
          <a:xfrm>
            <a:off x="2268725" y="1404321"/>
            <a:ext cx="4606550" cy="3124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605711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Login to the system </a:t>
            </a:r>
            <a:r>
              <a:rPr lang="en-US" sz="1800" dirty="0"/>
              <a:t>using username and password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View the feedback form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Fill out the feedback form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View his/her submitted feedback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Change his/her password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69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F8C2C-FA79-78CE-B178-54E909FD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79" y="1576625"/>
            <a:ext cx="4729242" cy="1990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632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5B13F-837E-6BFE-5A30-8E145F1F2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25" y="1097280"/>
            <a:ext cx="4970033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Decryption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B4512-CFB3-5CDB-95EA-36FD7674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26" y="1115584"/>
            <a:ext cx="5109958" cy="40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0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183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 CONCEPTS COVERED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Member Functions</a:t>
            </a:r>
            <a:endParaRPr sz="1800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Objects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Inheritance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9869" y="330141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Exception Handling</a:t>
            </a:r>
            <a:endParaRPr sz="1800"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Setters &amp; Getters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183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 CONCEPTS COVERED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Dynamic Memory Management</a:t>
            </a:r>
            <a:endParaRPr sz="1600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Polymorphism</a:t>
            </a:r>
            <a:endParaRPr sz="1800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File Handling</a:t>
            </a:r>
            <a:endParaRPr sz="1600"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STL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9869" y="330141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Abstract Classes</a:t>
            </a:r>
            <a:endParaRPr sz="1800"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Pure Virtual Functions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851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54C465-A938-8880-7380-D7D436C10933}"/>
              </a:ext>
            </a:extLst>
          </p:cNvPr>
          <p:cNvSpPr/>
          <p:nvPr/>
        </p:nvSpPr>
        <p:spPr>
          <a:xfrm>
            <a:off x="2441986" y="1619026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Encryption</a:t>
            </a:r>
            <a:endParaRPr lang="en-PK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02CF64-8D8E-2C63-7AEE-E5FD0952611B}"/>
              </a:ext>
            </a:extLst>
          </p:cNvPr>
          <p:cNvSpPr/>
          <p:nvPr/>
        </p:nvSpPr>
        <p:spPr>
          <a:xfrm>
            <a:off x="4787155" y="1619026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Decryption</a:t>
            </a:r>
            <a:endParaRPr lang="en-PK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2700E7-8B83-D25C-29A0-83134A92AACC}"/>
              </a:ext>
            </a:extLst>
          </p:cNvPr>
          <p:cNvSpPr/>
          <p:nvPr/>
        </p:nvSpPr>
        <p:spPr>
          <a:xfrm>
            <a:off x="3614568" y="2723457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</a:t>
            </a:r>
            <a:endParaRPr lang="en-PK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86D690-2AE1-D6AA-9B4F-81F8780D3374}"/>
              </a:ext>
            </a:extLst>
          </p:cNvPr>
          <p:cNvSpPr/>
          <p:nvPr/>
        </p:nvSpPr>
        <p:spPr>
          <a:xfrm>
            <a:off x="3614569" y="3827888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Student</a:t>
            </a:r>
            <a:endParaRPr lang="en-PK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45464-030D-2F2A-2D77-68EE6399FFEC}"/>
              </a:ext>
            </a:extLst>
          </p:cNvPr>
          <p:cNvCxnSpPr/>
          <p:nvPr/>
        </p:nvCxnSpPr>
        <p:spPr>
          <a:xfrm>
            <a:off x="4044875" y="2225852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68F3B-24D1-5E00-953F-BDC963135962}"/>
              </a:ext>
            </a:extLst>
          </p:cNvPr>
          <p:cNvCxnSpPr/>
          <p:nvPr/>
        </p:nvCxnSpPr>
        <p:spPr>
          <a:xfrm>
            <a:off x="5206701" y="2225852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4A40C8-B528-5ECE-3462-17EEFEE52CC1}"/>
              </a:ext>
            </a:extLst>
          </p:cNvPr>
          <p:cNvCxnSpPr/>
          <p:nvPr/>
        </p:nvCxnSpPr>
        <p:spPr>
          <a:xfrm>
            <a:off x="4690334" y="3330283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7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Member Functions(some examples)</a:t>
            </a:r>
            <a:endParaRPr lang="en-PK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5203A-D11B-0E5F-86AC-A30C137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17" y="1436702"/>
            <a:ext cx="4814166" cy="22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Member Functions(some examples)</a:t>
            </a:r>
            <a:endParaRPr lang="en-PK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24B5D-1686-5E5B-F429-22344AC0C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2" y="1333949"/>
            <a:ext cx="4394195" cy="35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By:</a:t>
            </a:r>
            <a:br>
              <a:rPr lang="en-US" sz="2400" dirty="0"/>
            </a:br>
            <a:r>
              <a:rPr lang="en-US" sz="2400" dirty="0"/>
              <a:t>M. </a:t>
            </a:r>
            <a:r>
              <a:rPr lang="en-US" sz="2400"/>
              <a:t>Abdullah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Faizan </a:t>
            </a:r>
            <a:r>
              <a:rPr lang="en-US" sz="2400" dirty="0" err="1"/>
              <a:t>Mansoor</a:t>
            </a:r>
            <a:r>
              <a:rPr lang="en-US" sz="2400" dirty="0"/>
              <a:t> 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Setters and Getters</a:t>
            </a: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97390-8709-2222-7EC1-815BA144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37" y="1553309"/>
            <a:ext cx="4847725" cy="23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2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Inheritance</a:t>
            </a:r>
            <a:endParaRPr lang="en-PK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CB200-2C34-9B92-9135-7B1B8141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59" y="1643515"/>
            <a:ext cx="4515480" cy="1533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F87E5-4BE0-2AEC-153C-A60B2ED4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64" y="3341668"/>
            <a:ext cx="407726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3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Revisiting Classes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54C465-A938-8880-7380-D7D436C10933}"/>
              </a:ext>
            </a:extLst>
          </p:cNvPr>
          <p:cNvSpPr/>
          <p:nvPr/>
        </p:nvSpPr>
        <p:spPr>
          <a:xfrm>
            <a:off x="2441986" y="1619026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Encryption</a:t>
            </a:r>
            <a:endParaRPr lang="en-PK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02CF64-8D8E-2C63-7AEE-E5FD0952611B}"/>
              </a:ext>
            </a:extLst>
          </p:cNvPr>
          <p:cNvSpPr/>
          <p:nvPr/>
        </p:nvSpPr>
        <p:spPr>
          <a:xfrm>
            <a:off x="4787155" y="1619026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Decryption</a:t>
            </a:r>
            <a:endParaRPr lang="en-PK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2700E7-8B83-D25C-29A0-83134A92AACC}"/>
              </a:ext>
            </a:extLst>
          </p:cNvPr>
          <p:cNvSpPr/>
          <p:nvPr/>
        </p:nvSpPr>
        <p:spPr>
          <a:xfrm>
            <a:off x="3614568" y="2723457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</a:t>
            </a:r>
            <a:endParaRPr lang="en-PK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86D690-2AE1-D6AA-9B4F-81F8780D3374}"/>
              </a:ext>
            </a:extLst>
          </p:cNvPr>
          <p:cNvSpPr/>
          <p:nvPr/>
        </p:nvSpPr>
        <p:spPr>
          <a:xfrm>
            <a:off x="3614569" y="3827888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Student</a:t>
            </a:r>
            <a:endParaRPr lang="en-PK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45464-030D-2F2A-2D77-68EE6399FFEC}"/>
              </a:ext>
            </a:extLst>
          </p:cNvPr>
          <p:cNvCxnSpPr/>
          <p:nvPr/>
        </p:nvCxnSpPr>
        <p:spPr>
          <a:xfrm>
            <a:off x="4044875" y="2225852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68F3B-24D1-5E00-953F-BDC963135962}"/>
              </a:ext>
            </a:extLst>
          </p:cNvPr>
          <p:cNvCxnSpPr/>
          <p:nvPr/>
        </p:nvCxnSpPr>
        <p:spPr>
          <a:xfrm>
            <a:off x="5206701" y="2225852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4A40C8-B528-5ECE-3462-17EEFEE52CC1}"/>
              </a:ext>
            </a:extLst>
          </p:cNvPr>
          <p:cNvCxnSpPr/>
          <p:nvPr/>
        </p:nvCxnSpPr>
        <p:spPr>
          <a:xfrm>
            <a:off x="4690334" y="3330283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FBA563-32DD-5DE7-1A3B-6FCE6B61C135}"/>
              </a:ext>
            </a:extLst>
          </p:cNvPr>
          <p:cNvSpPr txBox="1"/>
          <p:nvPr/>
        </p:nvSpPr>
        <p:spPr>
          <a:xfrm>
            <a:off x="2781798" y="4495086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shows multiple and multilevel inheritance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929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Polymorphism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69022-D9D0-063D-E8F4-7E50EE2A0265}"/>
              </a:ext>
            </a:extLst>
          </p:cNvPr>
          <p:cNvSpPr txBox="1"/>
          <p:nvPr/>
        </p:nvSpPr>
        <p:spPr>
          <a:xfrm>
            <a:off x="2452744" y="1333948"/>
            <a:ext cx="27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Polymorphism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66EA6-A1DD-1F7A-3503-23B964D0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60" y="1641725"/>
            <a:ext cx="4522080" cy="32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7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Polymorphism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69022-D9D0-063D-E8F4-7E50EE2A0265}"/>
              </a:ext>
            </a:extLst>
          </p:cNvPr>
          <p:cNvSpPr txBox="1"/>
          <p:nvPr/>
        </p:nvSpPr>
        <p:spPr>
          <a:xfrm>
            <a:off x="2452744" y="1333948"/>
            <a:ext cx="27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Polymorphism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D1702-E2A7-03BC-33D0-C596E0A5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4" y="1641725"/>
            <a:ext cx="4151193" cy="32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52" y="217792"/>
            <a:ext cx="6661094" cy="669000"/>
          </a:xfrm>
        </p:spPr>
        <p:txBody>
          <a:bodyPr/>
          <a:lstStyle/>
          <a:p>
            <a:r>
              <a:rPr lang="en-US" sz="2400" dirty="0"/>
              <a:t>Pure Virtual Functions and Abstract Classes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69022-D9D0-063D-E8F4-7E50EE2A0265}"/>
              </a:ext>
            </a:extLst>
          </p:cNvPr>
          <p:cNvSpPr txBox="1"/>
          <p:nvPr/>
        </p:nvSpPr>
        <p:spPr>
          <a:xfrm>
            <a:off x="2452744" y="1333948"/>
            <a:ext cx="27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Polymorphism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5AC13-8BF5-D144-3826-3923F79B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58" y="2423381"/>
            <a:ext cx="4766083" cy="14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0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48DAA-D67E-02BE-AFB9-A07B4F07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82" y="1132276"/>
            <a:ext cx="4676436" cy="40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36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E2603-0541-C360-49D5-83E23366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63" y="1183341"/>
            <a:ext cx="4779771" cy="36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46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FA989-2A77-166C-A0DF-E44188F1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90" y="1527906"/>
            <a:ext cx="3562820" cy="208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038938-0D66-925F-AA6C-C9A5A3DD6EFC}"/>
              </a:ext>
            </a:extLst>
          </p:cNvPr>
          <p:cNvSpPr txBox="1"/>
          <p:nvPr/>
        </p:nvSpPr>
        <p:spPr>
          <a:xfrm>
            <a:off x="2678654" y="3883511"/>
            <a:ext cx="3388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string, </a:t>
            </a:r>
            <a:r>
              <a:rPr lang="en-US" dirty="0" err="1"/>
              <a:t>fstream</a:t>
            </a:r>
            <a:r>
              <a:rPr lang="en-US" dirty="0"/>
              <a:t> and filesystem are Standard Template Library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7990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Management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B6EB-A40B-4826-DC2B-180747F2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63" y="1172583"/>
            <a:ext cx="4692274" cy="38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9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object oriented C++ Program which stores and maintains course feedback provided by students.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Functions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081394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Functions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B020-0025-7E4D-B914-3F88BC1E1636}"/>
              </a:ext>
            </a:extLst>
          </p:cNvPr>
          <p:cNvSpPr txBox="1"/>
          <p:nvPr/>
        </p:nvSpPr>
        <p:spPr>
          <a:xfrm>
            <a:off x="2140771" y="1161897"/>
            <a:ext cx="4668819" cy="417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500"/>
              </a:lnSpc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SET_USERNAME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(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string </a:t>
            </a:r>
            <a:r>
              <a:rPr lang="en-US" sz="1800" i="1" dirty="0">
                <a:solidFill>
                  <a:srgbClr val="DF6C75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SET_THIS_USERNAME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)</a:t>
            </a:r>
            <a:endParaRPr lang="en-PK" sz="1800" dirty="0">
              <a:effectLst/>
              <a:latin typeface="Consolas" panose="020B0609020204030204" pitchFamily="49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5"/>
              </a:spcBef>
              <a:spcAft>
                <a:spcPts val="0"/>
              </a:spcAft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string 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GET_USERNAME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() </a:t>
            </a:r>
            <a:r>
              <a:rPr lang="en-US" sz="1800" i="1" dirty="0">
                <a:solidFill>
                  <a:srgbClr val="7E848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//// Getter for USERNAME ////</a:t>
            </a:r>
            <a:endParaRPr lang="en-PK" sz="1800" dirty="0">
              <a:effectLst/>
              <a:latin typeface="Consolas" panose="020B0609020204030204" pitchFamily="49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SET_PASSWORD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(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string </a:t>
            </a:r>
            <a:r>
              <a:rPr lang="en-US" sz="1800" i="1" dirty="0">
                <a:solidFill>
                  <a:srgbClr val="DF6C75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SET_THIS_PASSWORD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)</a:t>
            </a:r>
            <a:endParaRPr lang="en-PK" sz="1800" dirty="0">
              <a:effectLst/>
              <a:latin typeface="Consolas" panose="020B0609020204030204" pitchFamily="49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505"/>
              </a:lnSpc>
              <a:spcBef>
                <a:spcPts val="145"/>
              </a:spcBef>
              <a:spcAft>
                <a:spcPts val="0"/>
              </a:spcAft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string 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GET_PASSWORD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() </a:t>
            </a:r>
            <a:r>
              <a:rPr lang="en-US" sz="1800" i="1" dirty="0">
                <a:solidFill>
                  <a:srgbClr val="7E848E"/>
                </a:solidFill>
                <a:effectLst/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//// Getter for PASSWORD ////</a:t>
            </a:r>
            <a:endParaRPr lang="en-US" sz="1800" i="1" dirty="0">
              <a:solidFill>
                <a:srgbClr val="ABB1BE"/>
              </a:solidFill>
              <a:latin typeface="Consolas" panose="020B0609020204030204" pitchFamily="49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505"/>
              </a:lnSpc>
              <a:spcBef>
                <a:spcPts val="145"/>
              </a:spcBef>
              <a:spcAft>
                <a:spcPts val="0"/>
              </a:spcAft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LOGIN_FUNCTION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1800" i="1" dirty="0">
                <a:solidFill>
                  <a:srgbClr val="DF6C7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ITS_ADMIN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	</a:t>
            </a:r>
            <a:endParaRPr lang="en-US" sz="1800" i="1" dirty="0">
              <a:solidFill>
                <a:srgbClr val="ABB1BE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ts val="1505"/>
              </a:lnSpc>
              <a:spcBef>
                <a:spcPts val="145"/>
              </a:spcBef>
              <a:spcAft>
                <a:spcPts val="0"/>
              </a:spcAft>
              <a:buClr>
                <a:srgbClr val="ABB1BE"/>
              </a:buClr>
              <a:buSzPts val="1200"/>
              <a:tabLst>
                <a:tab pos="247015" algn="l"/>
                <a:tab pos="247650" algn="l"/>
              </a:tabLst>
            </a:pPr>
            <a:r>
              <a:rPr lang="en-US" sz="1800" i="1" dirty="0">
                <a:solidFill>
                  <a:srgbClr val="ABB1BE"/>
                </a:solidFill>
                <a:latin typeface="Consolas" panose="020B0609020204030204" pitchFamily="49" charset="0"/>
                <a:ea typeface="Symbol" panose="05050102010706020507" pitchFamily="18" charset="2"/>
                <a:cs typeface="Symbol" panose="05050102010706020507" pitchFamily="18" charset="2"/>
              </a:rPr>
              <a:t>Checks, transforms username to lower alphabets. Returns true if username is good</a:t>
            </a:r>
          </a:p>
          <a:p>
            <a:pPr marL="285750" indent="-285750">
              <a:lnSpc>
                <a:spcPts val="1505"/>
              </a:lnSpc>
              <a:spcBef>
                <a:spcPts val="145"/>
              </a:spcBef>
              <a:buClr>
                <a:srgbClr val="ABB1BE"/>
              </a:buClr>
              <a:buSzPts val="1200"/>
              <a:buFont typeface="Arial" panose="020B0604020202020204" pitchFamily="34" charset="0"/>
              <a:buChar char="•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spc="-10" dirty="0">
                <a:solidFill>
                  <a:srgbClr val="C578D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LOGIN_VALIDATION_FUNCTION</a:t>
            </a:r>
            <a:r>
              <a:rPr lang="en-US" sz="1800" spc="-1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Checks, Decrypts, Matches to input. </a:t>
            </a:r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Returns true if good and makes use of exception handling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PK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7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Functions-2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B020-0025-7E4D-B914-3F88BC1E1636}"/>
              </a:ext>
            </a:extLst>
          </p:cNvPr>
          <p:cNvSpPr txBox="1"/>
          <p:nvPr/>
        </p:nvSpPr>
        <p:spPr>
          <a:xfrm>
            <a:off x="2140771" y="1161897"/>
            <a:ext cx="4668819" cy="375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500"/>
              </a:lnSpc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GET_LOGIN_DATA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800" i="1" dirty="0">
                <a:solidFill>
                  <a:srgbClr val="DF6C7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>
              <a:lnSpc>
                <a:spcPts val="1500"/>
              </a:lnSpc>
              <a:buClr>
                <a:srgbClr val="ABB1BE"/>
              </a:buClr>
              <a:buSzPts val="1200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Opens the file at given path and returns data read in form of a string. Matches username and passwords</a:t>
            </a:r>
          </a:p>
          <a:p>
            <a:pPr marL="285750" lvl="0" indent="-285750">
              <a:lnSpc>
                <a:spcPts val="1500"/>
              </a:lnSpc>
              <a:buClr>
                <a:srgbClr val="ABB1BE"/>
              </a:buClr>
              <a:buSzPts val="1200"/>
              <a:buFont typeface="Arial" panose="020B0604020202020204" pitchFamily="34" charset="0"/>
              <a:buChar char="•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PRINT_FEEDBACK_FORM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285750" lvl="0" indent="-285750">
              <a:lnSpc>
                <a:spcPts val="1500"/>
              </a:lnSpc>
              <a:buClr>
                <a:srgbClr val="ABB1BE"/>
              </a:buClr>
              <a:buSzPts val="1200"/>
              <a:buFont typeface="Arial" panose="020B0604020202020204" pitchFamily="34" charset="0"/>
              <a:buChar char="•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ADD_QUESTION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(append mode)</a:t>
            </a:r>
          </a:p>
          <a:p>
            <a:pPr marL="285750" lvl="0" indent="-285750">
              <a:lnSpc>
                <a:spcPts val="1500"/>
              </a:lnSpc>
              <a:buClr>
                <a:srgbClr val="ABB1BE"/>
              </a:buClr>
              <a:buSzPts val="1200"/>
              <a:buFont typeface="Arial" panose="020B0604020202020204" pitchFamily="34" charset="0"/>
              <a:buChar char="•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REMOVE_QUESTION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0" indent="-285750">
              <a:lnSpc>
                <a:spcPts val="1500"/>
              </a:lnSpc>
              <a:buClr>
                <a:srgbClr val="ABB1BE"/>
              </a:buClr>
              <a:buSzPts val="1200"/>
              <a:buFont typeface="Arial" panose="020B0604020202020204" pitchFamily="34" charset="0"/>
              <a:buChar char="•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SEARCH_IN_FEEDBACK_FORM</a:t>
            </a:r>
            <a:r>
              <a:rPr lang="en-US" sz="1800" spc="5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rgbClr val="ABB1BE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ts val="1500"/>
              </a:lnSpc>
              <a:buClr>
                <a:srgbClr val="ABB1BE"/>
              </a:buClr>
              <a:buSzPts val="1200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Dynamically reads the whole file and searches for user’s query</a:t>
            </a:r>
          </a:p>
          <a:p>
            <a:pPr marL="285750" lvl="0" indent="-285750">
              <a:lnSpc>
                <a:spcPts val="1500"/>
              </a:lnSpc>
              <a:buClr>
                <a:srgbClr val="ABB1BE"/>
              </a:buClr>
              <a:buSzPts val="1200"/>
              <a:buFont typeface="Arial" panose="020B0604020202020204" pitchFamily="34" charset="0"/>
              <a:buChar char="•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TOTAL_STUDENTS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0" indent="-285750">
              <a:lnSpc>
                <a:spcPts val="1500"/>
              </a:lnSpc>
              <a:buClr>
                <a:srgbClr val="ABB1BE"/>
              </a:buClr>
              <a:buSzPts val="1200"/>
              <a:buFont typeface="Arial" panose="020B0604020202020204" pitchFamily="34" charset="0"/>
              <a:buChar char="•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TOTAL_STUDENTS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//Using CMS ID</a:t>
            </a:r>
          </a:p>
          <a:p>
            <a:pPr marL="285750" lvl="0" indent="-285750">
              <a:lnSpc>
                <a:spcPts val="1500"/>
              </a:lnSpc>
              <a:buClr>
                <a:srgbClr val="ABB1BE"/>
              </a:buClr>
              <a:buSzPts val="1200"/>
              <a:buFont typeface="Arial" panose="020B0604020202020204" pitchFamily="34" charset="0"/>
              <a:buChar char="•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REMOVE_STUDENT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rgbClr val="ABB1BE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66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Functions-3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B020-0025-7E4D-B914-3F88BC1E1636}"/>
              </a:ext>
            </a:extLst>
          </p:cNvPr>
          <p:cNvSpPr txBox="1"/>
          <p:nvPr/>
        </p:nvSpPr>
        <p:spPr>
          <a:xfrm>
            <a:off x="2140771" y="1161897"/>
            <a:ext cx="4668819" cy="298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500"/>
              </a:lnSpc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ADD_STUDENT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ts val="1500"/>
              </a:lnSpc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TOTAL_SUBMITTED_FEEDBACKS</a:t>
            </a:r>
            <a:r>
              <a:rPr lang="en-US" sz="1800" spc="5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	</a:t>
            </a:r>
            <a:endParaRPr lang="en-PK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ts val="1500"/>
              </a:lnSpc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REMOVE_SUBMITTED_FEEDBACK</a:t>
            </a:r>
            <a:r>
              <a:rPr lang="en-US" sz="1800" spc="5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rgbClr val="C578D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ts val="1500"/>
              </a:lnSpc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CHANGE_PASSWORD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ts val="1500"/>
              </a:lnSpc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CHECK_EXISTING_FILE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800" i="1" dirty="0">
                <a:solidFill>
                  <a:srgbClr val="DF6C7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	</a:t>
            </a:r>
          </a:p>
          <a:p>
            <a:pPr>
              <a:lnSpc>
                <a:spcPts val="1500"/>
              </a:lnSpc>
              <a:buClr>
                <a:srgbClr val="ABB1BE"/>
              </a:buClr>
              <a:buSzPts val="1200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Checks if the file exists in the system</a:t>
            </a:r>
          </a:p>
          <a:p>
            <a:pPr marL="285750" indent="-285750">
              <a:lnSpc>
                <a:spcPts val="1500"/>
              </a:lnSpc>
              <a:buClr>
                <a:srgbClr val="ABB1BE"/>
              </a:buClr>
              <a:buSzPts val="1200"/>
              <a:buFont typeface="Arial" panose="020B0604020202020204" pitchFamily="34" charset="0"/>
              <a:buChar char="•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Encryption and Decryption Functions</a:t>
            </a:r>
            <a:endParaRPr lang="en-PK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lnSpc>
                <a:spcPts val="1500"/>
              </a:lnSpc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endParaRPr lang="en-US" sz="1800" dirty="0">
              <a:solidFill>
                <a:srgbClr val="ABB1BE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09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Functions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B020-0025-7E4D-B914-3F88BC1E1636}"/>
              </a:ext>
            </a:extLst>
          </p:cNvPr>
          <p:cNvSpPr txBox="1"/>
          <p:nvPr/>
        </p:nvSpPr>
        <p:spPr>
          <a:xfrm>
            <a:off x="2194560" y="1226372"/>
            <a:ext cx="4668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CLEAR_SCREEN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Clears  the console output</a:t>
            </a:r>
            <a:endParaRPr lang="en-US" sz="1800" dirty="0">
              <a:solidFill>
                <a:srgbClr val="ABB1BE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EXIT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Exits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Used to display the title of the program</a:t>
            </a:r>
            <a:endParaRPr lang="en-US" sz="1800" dirty="0">
              <a:solidFill>
                <a:srgbClr val="ABB1BE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spc="-5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MAIN_MENU_OR_EXIT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800" i="1" dirty="0">
                <a:solidFill>
                  <a:srgbClr val="DF6C7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Asks whether to exit the program or not and returns user’s choice as integer</a:t>
            </a:r>
          </a:p>
        </p:txBody>
      </p:sp>
    </p:spTree>
    <p:extLst>
      <p:ext uri="{BB962C8B-B14F-4D97-AF65-F5344CB8AC3E}">
        <p14:creationId xmlns:p14="http://schemas.microsoft.com/office/powerpoint/2010/main" val="2996124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Functions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B020-0025-7E4D-B914-3F88BC1E1636}"/>
              </a:ext>
            </a:extLst>
          </p:cNvPr>
          <p:cNvSpPr txBox="1"/>
          <p:nvPr/>
        </p:nvSpPr>
        <p:spPr>
          <a:xfrm>
            <a:off x="2140771" y="1161897"/>
            <a:ext cx="4668819" cy="221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500"/>
              </a:lnSpc>
              <a:buClr>
                <a:srgbClr val="ABB1BE"/>
              </a:buClr>
              <a:buSzPts val="1200"/>
              <a:buFont typeface="Symbol" panose="05050102010706020507" pitchFamily="18" charset="2"/>
              <a:buChar char="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LOGIN_VALIDATION_FUNCTION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>
              <a:lnSpc>
                <a:spcPts val="1500"/>
              </a:lnSpc>
              <a:buClr>
                <a:srgbClr val="ABB1BE"/>
              </a:buClr>
              <a:buSzPts val="1200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 functions is overloaded as discussed before. Checks username and password</a:t>
            </a:r>
          </a:p>
          <a:p>
            <a:pPr lvl="0">
              <a:lnSpc>
                <a:spcPts val="1500"/>
              </a:lnSpc>
              <a:buClr>
                <a:srgbClr val="ABB1BE"/>
              </a:buClr>
              <a:buSzPts val="1200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1800" dirty="0">
                <a:solidFill>
                  <a:srgbClr val="E4C0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STUDENT_FILL_OUT_THE_FEEDBACK_FORM_FUNCTION</a:t>
            </a:r>
            <a:r>
              <a:rPr lang="en-US" sz="1800" spc="5" dirty="0">
                <a:solidFill>
                  <a:srgbClr val="60AEE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578D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800" i="1" dirty="0">
                <a:solidFill>
                  <a:srgbClr val="DF6C7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1800" dirty="0">
                <a:solidFill>
                  <a:srgbClr val="ABB1B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>
              <a:lnSpc>
                <a:spcPts val="1500"/>
              </a:lnSpc>
              <a:buClr>
                <a:srgbClr val="ABB1BE"/>
              </a:buClr>
              <a:buSzPts val="1200"/>
              <a:tabLst>
                <a:tab pos="247015" algn="l"/>
                <a:tab pos="247650" algn="l"/>
              </a:tabLst>
            </a:pPr>
            <a:r>
              <a:rPr lang="en-US" sz="1800" dirty="0">
                <a:solidFill>
                  <a:srgbClr val="ABB1B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Checks if the form has been filled by the specific CMS ID beforehand</a:t>
            </a:r>
            <a:endParaRPr lang="en-US" sz="1800" dirty="0">
              <a:solidFill>
                <a:srgbClr val="ABB1BE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72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288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THE END!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program is designed to </a:t>
            </a:r>
            <a:r>
              <a:rPr lang="en-US" b="1" dirty="0"/>
              <a:t>store and maintain data about feedbacks provided by students</a:t>
            </a:r>
            <a:r>
              <a:rPr lang="en-US" dirty="0"/>
              <a:t> about courses offered by a university/educational institution. The feedback consists of various questions about the course, its content, efficiency of teaching methods, and so on.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Brief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Distribution-1</a:t>
            </a:r>
            <a:endParaRPr dirty="0"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Admin.h/cpp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Admin files</a:t>
            </a: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400" y="2123344"/>
            <a:ext cx="4201433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</a:rPr>
              <a:t>Caesar Cipher Algorithm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399" y="2170101"/>
            <a:ext cx="3707781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Coding(Header/Implementation)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198243"/>
            <a:ext cx="2943836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Project Proposal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999289" y="2500538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Abdullah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Google Shape;699;p46">
            <a:extLst>
              <a:ext uri="{FF2B5EF4-FFF2-40B4-BE49-F238E27FC236}">
                <a16:creationId xmlns:a16="http://schemas.microsoft.com/office/drawing/2014/main" id="{EF562802-B988-B64F-9E77-9DDF5444C36E}"/>
              </a:ext>
            </a:extLst>
          </p:cNvPr>
          <p:cNvSpPr txBox="1">
            <a:spLocks/>
          </p:cNvSpPr>
          <p:nvPr/>
        </p:nvSpPr>
        <p:spPr>
          <a:xfrm flipH="1">
            <a:off x="5339399" y="4051744"/>
            <a:ext cx="2943836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93356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Distribution-2</a:t>
            </a:r>
            <a:endParaRPr dirty="0"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Feedback.cpp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Driver file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231374" y="2106049"/>
            <a:ext cx="4201433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Independ</a:t>
            </a:r>
            <a:r>
              <a:rPr lang="en-US" sz="1800" dirty="0">
                <a:solidFill>
                  <a:schemeClr val="dk2"/>
                </a:solidFill>
              </a:rPr>
              <a:t>e</a:t>
            </a:r>
            <a:r>
              <a:rPr lang="en" sz="1800" dirty="0">
                <a:solidFill>
                  <a:schemeClr val="dk2"/>
                </a:solidFill>
              </a:rPr>
              <a:t>nt_Functions.h/cpp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2170101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Header and Implementation File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2"/>
                </a:solidFill>
              </a:rPr>
              <a:t>Student.h</a:t>
            </a:r>
            <a:r>
              <a:rPr lang="en-US" sz="2200" dirty="0">
                <a:solidFill>
                  <a:schemeClr val="dk2"/>
                </a:solidFill>
              </a:rPr>
              <a:t>/</a:t>
            </a:r>
            <a:r>
              <a:rPr lang="en-US" sz="2200" dirty="0" err="1">
                <a:solidFill>
                  <a:schemeClr val="dk2"/>
                </a:solidFill>
              </a:rPr>
              <a:t>cpp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4" y="3382100"/>
            <a:ext cx="2943913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Student Header and Implementation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Presentation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99368" y="2487483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Faizan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859181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CODE FUNCTIONALITIES</a:t>
            </a:r>
            <a:endParaRPr sz="6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Login to the system </a:t>
            </a:r>
            <a:r>
              <a:rPr lang="en-US" sz="1800" dirty="0"/>
              <a:t>using your Username/Password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Admin can </a:t>
            </a:r>
            <a:r>
              <a:rPr lang="en-US" sz="1800" b="1" dirty="0"/>
              <a:t>manage feedback form</a:t>
            </a:r>
            <a:r>
              <a:rPr lang="en-US" sz="1800" dirty="0"/>
              <a:t>:</a:t>
            </a:r>
          </a:p>
          <a:p>
            <a:pPr marL="342900"/>
            <a:r>
              <a:rPr lang="en-US" sz="1800" dirty="0"/>
              <a:t>View The Feedback form</a:t>
            </a:r>
          </a:p>
          <a:p>
            <a:pPr marL="342900"/>
            <a:r>
              <a:rPr lang="en-US" sz="1800" dirty="0"/>
              <a:t>Add a new Question</a:t>
            </a:r>
          </a:p>
          <a:p>
            <a:pPr marL="342900"/>
            <a:r>
              <a:rPr lang="en-US" sz="1800" dirty="0"/>
              <a:t>Remove an existing Question</a:t>
            </a:r>
          </a:p>
          <a:p>
            <a:pPr marL="342900"/>
            <a:r>
              <a:rPr lang="en-US" sz="1800" dirty="0"/>
              <a:t>Search in the feedback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Admin can </a:t>
            </a:r>
            <a:r>
              <a:rPr lang="en-US" sz="1800" b="1" dirty="0"/>
              <a:t>manage the students</a:t>
            </a:r>
            <a:r>
              <a:rPr lang="en-US" sz="1800" dirty="0"/>
              <a:t>:</a:t>
            </a:r>
          </a:p>
          <a:p>
            <a:pPr marL="342900"/>
            <a:r>
              <a:rPr lang="en-US" sz="1800" dirty="0"/>
              <a:t>Check total number of Students</a:t>
            </a:r>
          </a:p>
          <a:p>
            <a:pPr marL="342900"/>
            <a:r>
              <a:rPr lang="en-US" sz="1800" dirty="0"/>
              <a:t>Search for a Student</a:t>
            </a:r>
          </a:p>
          <a:p>
            <a:pPr marL="342900"/>
            <a:r>
              <a:rPr lang="en-US" sz="1800" dirty="0"/>
              <a:t>Remove a Student</a:t>
            </a:r>
          </a:p>
          <a:p>
            <a:pPr marL="342900"/>
            <a:r>
              <a:rPr lang="en-US" sz="1800" dirty="0"/>
              <a:t>Add a New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(continued)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Admin can </a:t>
            </a:r>
            <a:r>
              <a:rPr lang="en-US" sz="1800" b="1" dirty="0"/>
              <a:t>manage feedback submitted by students:</a:t>
            </a:r>
          </a:p>
          <a:p>
            <a:pPr marL="342900"/>
            <a:r>
              <a:rPr lang="en-US" sz="1800" dirty="0"/>
              <a:t>Check Total Number of feedbacks submitted</a:t>
            </a:r>
          </a:p>
          <a:p>
            <a:pPr marL="342900"/>
            <a:r>
              <a:rPr lang="en-US" sz="1800" dirty="0"/>
              <a:t>Print a submitted feedback</a:t>
            </a:r>
          </a:p>
          <a:p>
            <a:pPr marL="342900"/>
            <a:r>
              <a:rPr lang="en-US" sz="1800" dirty="0"/>
              <a:t>Remove a submitted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Admin can </a:t>
            </a:r>
            <a:r>
              <a:rPr lang="en-US" sz="1800" b="1" dirty="0"/>
              <a:t>change his/her password</a:t>
            </a:r>
          </a:p>
        </p:txBody>
      </p:sp>
    </p:spTree>
    <p:extLst>
      <p:ext uri="{BB962C8B-B14F-4D97-AF65-F5344CB8AC3E}">
        <p14:creationId xmlns:p14="http://schemas.microsoft.com/office/powerpoint/2010/main" val="3809932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623</Words>
  <Application>Microsoft Office PowerPoint</Application>
  <PresentationFormat>On-screen Show (16:9)</PresentationFormat>
  <Paragraphs>138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Overpass Mono</vt:lpstr>
      <vt:lpstr>Roboto Condensed Light</vt:lpstr>
      <vt:lpstr>Raleway SemiBold</vt:lpstr>
      <vt:lpstr>Anaheim</vt:lpstr>
      <vt:lpstr>Consolas</vt:lpstr>
      <vt:lpstr>Roboto</vt:lpstr>
      <vt:lpstr>Barlow Condensed ExtraBold</vt:lpstr>
      <vt:lpstr>Nunito Light</vt:lpstr>
      <vt:lpstr>Arial</vt:lpstr>
      <vt:lpstr>Symbol</vt:lpstr>
      <vt:lpstr>Programming Lesson by Slidesgo</vt:lpstr>
      <vt:lpstr>FEEDBACK  MANAGEMENT  SYSTEM</vt:lpstr>
      <vt:lpstr>By: M. Abdullah  Faizan Mansoor </vt:lpstr>
      <vt:lpstr>PowerPoint Presentation</vt:lpstr>
      <vt:lpstr>Brief</vt:lpstr>
      <vt:lpstr>Work Distribution-1</vt:lpstr>
      <vt:lpstr>Work Distribution-2</vt:lpstr>
      <vt:lpstr>CODE FUNCTIONALITIES</vt:lpstr>
      <vt:lpstr>Admin</vt:lpstr>
      <vt:lpstr>Admin (continued)</vt:lpstr>
      <vt:lpstr>Admin</vt:lpstr>
      <vt:lpstr>Student</vt:lpstr>
      <vt:lpstr>Student</vt:lpstr>
      <vt:lpstr>Encryption</vt:lpstr>
      <vt:lpstr>Decryption</vt:lpstr>
      <vt:lpstr>OOP CONCEPTS COVERED</vt:lpstr>
      <vt:lpstr>OOP CONCEPTS COVERED</vt:lpstr>
      <vt:lpstr>Classes</vt:lpstr>
      <vt:lpstr>Member Functions(some examples)</vt:lpstr>
      <vt:lpstr>Member Functions(some examples)</vt:lpstr>
      <vt:lpstr>Setters and Getters</vt:lpstr>
      <vt:lpstr>Inheritance</vt:lpstr>
      <vt:lpstr>Revisiting Classes</vt:lpstr>
      <vt:lpstr>Polymorphism</vt:lpstr>
      <vt:lpstr>Polymorphism</vt:lpstr>
      <vt:lpstr>Pure Virtual Functions and Abstract Classes</vt:lpstr>
      <vt:lpstr>Exception Handling</vt:lpstr>
      <vt:lpstr>File Handling</vt:lpstr>
      <vt:lpstr>STL</vt:lpstr>
      <vt:lpstr>Dynamic Memory Management</vt:lpstr>
      <vt:lpstr>Functions</vt:lpstr>
      <vt:lpstr>Admin Functions</vt:lpstr>
      <vt:lpstr>Admin Functions-2</vt:lpstr>
      <vt:lpstr>Admin Functions-3</vt:lpstr>
      <vt:lpstr>Independent Functions</vt:lpstr>
      <vt:lpstr>Student Functions</vt:lpstr>
      <vt:lpstr>Demo: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MANAGEMENT  SYSTEM</dc:title>
  <dc:creator>Faizan Mansoor Aziz</dc:creator>
  <cp:lastModifiedBy>Muhammad Abdullah1</cp:lastModifiedBy>
  <cp:revision>9</cp:revision>
  <dcterms:modified xsi:type="dcterms:W3CDTF">2023-11-25T04:35:04Z</dcterms:modified>
</cp:coreProperties>
</file>