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3"/>
  </p:notesMasterIdLst>
  <p:sldIdLst>
    <p:sldId id="256" r:id="rId2"/>
    <p:sldId id="273" r:id="rId3"/>
    <p:sldId id="260" r:id="rId4"/>
    <p:sldId id="259" r:id="rId5"/>
    <p:sldId id="301" r:id="rId6"/>
    <p:sldId id="275" r:id="rId7"/>
    <p:sldId id="261" r:id="rId8"/>
    <p:sldId id="257" r:id="rId9"/>
    <p:sldId id="302" r:id="rId10"/>
    <p:sldId id="279" r:id="rId11"/>
    <p:sldId id="303" r:id="rId12"/>
    <p:sldId id="304" r:id="rId13"/>
    <p:sldId id="305" r:id="rId14"/>
    <p:sldId id="306" r:id="rId15"/>
    <p:sldId id="272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7" r:id="rId26"/>
    <p:sldId id="316" r:id="rId27"/>
    <p:sldId id="318" r:id="rId28"/>
    <p:sldId id="319" r:id="rId29"/>
    <p:sldId id="320" r:id="rId30"/>
    <p:sldId id="323" r:id="rId31"/>
    <p:sldId id="326" r:id="rId32"/>
    <p:sldId id="327" r:id="rId33"/>
    <p:sldId id="329" r:id="rId34"/>
    <p:sldId id="324" r:id="rId35"/>
    <p:sldId id="330" r:id="rId36"/>
    <p:sldId id="331" r:id="rId37"/>
    <p:sldId id="332" r:id="rId38"/>
    <p:sldId id="333" r:id="rId39"/>
    <p:sldId id="334" r:id="rId40"/>
    <p:sldId id="322" r:id="rId41"/>
    <p:sldId id="321" r:id="rId42"/>
  </p:sldIdLst>
  <p:sldSz cx="9144000" cy="5143500" type="screen16x9"/>
  <p:notesSz cx="6858000" cy="9144000"/>
  <p:embeddedFontLst>
    <p:embeddedFont>
      <p:font typeface="Anaheim" panose="020B0604020202020204" charset="0"/>
      <p:regular r:id="rId44"/>
    </p:embeddedFont>
    <p:embeddedFont>
      <p:font typeface="Barlow Condensed ExtraBold" panose="020B0604020202020204" charset="0"/>
      <p:bold r:id="rId45"/>
      <p:boldItalic r:id="rId46"/>
    </p:embeddedFont>
    <p:embeddedFont>
      <p:font typeface="Nunito Light" panose="020B0604020202020204" charset="0"/>
      <p:regular r:id="rId47"/>
      <p:italic r:id="rId48"/>
    </p:embeddedFont>
    <p:embeddedFont>
      <p:font typeface="Overpass Mono" panose="020B0604020202020204" charset="0"/>
      <p:regular r:id="rId49"/>
      <p:bold r:id="rId50"/>
    </p:embeddedFont>
    <p:embeddedFont>
      <p:font typeface="Raleway SemiBold" panose="020B0604020202020204" charset="0"/>
      <p:bold r:id="rId51"/>
      <p:boldItalic r:id="rId52"/>
    </p:embeddedFont>
    <p:embeddedFont>
      <p:font typeface="Roboto" panose="020B0604020202020204" charset="0"/>
      <p:regular r:id="rId53"/>
      <p:bold r:id="rId54"/>
      <p:italic r:id="rId55"/>
      <p:boldItalic r:id="rId56"/>
    </p:embeddedFont>
    <p:embeddedFont>
      <p:font typeface="Roboto Condensed Light" panose="020B0604020202020204" charset="0"/>
      <p:regular r:id="rId57"/>
      <p: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B8393B-AA64-4C3C-9F25-92B0C1936E9F}">
  <a:tblStyle styleId="{FAB8393B-AA64-4C3C-9F25-92B0C1936E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A02E62-BEAF-44D2-906B-4C356AA174A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 snapToGrid="0">
      <p:cViewPr varScale="1">
        <p:scale>
          <a:sx n="90" d="100"/>
          <a:sy n="90" d="100"/>
        </p:scale>
        <p:origin x="90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3969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36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587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310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85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7496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8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607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8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360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583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95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24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2542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7" r:id="rId6"/>
    <p:sldLayoutId id="2147483659" r:id="rId7"/>
    <p:sldLayoutId id="2147483664" r:id="rId8"/>
    <p:sldLayoutId id="2147483667" r:id="rId9"/>
    <p:sldLayoutId id="2147483668" r:id="rId10"/>
    <p:sldLayoutId id="214748367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ixabay.com/en/man-avator-person-admin-161282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ixabay.com/en/man-avator-person-admin-16128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69050" y="1747400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FEEDBACK </a:t>
            </a:r>
            <a:br>
              <a:rPr lang="en-US" sz="6000" dirty="0"/>
            </a:br>
            <a:r>
              <a:rPr lang="en-US" sz="6000" dirty="0"/>
              <a:t>MANAGEMENT </a:t>
            </a:r>
            <a:br>
              <a:rPr lang="en-US" sz="6000" dirty="0"/>
            </a:br>
            <a:r>
              <a:rPr lang="en-US" sz="6000" dirty="0"/>
              <a:t>SYSTEM</a:t>
            </a:r>
            <a:endParaRPr sz="60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568222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Using OOP concepts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3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ADMIN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4A0AFE-50D2-2C96-873F-29781D3E0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77" b="2010"/>
          <a:stretch/>
        </p:blipFill>
        <p:spPr>
          <a:xfrm>
            <a:off x="2220763" y="1382288"/>
            <a:ext cx="4702474" cy="31897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effectLst>
            <a:glow rad="317500">
              <a:schemeClr val="bg1">
                <a:alpha val="55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605711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Login to the system </a:t>
            </a:r>
            <a:r>
              <a:rPr lang="en-US" sz="1800" dirty="0"/>
              <a:t>using username and password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View the feedback form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Fill out the feedback form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View his/her submitted feedback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Change his/her password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705;p46">
            <a:extLst>
              <a:ext uri="{FF2B5EF4-FFF2-40B4-BE49-F238E27FC236}">
                <a16:creationId xmlns:a16="http://schemas.microsoft.com/office/drawing/2014/main" id="{6E79E343-E50E-4610-B240-6B04931B12C3}"/>
              </a:ext>
            </a:extLst>
          </p:cNvPr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06;p46">
            <a:extLst>
              <a:ext uri="{FF2B5EF4-FFF2-40B4-BE49-F238E27FC236}">
                <a16:creationId xmlns:a16="http://schemas.microsoft.com/office/drawing/2014/main" id="{024AF4D1-E609-46EC-AFA5-8475BA751538}"/>
              </a:ext>
            </a:extLst>
          </p:cNvPr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07;p46">
            <a:extLst>
              <a:ext uri="{FF2B5EF4-FFF2-40B4-BE49-F238E27FC236}">
                <a16:creationId xmlns:a16="http://schemas.microsoft.com/office/drawing/2014/main" id="{2EC33816-7B94-4501-AB4E-36EDA386D230}"/>
              </a:ext>
            </a:extLst>
          </p:cNvPr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08;p46">
            <a:extLst>
              <a:ext uri="{FF2B5EF4-FFF2-40B4-BE49-F238E27FC236}">
                <a16:creationId xmlns:a16="http://schemas.microsoft.com/office/drawing/2014/main" id="{3865C4D9-7856-4972-9237-D06D7A625A15}"/>
              </a:ext>
            </a:extLst>
          </p:cNvPr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09;p46">
            <a:extLst>
              <a:ext uri="{FF2B5EF4-FFF2-40B4-BE49-F238E27FC236}">
                <a16:creationId xmlns:a16="http://schemas.microsoft.com/office/drawing/2014/main" id="{A6EB8F11-9CF6-4562-AB29-6FD39D1778F6}"/>
              </a:ext>
            </a:extLst>
          </p:cNvPr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10;p46">
            <a:extLst>
              <a:ext uri="{FF2B5EF4-FFF2-40B4-BE49-F238E27FC236}">
                <a16:creationId xmlns:a16="http://schemas.microsoft.com/office/drawing/2014/main" id="{9D54931A-EB7E-45AC-9C7A-E858968EB50C}"/>
              </a:ext>
            </a:extLst>
          </p:cNvPr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11;p46">
            <a:extLst>
              <a:ext uri="{FF2B5EF4-FFF2-40B4-BE49-F238E27FC236}">
                <a16:creationId xmlns:a16="http://schemas.microsoft.com/office/drawing/2014/main" id="{DB4FB7F3-4AC3-41B3-A967-EF8F15EA0CB3}"/>
              </a:ext>
            </a:extLst>
          </p:cNvPr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12;p46">
            <a:extLst>
              <a:ext uri="{FF2B5EF4-FFF2-40B4-BE49-F238E27FC236}">
                <a16:creationId xmlns:a16="http://schemas.microsoft.com/office/drawing/2014/main" id="{EFA716D6-44E7-4891-909F-5949E043218B}"/>
              </a:ext>
            </a:extLst>
          </p:cNvPr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13;p46">
            <a:extLst>
              <a:ext uri="{FF2B5EF4-FFF2-40B4-BE49-F238E27FC236}">
                <a16:creationId xmlns:a16="http://schemas.microsoft.com/office/drawing/2014/main" id="{A6B5D243-F289-4C39-B702-81CA7B58CBB0}"/>
              </a:ext>
            </a:extLst>
          </p:cNvPr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Books">
            <a:extLst>
              <a:ext uri="{FF2B5EF4-FFF2-40B4-BE49-F238E27FC236}">
                <a16:creationId xmlns:a16="http://schemas.microsoft.com/office/drawing/2014/main" id="{722D7716-DD05-413C-A49B-0C619F0B6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9527" y="1954805"/>
            <a:ext cx="1599439" cy="1599439"/>
          </a:xfrm>
          <a:prstGeom prst="rect">
            <a:avLst/>
          </a:prstGeom>
        </p:spPr>
      </p:pic>
      <p:sp>
        <p:nvSpPr>
          <p:cNvPr id="15" name="Google Shape;705;p46">
            <a:extLst>
              <a:ext uri="{FF2B5EF4-FFF2-40B4-BE49-F238E27FC236}">
                <a16:creationId xmlns:a16="http://schemas.microsoft.com/office/drawing/2014/main" id="{85F0FE58-043E-404A-AA0D-59A169CE07F9}"/>
              </a:ext>
            </a:extLst>
          </p:cNvPr>
          <p:cNvSpPr/>
          <p:nvPr/>
        </p:nvSpPr>
        <p:spPr>
          <a:xfrm flipH="1">
            <a:off x="8868582" y="57183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06;p46">
            <a:extLst>
              <a:ext uri="{FF2B5EF4-FFF2-40B4-BE49-F238E27FC236}">
                <a16:creationId xmlns:a16="http://schemas.microsoft.com/office/drawing/2014/main" id="{087A1ACF-5857-4DD7-BAD7-25A1A138AB17}"/>
              </a:ext>
            </a:extLst>
          </p:cNvPr>
          <p:cNvSpPr/>
          <p:nvPr/>
        </p:nvSpPr>
        <p:spPr>
          <a:xfrm flipH="1">
            <a:off x="7708607" y="57182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07;p46">
            <a:extLst>
              <a:ext uri="{FF2B5EF4-FFF2-40B4-BE49-F238E27FC236}">
                <a16:creationId xmlns:a16="http://schemas.microsoft.com/office/drawing/2014/main" id="{20301A33-CEEA-4075-B3E6-ED85A23AEEC3}"/>
              </a:ext>
            </a:extLst>
          </p:cNvPr>
          <p:cNvSpPr/>
          <p:nvPr/>
        </p:nvSpPr>
        <p:spPr>
          <a:xfrm flipH="1">
            <a:off x="8901824" y="79352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08;p46">
            <a:extLst>
              <a:ext uri="{FF2B5EF4-FFF2-40B4-BE49-F238E27FC236}">
                <a16:creationId xmlns:a16="http://schemas.microsoft.com/office/drawing/2014/main" id="{22B2D81A-BE25-4F94-8C1C-24905744265E}"/>
              </a:ext>
            </a:extLst>
          </p:cNvPr>
          <p:cNvSpPr/>
          <p:nvPr/>
        </p:nvSpPr>
        <p:spPr>
          <a:xfrm flipH="1">
            <a:off x="8901834" y="79352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09;p46">
            <a:extLst>
              <a:ext uri="{FF2B5EF4-FFF2-40B4-BE49-F238E27FC236}">
                <a16:creationId xmlns:a16="http://schemas.microsoft.com/office/drawing/2014/main" id="{08D9B87B-90C3-4F55-8C58-EB32B575A0A6}"/>
              </a:ext>
            </a:extLst>
          </p:cNvPr>
          <p:cNvSpPr/>
          <p:nvPr/>
        </p:nvSpPr>
        <p:spPr>
          <a:xfrm flipH="1">
            <a:off x="7381428" y="773733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10;p46">
            <a:extLst>
              <a:ext uri="{FF2B5EF4-FFF2-40B4-BE49-F238E27FC236}">
                <a16:creationId xmlns:a16="http://schemas.microsoft.com/office/drawing/2014/main" id="{66CF3CC7-ED4C-4AC2-B8D5-84DB66FFC8DA}"/>
              </a:ext>
            </a:extLst>
          </p:cNvPr>
          <p:cNvSpPr/>
          <p:nvPr/>
        </p:nvSpPr>
        <p:spPr>
          <a:xfrm flipH="1">
            <a:off x="8636795" y="79352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11;p46">
            <a:extLst>
              <a:ext uri="{FF2B5EF4-FFF2-40B4-BE49-F238E27FC236}">
                <a16:creationId xmlns:a16="http://schemas.microsoft.com/office/drawing/2014/main" id="{89998C3F-CB92-4DDD-BBF7-A4E2A039BE53}"/>
              </a:ext>
            </a:extLst>
          </p:cNvPr>
          <p:cNvSpPr/>
          <p:nvPr/>
        </p:nvSpPr>
        <p:spPr>
          <a:xfrm flipH="1">
            <a:off x="8092559" y="813317"/>
            <a:ext cx="465335" cy="114101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12;p46">
            <a:extLst>
              <a:ext uri="{FF2B5EF4-FFF2-40B4-BE49-F238E27FC236}">
                <a16:creationId xmlns:a16="http://schemas.microsoft.com/office/drawing/2014/main" id="{F46EDEA8-7D7A-4A51-BF19-68A2D4296883}"/>
              </a:ext>
            </a:extLst>
          </p:cNvPr>
          <p:cNvSpPr/>
          <p:nvPr/>
        </p:nvSpPr>
        <p:spPr>
          <a:xfrm flipH="1">
            <a:off x="7708615" y="101522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13;p46">
            <a:extLst>
              <a:ext uri="{FF2B5EF4-FFF2-40B4-BE49-F238E27FC236}">
                <a16:creationId xmlns:a16="http://schemas.microsoft.com/office/drawing/2014/main" id="{5B7A89BA-E450-4A90-B02C-84C249A3AD85}"/>
              </a:ext>
            </a:extLst>
          </p:cNvPr>
          <p:cNvSpPr/>
          <p:nvPr/>
        </p:nvSpPr>
        <p:spPr>
          <a:xfrm flipH="1">
            <a:off x="7950025" y="101522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69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STUDENT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F8C2C-FA79-78CE-B178-54E909FDA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379" y="1576625"/>
            <a:ext cx="4729242" cy="1990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632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ENCRYPTION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5B13F-837E-6BFE-5A30-8E145F1F2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554" y="1259406"/>
            <a:ext cx="4770891" cy="388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6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DECRYPTION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B4512-CFB3-5CDB-95EA-36FD76749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59" y="1160101"/>
            <a:ext cx="4932082" cy="38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0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1837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OOP CONCEPTS COVERED</a:t>
            </a:r>
            <a:endParaRPr u="sng"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Member Functions</a:t>
            </a:r>
            <a:endParaRPr sz="1800"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Classes</a:t>
            </a: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Objects</a:t>
            </a:r>
            <a:endParaRPr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Inheritance</a:t>
            </a:r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09869" y="3301410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Exception Handling</a:t>
            </a:r>
            <a:endParaRPr sz="1800" dirty="0"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Encapsulation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Setters &amp; Getters</a:t>
            </a:r>
            <a:endParaRPr sz="1800" dirty="0"/>
          </a:p>
        </p:txBody>
      </p:sp>
      <p:sp>
        <p:nvSpPr>
          <p:cNvPr id="10" name="Google Shape;705;p46">
            <a:extLst>
              <a:ext uri="{FF2B5EF4-FFF2-40B4-BE49-F238E27FC236}">
                <a16:creationId xmlns:a16="http://schemas.microsoft.com/office/drawing/2014/main" id="{A24E4654-D938-4B96-AA30-A1B39CA7C14C}"/>
              </a:ext>
            </a:extLst>
          </p:cNvPr>
          <p:cNvSpPr/>
          <p:nvPr/>
        </p:nvSpPr>
        <p:spPr>
          <a:xfrm flipH="1" flipV="1">
            <a:off x="-2247561" y="4023060"/>
            <a:ext cx="4030661" cy="293829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06;p46">
            <a:extLst>
              <a:ext uri="{FF2B5EF4-FFF2-40B4-BE49-F238E27FC236}">
                <a16:creationId xmlns:a16="http://schemas.microsoft.com/office/drawing/2014/main" id="{2C7054AA-B0DE-4115-A00E-CEAF8DAC0249}"/>
              </a:ext>
            </a:extLst>
          </p:cNvPr>
          <p:cNvSpPr/>
          <p:nvPr/>
        </p:nvSpPr>
        <p:spPr>
          <a:xfrm flipH="1" flipV="1">
            <a:off x="-1265710" y="3949487"/>
            <a:ext cx="2599884" cy="116068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07;p46">
            <a:extLst>
              <a:ext uri="{FF2B5EF4-FFF2-40B4-BE49-F238E27FC236}">
                <a16:creationId xmlns:a16="http://schemas.microsoft.com/office/drawing/2014/main" id="{4C030B75-B6BC-49E7-8676-CEC31A39D5C9}"/>
              </a:ext>
            </a:extLst>
          </p:cNvPr>
          <p:cNvSpPr/>
          <p:nvPr/>
        </p:nvSpPr>
        <p:spPr>
          <a:xfrm flipH="1" flipV="1">
            <a:off x="-705325" y="4228020"/>
            <a:ext cx="3833915" cy="177739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13;p46">
            <a:extLst>
              <a:ext uri="{FF2B5EF4-FFF2-40B4-BE49-F238E27FC236}">
                <a16:creationId xmlns:a16="http://schemas.microsoft.com/office/drawing/2014/main" id="{4D15F365-A9A3-4085-B0DA-A1AF8BDAB9FB}"/>
              </a:ext>
            </a:extLst>
          </p:cNvPr>
          <p:cNvSpPr/>
          <p:nvPr/>
        </p:nvSpPr>
        <p:spPr>
          <a:xfrm flipH="1" flipV="1">
            <a:off x="-1809660" y="4312264"/>
            <a:ext cx="3064714" cy="144017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" grpId="0" animBg="1"/>
      <p:bldP spid="664" grpId="0" animBg="1"/>
      <p:bldP spid="666" grpId="0" animBg="1"/>
      <p:bldP spid="668" grpId="0" animBg="1"/>
      <p:bldP spid="670" grpId="0" animBg="1"/>
      <p:bldP spid="6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1837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OOP CONCEPTS COVERED</a:t>
            </a:r>
            <a:endParaRPr u="sng"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Dynamic Memory Management</a:t>
            </a:r>
            <a:endParaRPr sz="1600"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Polymorphism</a:t>
            </a:r>
            <a:endParaRPr sz="1800"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File Handling</a:t>
            </a:r>
            <a:endParaRPr sz="1600"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STL</a:t>
            </a:r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09869" y="3301410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Abstract Classes</a:t>
            </a:r>
            <a:endParaRPr sz="1800"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Pure Virtual Functions</a:t>
            </a:r>
            <a:endParaRPr sz="1800" dirty="0"/>
          </a:p>
        </p:txBody>
      </p:sp>
      <p:sp>
        <p:nvSpPr>
          <p:cNvPr id="9" name="Google Shape;705;p46">
            <a:extLst>
              <a:ext uri="{FF2B5EF4-FFF2-40B4-BE49-F238E27FC236}">
                <a16:creationId xmlns:a16="http://schemas.microsoft.com/office/drawing/2014/main" id="{DA55447E-A37F-4CE2-9315-191CCE8C7813}"/>
              </a:ext>
            </a:extLst>
          </p:cNvPr>
          <p:cNvSpPr/>
          <p:nvPr/>
        </p:nvSpPr>
        <p:spPr>
          <a:xfrm flipH="1">
            <a:off x="912087" y="919227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06;p46">
            <a:extLst>
              <a:ext uri="{FF2B5EF4-FFF2-40B4-BE49-F238E27FC236}">
                <a16:creationId xmlns:a16="http://schemas.microsoft.com/office/drawing/2014/main" id="{08C1A40D-CCF2-4204-A358-57681C96AAE0}"/>
              </a:ext>
            </a:extLst>
          </p:cNvPr>
          <p:cNvSpPr/>
          <p:nvPr/>
        </p:nvSpPr>
        <p:spPr>
          <a:xfrm flipH="1">
            <a:off x="-247888" y="919221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07;p46">
            <a:extLst>
              <a:ext uri="{FF2B5EF4-FFF2-40B4-BE49-F238E27FC236}">
                <a16:creationId xmlns:a16="http://schemas.microsoft.com/office/drawing/2014/main" id="{0CBC960A-E34B-44DA-AAED-C3158D5AAB1B}"/>
              </a:ext>
            </a:extLst>
          </p:cNvPr>
          <p:cNvSpPr/>
          <p:nvPr/>
        </p:nvSpPr>
        <p:spPr>
          <a:xfrm flipH="1">
            <a:off x="945329" y="1140922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08;p46">
            <a:extLst>
              <a:ext uri="{FF2B5EF4-FFF2-40B4-BE49-F238E27FC236}">
                <a16:creationId xmlns:a16="http://schemas.microsoft.com/office/drawing/2014/main" id="{1AE3CC39-24D4-4941-80BC-159AC5D52B84}"/>
              </a:ext>
            </a:extLst>
          </p:cNvPr>
          <p:cNvSpPr/>
          <p:nvPr/>
        </p:nvSpPr>
        <p:spPr>
          <a:xfrm flipH="1">
            <a:off x="945339" y="1140922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09;p46">
            <a:extLst>
              <a:ext uri="{FF2B5EF4-FFF2-40B4-BE49-F238E27FC236}">
                <a16:creationId xmlns:a16="http://schemas.microsoft.com/office/drawing/2014/main" id="{D23B07EE-8501-487F-B69A-BEA4564D6745}"/>
              </a:ext>
            </a:extLst>
          </p:cNvPr>
          <p:cNvSpPr/>
          <p:nvPr/>
        </p:nvSpPr>
        <p:spPr>
          <a:xfrm flipH="1">
            <a:off x="-247883" y="1140922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10;p46">
            <a:extLst>
              <a:ext uri="{FF2B5EF4-FFF2-40B4-BE49-F238E27FC236}">
                <a16:creationId xmlns:a16="http://schemas.microsoft.com/office/drawing/2014/main" id="{9AC230C7-69B9-4797-85FF-6B99DDF8621A}"/>
              </a:ext>
            </a:extLst>
          </p:cNvPr>
          <p:cNvSpPr/>
          <p:nvPr/>
        </p:nvSpPr>
        <p:spPr>
          <a:xfrm flipH="1">
            <a:off x="680300" y="1140922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11;p46">
            <a:extLst>
              <a:ext uri="{FF2B5EF4-FFF2-40B4-BE49-F238E27FC236}">
                <a16:creationId xmlns:a16="http://schemas.microsoft.com/office/drawing/2014/main" id="{0117F985-C507-4379-B664-1B32F8D01FEE}"/>
              </a:ext>
            </a:extLst>
          </p:cNvPr>
          <p:cNvSpPr/>
          <p:nvPr/>
        </p:nvSpPr>
        <p:spPr>
          <a:xfrm flipH="1">
            <a:off x="467505" y="1140922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12;p46">
            <a:extLst>
              <a:ext uri="{FF2B5EF4-FFF2-40B4-BE49-F238E27FC236}">
                <a16:creationId xmlns:a16="http://schemas.microsoft.com/office/drawing/2014/main" id="{238E0AF5-A29C-450F-B668-7CF833CF22AB}"/>
              </a:ext>
            </a:extLst>
          </p:cNvPr>
          <p:cNvSpPr/>
          <p:nvPr/>
        </p:nvSpPr>
        <p:spPr>
          <a:xfrm flipH="1">
            <a:off x="-247880" y="1362624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13;p46">
            <a:extLst>
              <a:ext uri="{FF2B5EF4-FFF2-40B4-BE49-F238E27FC236}">
                <a16:creationId xmlns:a16="http://schemas.microsoft.com/office/drawing/2014/main" id="{5CB410A4-EB99-4218-981E-76857F8E3776}"/>
              </a:ext>
            </a:extLst>
          </p:cNvPr>
          <p:cNvSpPr/>
          <p:nvPr/>
        </p:nvSpPr>
        <p:spPr>
          <a:xfrm flipH="1">
            <a:off x="-6470" y="1362624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12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" grpId="0" animBg="1"/>
      <p:bldP spid="664" grpId="0" animBg="1"/>
      <p:bldP spid="666" grpId="0" animBg="1"/>
      <p:bldP spid="668" grpId="0" animBg="1"/>
      <p:bldP spid="670" grpId="0" animBg="1"/>
      <p:bldP spid="6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CLASSES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54C465-A938-8880-7380-D7D436C10933}"/>
              </a:ext>
            </a:extLst>
          </p:cNvPr>
          <p:cNvSpPr/>
          <p:nvPr/>
        </p:nvSpPr>
        <p:spPr>
          <a:xfrm>
            <a:off x="2441986" y="1619026"/>
            <a:ext cx="1914861" cy="606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Encryption</a:t>
            </a:r>
            <a:endParaRPr lang="x-none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02CF64-8D8E-2C63-7AEE-E5FD0952611B}"/>
              </a:ext>
            </a:extLst>
          </p:cNvPr>
          <p:cNvSpPr/>
          <p:nvPr/>
        </p:nvSpPr>
        <p:spPr>
          <a:xfrm>
            <a:off x="4787155" y="1619026"/>
            <a:ext cx="1914861" cy="606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Decryption</a:t>
            </a:r>
            <a:endParaRPr lang="x-none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2700E7-8B83-D25C-29A0-83134A92AACC}"/>
              </a:ext>
            </a:extLst>
          </p:cNvPr>
          <p:cNvSpPr/>
          <p:nvPr/>
        </p:nvSpPr>
        <p:spPr>
          <a:xfrm>
            <a:off x="3614568" y="2723457"/>
            <a:ext cx="1914861" cy="606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Admin</a:t>
            </a:r>
            <a:endParaRPr lang="x-none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86D690-2AE1-D6AA-9B4F-81F8780D3374}"/>
              </a:ext>
            </a:extLst>
          </p:cNvPr>
          <p:cNvSpPr/>
          <p:nvPr/>
        </p:nvSpPr>
        <p:spPr>
          <a:xfrm>
            <a:off x="3614569" y="3827888"/>
            <a:ext cx="1914861" cy="606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Student</a:t>
            </a:r>
            <a:endParaRPr lang="x-non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645464-030D-2F2A-2D77-68EE6399FFEC}"/>
              </a:ext>
            </a:extLst>
          </p:cNvPr>
          <p:cNvCxnSpPr/>
          <p:nvPr/>
        </p:nvCxnSpPr>
        <p:spPr>
          <a:xfrm>
            <a:off x="4044875" y="2225852"/>
            <a:ext cx="0" cy="49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968F3B-24D1-5E00-953F-BDC963135962}"/>
              </a:ext>
            </a:extLst>
          </p:cNvPr>
          <p:cNvCxnSpPr/>
          <p:nvPr/>
        </p:nvCxnSpPr>
        <p:spPr>
          <a:xfrm>
            <a:off x="5206701" y="2225852"/>
            <a:ext cx="0" cy="49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4A40C8-B528-5ECE-3462-17EEFEE52CC1}"/>
              </a:ext>
            </a:extLst>
          </p:cNvPr>
          <p:cNvCxnSpPr/>
          <p:nvPr/>
        </p:nvCxnSpPr>
        <p:spPr>
          <a:xfrm>
            <a:off x="4690334" y="3330283"/>
            <a:ext cx="0" cy="49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7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5C39-4EF3-62EA-E2DF-D8F3335F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u="sng" dirty="0"/>
              <a:t>MEMBER FUNCTIONS(SOME EXAMPLES)</a:t>
            </a:r>
            <a:endParaRPr lang="x-none" sz="24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5203A-D11B-0E5F-86AC-A30C137B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17" y="1436702"/>
            <a:ext cx="4814166" cy="32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17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5C39-4EF3-62EA-E2DF-D8F3335F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u="sng" dirty="0"/>
              <a:t>MEMBER FUNCTIONS(SOME EXAMPLES)</a:t>
            </a:r>
            <a:endParaRPr lang="x-none" sz="2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24B5D-1686-5E5B-F429-22344AC0C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2" y="1333949"/>
            <a:ext cx="4394195" cy="354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2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BY:</a:t>
            </a:r>
            <a:br>
              <a:rPr lang="en-US" sz="2400" dirty="0"/>
            </a:br>
            <a:r>
              <a:rPr lang="en-US" sz="2400" dirty="0"/>
              <a:t>AFNAN KHAN  406338</a:t>
            </a:r>
            <a:br>
              <a:rPr lang="en-US" sz="2400" dirty="0"/>
            </a:br>
            <a:r>
              <a:rPr lang="en-US" sz="2400" dirty="0"/>
              <a:t>	&amp;</a:t>
            </a:r>
            <a:br>
              <a:rPr lang="en-US" sz="2400" dirty="0"/>
            </a:br>
            <a:r>
              <a:rPr lang="en-US" sz="2400" dirty="0"/>
              <a:t>HIRA ZAHID  429142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5C39-4EF3-62EA-E2DF-D8F3335F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u="sng" dirty="0"/>
              <a:t>SETTERS AND GETTERS</a:t>
            </a:r>
            <a:endParaRPr lang="x-none" sz="24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97390-8709-2222-7EC1-815BA144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137" y="1553309"/>
            <a:ext cx="4847725" cy="314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27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5C39-4EF3-62EA-E2DF-D8F3335F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u="sng" dirty="0"/>
              <a:t>INHERITANCE</a:t>
            </a:r>
            <a:endParaRPr lang="x-none" sz="2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CB200-2C34-9B92-9135-7B1B8141A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59" y="1643515"/>
            <a:ext cx="4515480" cy="1533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F87E5-4BE0-2AEC-153C-A60B2ED46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364" y="3341668"/>
            <a:ext cx="4077269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3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REVISITING CLASSES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54C465-A938-8880-7380-D7D436C10933}"/>
              </a:ext>
            </a:extLst>
          </p:cNvPr>
          <p:cNvSpPr/>
          <p:nvPr/>
        </p:nvSpPr>
        <p:spPr>
          <a:xfrm>
            <a:off x="2441986" y="1619026"/>
            <a:ext cx="1914861" cy="606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Encryption</a:t>
            </a:r>
            <a:endParaRPr lang="x-none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02CF64-8D8E-2C63-7AEE-E5FD0952611B}"/>
              </a:ext>
            </a:extLst>
          </p:cNvPr>
          <p:cNvSpPr/>
          <p:nvPr/>
        </p:nvSpPr>
        <p:spPr>
          <a:xfrm>
            <a:off x="4787155" y="1619026"/>
            <a:ext cx="1914861" cy="606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Decryption</a:t>
            </a:r>
            <a:endParaRPr lang="x-none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2700E7-8B83-D25C-29A0-83134A92AACC}"/>
              </a:ext>
            </a:extLst>
          </p:cNvPr>
          <p:cNvSpPr/>
          <p:nvPr/>
        </p:nvSpPr>
        <p:spPr>
          <a:xfrm>
            <a:off x="3614568" y="2723457"/>
            <a:ext cx="1914861" cy="606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Admin</a:t>
            </a:r>
            <a:endParaRPr lang="x-none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86D690-2AE1-D6AA-9B4F-81F8780D3374}"/>
              </a:ext>
            </a:extLst>
          </p:cNvPr>
          <p:cNvSpPr/>
          <p:nvPr/>
        </p:nvSpPr>
        <p:spPr>
          <a:xfrm>
            <a:off x="3603935" y="3827888"/>
            <a:ext cx="1914861" cy="606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Student</a:t>
            </a:r>
            <a:endParaRPr lang="x-non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645464-030D-2F2A-2D77-68EE6399FFEC}"/>
              </a:ext>
            </a:extLst>
          </p:cNvPr>
          <p:cNvCxnSpPr/>
          <p:nvPr/>
        </p:nvCxnSpPr>
        <p:spPr>
          <a:xfrm>
            <a:off x="4044875" y="2225852"/>
            <a:ext cx="0" cy="49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968F3B-24D1-5E00-953F-BDC963135962}"/>
              </a:ext>
            </a:extLst>
          </p:cNvPr>
          <p:cNvCxnSpPr/>
          <p:nvPr/>
        </p:nvCxnSpPr>
        <p:spPr>
          <a:xfrm>
            <a:off x="5206701" y="2225852"/>
            <a:ext cx="0" cy="49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4A40C8-B528-5ECE-3462-17EEFEE52CC1}"/>
              </a:ext>
            </a:extLst>
          </p:cNvPr>
          <p:cNvCxnSpPr/>
          <p:nvPr/>
        </p:nvCxnSpPr>
        <p:spPr>
          <a:xfrm>
            <a:off x="4690334" y="3330283"/>
            <a:ext cx="0" cy="49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CFBA563-32DD-5DE7-1A3B-6FCE6B61C135}"/>
              </a:ext>
            </a:extLst>
          </p:cNvPr>
          <p:cNvSpPr txBox="1"/>
          <p:nvPr/>
        </p:nvSpPr>
        <p:spPr>
          <a:xfrm>
            <a:off x="2514081" y="4492523"/>
            <a:ext cx="4139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 shows multiple and multilevel inheritance</a:t>
            </a:r>
            <a:endParaRPr lang="x-none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92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5C39-4EF3-62EA-E2DF-D8F3335F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u="sng" dirty="0"/>
              <a:t>POLYMORPHISM</a:t>
            </a:r>
            <a:endParaRPr lang="x-none" sz="24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69022-D9D0-063D-E8F4-7E50EE2A0265}"/>
              </a:ext>
            </a:extLst>
          </p:cNvPr>
          <p:cNvSpPr txBox="1"/>
          <p:nvPr/>
        </p:nvSpPr>
        <p:spPr>
          <a:xfrm>
            <a:off x="2085975" y="1157685"/>
            <a:ext cx="272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Polymorphism</a:t>
            </a:r>
            <a:endParaRPr lang="x-none" sz="1600" b="1" u="sng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66EA6-A1DD-1F7A-3503-23B964D0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557" y="1641724"/>
            <a:ext cx="4802886" cy="338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7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5C39-4EF3-62EA-E2DF-D8F3335F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u="sng" dirty="0"/>
              <a:t>POLYMORPHISM</a:t>
            </a:r>
            <a:endParaRPr lang="x-none" sz="24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69022-D9D0-063D-E8F4-7E50EE2A0265}"/>
              </a:ext>
            </a:extLst>
          </p:cNvPr>
          <p:cNvSpPr txBox="1"/>
          <p:nvPr/>
        </p:nvSpPr>
        <p:spPr>
          <a:xfrm>
            <a:off x="2085974" y="1157685"/>
            <a:ext cx="272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Polymorphism</a:t>
            </a:r>
            <a:endParaRPr lang="x-none" sz="1600" b="1" u="sng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D1702-E2A7-03BC-33D0-C596E0A5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457" y="1537299"/>
            <a:ext cx="4857086" cy="342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4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5C39-4EF3-62EA-E2DF-D8F3335F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452" y="217792"/>
            <a:ext cx="6661094" cy="669000"/>
          </a:xfrm>
        </p:spPr>
        <p:txBody>
          <a:bodyPr/>
          <a:lstStyle/>
          <a:p>
            <a:r>
              <a:rPr lang="en-US" sz="2400" u="sng" dirty="0"/>
              <a:t>PURE VIRTUAL FUNCTIONS AND ABSTRACT CLASSES</a:t>
            </a:r>
            <a:endParaRPr lang="x-none" sz="24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69022-D9D0-063D-E8F4-7E50EE2A0265}"/>
              </a:ext>
            </a:extLst>
          </p:cNvPr>
          <p:cNvSpPr txBox="1"/>
          <p:nvPr/>
        </p:nvSpPr>
        <p:spPr>
          <a:xfrm>
            <a:off x="2188958" y="1642292"/>
            <a:ext cx="272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Polymorphism</a:t>
            </a:r>
            <a:endParaRPr lang="x-none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25AC13-8BF5-D144-3826-3923F79B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958" y="2065907"/>
            <a:ext cx="4766083" cy="19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01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7A9-642D-CAE1-E8A0-34677D2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EXCEPTION HANDLING</a:t>
            </a:r>
            <a:endParaRPr lang="x-none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48DAA-D67E-02BE-AFB9-A07B4F078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411" y="1179414"/>
            <a:ext cx="4759177" cy="382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3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7A9-642D-CAE1-E8A0-34677D2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FILE HANDLING</a:t>
            </a:r>
            <a:endParaRPr lang="x-none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E2603-0541-C360-49D5-83E23366D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40" y="1224748"/>
            <a:ext cx="4838319" cy="39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46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7A9-642D-CAE1-E8A0-34677D2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STL</a:t>
            </a:r>
            <a:endParaRPr lang="x-none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FA989-2A77-166C-A0DF-E44188F16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27" y="1386301"/>
            <a:ext cx="4046145" cy="2370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038938-0D66-925F-AA6C-C9A5A3DD6EFC}"/>
              </a:ext>
            </a:extLst>
          </p:cNvPr>
          <p:cNvSpPr txBox="1"/>
          <p:nvPr/>
        </p:nvSpPr>
        <p:spPr>
          <a:xfrm>
            <a:off x="2678654" y="3883511"/>
            <a:ext cx="3388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string,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filesystem are Standard Template Library</a:t>
            </a:r>
            <a:endParaRPr lang="x-none" sz="16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90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7A9-642D-CAE1-E8A0-34677D2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DYNAMIC MEMORY MANAGEMENT</a:t>
            </a:r>
            <a:endParaRPr lang="x-none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DB6EB-A40B-4826-DC2B-180747F27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248" y="1221372"/>
            <a:ext cx="4749504" cy="38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9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179674"/>
            <a:ext cx="4100400" cy="96915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object oriented C++ Program which stores and maintains course feedback provided by students.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5717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u="sng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08139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7A9-642D-CAE1-E8A0-34677D2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ADMIN FUNCTIONS</a:t>
            </a:r>
            <a:endParaRPr lang="x-none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48" y="1194271"/>
            <a:ext cx="4898503" cy="394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Google Shape;705;p46">
            <a:extLst>
              <a:ext uri="{FF2B5EF4-FFF2-40B4-BE49-F238E27FC236}">
                <a16:creationId xmlns:a16="http://schemas.microsoft.com/office/drawing/2014/main" id="{29D2FDB0-BC65-412A-BC5F-1882BDD2638A}"/>
              </a:ext>
            </a:extLst>
          </p:cNvPr>
          <p:cNvSpPr/>
          <p:nvPr/>
        </p:nvSpPr>
        <p:spPr>
          <a:xfrm flipH="1">
            <a:off x="633847" y="54558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06;p46">
            <a:extLst>
              <a:ext uri="{FF2B5EF4-FFF2-40B4-BE49-F238E27FC236}">
                <a16:creationId xmlns:a16="http://schemas.microsoft.com/office/drawing/2014/main" id="{414EF7DC-68B0-4888-A7A2-B0036F2C744D}"/>
              </a:ext>
            </a:extLst>
          </p:cNvPr>
          <p:cNvSpPr/>
          <p:nvPr/>
        </p:nvSpPr>
        <p:spPr>
          <a:xfrm flipH="1">
            <a:off x="-526128" y="54552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07;p46">
            <a:extLst>
              <a:ext uri="{FF2B5EF4-FFF2-40B4-BE49-F238E27FC236}">
                <a16:creationId xmlns:a16="http://schemas.microsoft.com/office/drawing/2014/main" id="{4EF6BB41-FD2C-4F4E-9D04-F134D2D3D501}"/>
              </a:ext>
            </a:extLst>
          </p:cNvPr>
          <p:cNvSpPr/>
          <p:nvPr/>
        </p:nvSpPr>
        <p:spPr>
          <a:xfrm flipH="1">
            <a:off x="667089" y="276253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08;p46">
            <a:extLst>
              <a:ext uri="{FF2B5EF4-FFF2-40B4-BE49-F238E27FC236}">
                <a16:creationId xmlns:a16="http://schemas.microsoft.com/office/drawing/2014/main" id="{E52BB0C4-8B32-4146-8CFB-B6C708E87CCF}"/>
              </a:ext>
            </a:extLst>
          </p:cNvPr>
          <p:cNvSpPr/>
          <p:nvPr/>
        </p:nvSpPr>
        <p:spPr>
          <a:xfrm flipH="1">
            <a:off x="667099" y="276253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09;p46">
            <a:extLst>
              <a:ext uri="{FF2B5EF4-FFF2-40B4-BE49-F238E27FC236}">
                <a16:creationId xmlns:a16="http://schemas.microsoft.com/office/drawing/2014/main" id="{00E71E57-2646-4407-99E4-3D4557660B66}"/>
              </a:ext>
            </a:extLst>
          </p:cNvPr>
          <p:cNvSpPr/>
          <p:nvPr/>
        </p:nvSpPr>
        <p:spPr>
          <a:xfrm flipH="1">
            <a:off x="-526123" y="276253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10;p46">
            <a:extLst>
              <a:ext uri="{FF2B5EF4-FFF2-40B4-BE49-F238E27FC236}">
                <a16:creationId xmlns:a16="http://schemas.microsoft.com/office/drawing/2014/main" id="{0A2267F0-EEBE-4270-BE3F-92694F44D6EF}"/>
              </a:ext>
            </a:extLst>
          </p:cNvPr>
          <p:cNvSpPr/>
          <p:nvPr/>
        </p:nvSpPr>
        <p:spPr>
          <a:xfrm flipH="1">
            <a:off x="402060" y="276253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11;p46">
            <a:extLst>
              <a:ext uri="{FF2B5EF4-FFF2-40B4-BE49-F238E27FC236}">
                <a16:creationId xmlns:a16="http://schemas.microsoft.com/office/drawing/2014/main" id="{ED3EB7DC-4CE3-4D98-B87A-5236B569E54A}"/>
              </a:ext>
            </a:extLst>
          </p:cNvPr>
          <p:cNvSpPr/>
          <p:nvPr/>
        </p:nvSpPr>
        <p:spPr>
          <a:xfrm flipH="1">
            <a:off x="189265" y="276253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12;p46">
            <a:extLst>
              <a:ext uri="{FF2B5EF4-FFF2-40B4-BE49-F238E27FC236}">
                <a16:creationId xmlns:a16="http://schemas.microsoft.com/office/drawing/2014/main" id="{418FBC1B-F746-4DF6-9FE6-580FDF054F12}"/>
              </a:ext>
            </a:extLst>
          </p:cNvPr>
          <p:cNvSpPr/>
          <p:nvPr/>
        </p:nvSpPr>
        <p:spPr>
          <a:xfrm flipH="1">
            <a:off x="-526120" y="497955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13;p46">
            <a:extLst>
              <a:ext uri="{FF2B5EF4-FFF2-40B4-BE49-F238E27FC236}">
                <a16:creationId xmlns:a16="http://schemas.microsoft.com/office/drawing/2014/main" id="{3AAEA700-5848-49C4-8325-2C5E2C5DCD53}"/>
              </a:ext>
            </a:extLst>
          </p:cNvPr>
          <p:cNvSpPr/>
          <p:nvPr/>
        </p:nvSpPr>
        <p:spPr>
          <a:xfrm flipH="1">
            <a:off x="-284710" y="497955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477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7A9-642D-CAE1-E8A0-34677D2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ADMIN FUNCTIONS-2</a:t>
            </a:r>
            <a:endParaRPr lang="x-none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36" y="1207113"/>
            <a:ext cx="4836928" cy="39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366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7A9-642D-CAE1-E8A0-34677D2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ADMIN FUNCTIONS-3</a:t>
            </a:r>
            <a:endParaRPr lang="x-none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90" y="1233377"/>
            <a:ext cx="4817420" cy="391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50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7A9-642D-CAE1-E8A0-34677D2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INDEPENDENT FUNCTIONS</a:t>
            </a:r>
            <a:endParaRPr lang="x-none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276" y="1428007"/>
            <a:ext cx="4223448" cy="337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6124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7A9-642D-CAE1-E8A0-34677D2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STUDENT FUNCTIONS</a:t>
            </a:r>
            <a:endParaRPr lang="x-none" u="sn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021" y="1477926"/>
            <a:ext cx="4711773" cy="3125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27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232400" y="1551081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u="sng" dirty="0"/>
              <a:t>GUI</a:t>
            </a:r>
            <a:endParaRPr sz="66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2679700" y="2248584"/>
            <a:ext cx="353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 of  this program is built on QT software  </a:t>
            </a:r>
          </a:p>
        </p:txBody>
      </p:sp>
    </p:spTree>
    <p:extLst>
      <p:ext uri="{BB962C8B-B14F-4D97-AF65-F5344CB8AC3E}">
        <p14:creationId xmlns:p14="http://schemas.microsoft.com/office/powerpoint/2010/main" val="1256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7A9-642D-CAE1-E8A0-34677D2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GUI HEADER FILES</a:t>
            </a:r>
            <a:endParaRPr lang="x-none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00" y="1179916"/>
            <a:ext cx="4730600" cy="385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34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7A9-642D-CAE1-E8A0-34677D2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GUI CPP files</a:t>
            </a:r>
            <a:endParaRPr lang="x-none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52" y="1212112"/>
            <a:ext cx="4727496" cy="385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79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67A9-642D-CAE1-E8A0-34677D2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GUI UI FILES</a:t>
            </a:r>
            <a:endParaRPr lang="x-none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755" y="1190846"/>
            <a:ext cx="4832489" cy="3878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79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4122125" y="895747"/>
            <a:ext cx="4263656" cy="2923953"/>
          </a:xfrm>
          <a:prstGeom prst="rect">
            <a:avLst/>
          </a:prstGeom>
          <a:noFill/>
          <a:ln>
            <a:noFill/>
          </a:ln>
          <a:effectLst>
            <a:reflection stA="65000" endPos="34000" dist="50800" dir="5400000" sy="-100000" algn="bl" rotWithShape="0"/>
            <a:softEdge rad="101600"/>
          </a:effectLst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program is designed to </a:t>
            </a:r>
            <a:r>
              <a:rPr lang="en-US" b="1" dirty="0"/>
              <a:t>store and maintain data about feedbacks provided by students</a:t>
            </a:r>
            <a:r>
              <a:rPr lang="en-US" dirty="0"/>
              <a:t> about courses offered by a university/educational institution. The feedback consists of various questions about the course, its content, efficiency of teaching methods, and so on.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BRIEF</a:t>
            </a: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05;p46">
            <a:extLst>
              <a:ext uri="{FF2B5EF4-FFF2-40B4-BE49-F238E27FC236}">
                <a16:creationId xmlns:a16="http://schemas.microsoft.com/office/drawing/2014/main" id="{BE151F72-DD79-4C6D-9031-06C2AB59F32A}"/>
              </a:ext>
            </a:extLst>
          </p:cNvPr>
          <p:cNvSpPr/>
          <p:nvPr/>
        </p:nvSpPr>
        <p:spPr>
          <a:xfrm flipH="1">
            <a:off x="1059757" y="4369896"/>
            <a:ext cx="3380129" cy="91642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06;p46">
            <a:extLst>
              <a:ext uri="{FF2B5EF4-FFF2-40B4-BE49-F238E27FC236}">
                <a16:creationId xmlns:a16="http://schemas.microsoft.com/office/drawing/2014/main" id="{46A7F773-B968-4C7F-83C3-0E478F00CAC1}"/>
              </a:ext>
            </a:extLst>
          </p:cNvPr>
          <p:cNvSpPr/>
          <p:nvPr/>
        </p:nvSpPr>
        <p:spPr>
          <a:xfrm flipH="1">
            <a:off x="-100218" y="4369889"/>
            <a:ext cx="1676427" cy="91660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07;p46">
            <a:extLst>
              <a:ext uri="{FF2B5EF4-FFF2-40B4-BE49-F238E27FC236}">
                <a16:creationId xmlns:a16="http://schemas.microsoft.com/office/drawing/2014/main" id="{B9FC0AED-70E4-42AC-8BF1-B24BAD0070F1}"/>
              </a:ext>
            </a:extLst>
          </p:cNvPr>
          <p:cNvSpPr/>
          <p:nvPr/>
        </p:nvSpPr>
        <p:spPr>
          <a:xfrm flipH="1">
            <a:off x="1092999" y="4591590"/>
            <a:ext cx="2472140" cy="91660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08;p46">
            <a:extLst>
              <a:ext uri="{FF2B5EF4-FFF2-40B4-BE49-F238E27FC236}">
                <a16:creationId xmlns:a16="http://schemas.microsoft.com/office/drawing/2014/main" id="{103B95F3-DC36-452C-88E4-23204E4A3A10}"/>
              </a:ext>
            </a:extLst>
          </p:cNvPr>
          <p:cNvSpPr/>
          <p:nvPr/>
        </p:nvSpPr>
        <p:spPr>
          <a:xfrm flipH="1">
            <a:off x="1093009" y="4591590"/>
            <a:ext cx="718549" cy="91660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09;p46">
            <a:extLst>
              <a:ext uri="{FF2B5EF4-FFF2-40B4-BE49-F238E27FC236}">
                <a16:creationId xmlns:a16="http://schemas.microsoft.com/office/drawing/2014/main" id="{E6272E30-B2C2-4AB7-9664-174E696F3073}"/>
              </a:ext>
            </a:extLst>
          </p:cNvPr>
          <p:cNvSpPr/>
          <p:nvPr/>
        </p:nvSpPr>
        <p:spPr>
          <a:xfrm flipH="1">
            <a:off x="-100213" y="4591590"/>
            <a:ext cx="838225" cy="91660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10;p46">
            <a:extLst>
              <a:ext uri="{FF2B5EF4-FFF2-40B4-BE49-F238E27FC236}">
                <a16:creationId xmlns:a16="http://schemas.microsoft.com/office/drawing/2014/main" id="{6FA2715B-0472-4591-B4CC-851D5F68AD12}"/>
              </a:ext>
            </a:extLst>
          </p:cNvPr>
          <p:cNvSpPr/>
          <p:nvPr/>
        </p:nvSpPr>
        <p:spPr>
          <a:xfrm flipH="1">
            <a:off x="827970" y="4591590"/>
            <a:ext cx="193507" cy="91660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11;p46">
            <a:extLst>
              <a:ext uri="{FF2B5EF4-FFF2-40B4-BE49-F238E27FC236}">
                <a16:creationId xmlns:a16="http://schemas.microsoft.com/office/drawing/2014/main" id="{587CCC54-A975-4D3B-8581-C1A41AFC2D8B}"/>
              </a:ext>
            </a:extLst>
          </p:cNvPr>
          <p:cNvSpPr/>
          <p:nvPr/>
        </p:nvSpPr>
        <p:spPr>
          <a:xfrm flipH="1">
            <a:off x="615175" y="4591590"/>
            <a:ext cx="193507" cy="91660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12;p46">
            <a:extLst>
              <a:ext uri="{FF2B5EF4-FFF2-40B4-BE49-F238E27FC236}">
                <a16:creationId xmlns:a16="http://schemas.microsoft.com/office/drawing/2014/main" id="{2B59F3B2-394F-449D-8C9F-C0AACC078DE5}"/>
              </a:ext>
            </a:extLst>
          </p:cNvPr>
          <p:cNvSpPr/>
          <p:nvPr/>
        </p:nvSpPr>
        <p:spPr>
          <a:xfrm flipH="1">
            <a:off x="-100209" y="4813292"/>
            <a:ext cx="193484" cy="91660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13;p46">
            <a:extLst>
              <a:ext uri="{FF2B5EF4-FFF2-40B4-BE49-F238E27FC236}">
                <a16:creationId xmlns:a16="http://schemas.microsoft.com/office/drawing/2014/main" id="{AFD3E89D-34B3-4C9C-B0E3-73F58741DFAA}"/>
              </a:ext>
            </a:extLst>
          </p:cNvPr>
          <p:cNvSpPr/>
          <p:nvPr/>
        </p:nvSpPr>
        <p:spPr>
          <a:xfrm flipH="1">
            <a:off x="141200" y="4813292"/>
            <a:ext cx="1976155" cy="91660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DEMO:</a:t>
            </a:r>
          </a:p>
        </p:txBody>
      </p:sp>
    </p:spTree>
    <p:extLst>
      <p:ext uri="{BB962C8B-B14F-4D97-AF65-F5344CB8AC3E}">
        <p14:creationId xmlns:p14="http://schemas.microsoft.com/office/powerpoint/2010/main" val="86928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THE END!</a:t>
            </a:r>
            <a:endParaRPr dirty="0"/>
          </a:p>
        </p:txBody>
      </p:sp>
      <p:sp>
        <p:nvSpPr>
          <p:cNvPr id="3" name="Google Shape;705;p46">
            <a:extLst>
              <a:ext uri="{FF2B5EF4-FFF2-40B4-BE49-F238E27FC236}">
                <a16:creationId xmlns:a16="http://schemas.microsoft.com/office/drawing/2014/main" id="{A5883CC1-6D70-4568-B07D-C5114E2F89F7}"/>
              </a:ext>
            </a:extLst>
          </p:cNvPr>
          <p:cNvSpPr/>
          <p:nvPr/>
        </p:nvSpPr>
        <p:spPr>
          <a:xfrm flipH="1">
            <a:off x="1159975" y="168633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06;p46">
            <a:extLst>
              <a:ext uri="{FF2B5EF4-FFF2-40B4-BE49-F238E27FC236}">
                <a16:creationId xmlns:a16="http://schemas.microsoft.com/office/drawing/2014/main" id="{796CA805-7C1B-4734-814F-4A66B4CF6525}"/>
              </a:ext>
            </a:extLst>
          </p:cNvPr>
          <p:cNvSpPr/>
          <p:nvPr/>
        </p:nvSpPr>
        <p:spPr>
          <a:xfrm flipH="1">
            <a:off x="0" y="168627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07;p46">
            <a:extLst>
              <a:ext uri="{FF2B5EF4-FFF2-40B4-BE49-F238E27FC236}">
                <a16:creationId xmlns:a16="http://schemas.microsoft.com/office/drawing/2014/main" id="{6BF0F92A-0365-485F-A2A9-25D424B88C97}"/>
              </a:ext>
            </a:extLst>
          </p:cNvPr>
          <p:cNvSpPr/>
          <p:nvPr/>
        </p:nvSpPr>
        <p:spPr>
          <a:xfrm flipH="1">
            <a:off x="1193217" y="390328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08;p46">
            <a:extLst>
              <a:ext uri="{FF2B5EF4-FFF2-40B4-BE49-F238E27FC236}">
                <a16:creationId xmlns:a16="http://schemas.microsoft.com/office/drawing/2014/main" id="{20A0AAF1-4F73-4460-9FEE-83549BE349D9}"/>
              </a:ext>
            </a:extLst>
          </p:cNvPr>
          <p:cNvSpPr/>
          <p:nvPr/>
        </p:nvSpPr>
        <p:spPr>
          <a:xfrm flipH="1">
            <a:off x="1193227" y="390328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09;p46">
            <a:extLst>
              <a:ext uri="{FF2B5EF4-FFF2-40B4-BE49-F238E27FC236}">
                <a16:creationId xmlns:a16="http://schemas.microsoft.com/office/drawing/2014/main" id="{667A9EA1-51FF-4502-99D2-E998A5D95524}"/>
              </a:ext>
            </a:extLst>
          </p:cNvPr>
          <p:cNvSpPr/>
          <p:nvPr/>
        </p:nvSpPr>
        <p:spPr>
          <a:xfrm flipH="1">
            <a:off x="5" y="390328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10;p46">
            <a:extLst>
              <a:ext uri="{FF2B5EF4-FFF2-40B4-BE49-F238E27FC236}">
                <a16:creationId xmlns:a16="http://schemas.microsoft.com/office/drawing/2014/main" id="{EF288279-8A9A-4A40-A906-1D65B945A1CB}"/>
              </a:ext>
            </a:extLst>
          </p:cNvPr>
          <p:cNvSpPr/>
          <p:nvPr/>
        </p:nvSpPr>
        <p:spPr>
          <a:xfrm flipH="1">
            <a:off x="928188" y="390328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11;p46">
            <a:extLst>
              <a:ext uri="{FF2B5EF4-FFF2-40B4-BE49-F238E27FC236}">
                <a16:creationId xmlns:a16="http://schemas.microsoft.com/office/drawing/2014/main" id="{BC02128D-5108-4023-AE75-1132C54AE4F2}"/>
              </a:ext>
            </a:extLst>
          </p:cNvPr>
          <p:cNvSpPr/>
          <p:nvPr/>
        </p:nvSpPr>
        <p:spPr>
          <a:xfrm flipH="1">
            <a:off x="715393" y="390328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12;p46">
            <a:extLst>
              <a:ext uri="{FF2B5EF4-FFF2-40B4-BE49-F238E27FC236}">
                <a16:creationId xmlns:a16="http://schemas.microsoft.com/office/drawing/2014/main" id="{033E4630-05A3-4BF4-8AD2-5CCB0839D6F3}"/>
              </a:ext>
            </a:extLst>
          </p:cNvPr>
          <p:cNvSpPr/>
          <p:nvPr/>
        </p:nvSpPr>
        <p:spPr>
          <a:xfrm flipH="1">
            <a:off x="8" y="612030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13;p46">
            <a:extLst>
              <a:ext uri="{FF2B5EF4-FFF2-40B4-BE49-F238E27FC236}">
                <a16:creationId xmlns:a16="http://schemas.microsoft.com/office/drawing/2014/main" id="{0DE2B3D3-9065-4CAC-A8D9-D5B0A39382AD}"/>
              </a:ext>
            </a:extLst>
          </p:cNvPr>
          <p:cNvSpPr/>
          <p:nvPr/>
        </p:nvSpPr>
        <p:spPr>
          <a:xfrm flipH="1">
            <a:off x="241418" y="612030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05;p46">
            <a:extLst>
              <a:ext uri="{FF2B5EF4-FFF2-40B4-BE49-F238E27FC236}">
                <a16:creationId xmlns:a16="http://schemas.microsoft.com/office/drawing/2014/main" id="{BF5B086D-EC9A-412F-AC37-173373793839}"/>
              </a:ext>
            </a:extLst>
          </p:cNvPr>
          <p:cNvSpPr/>
          <p:nvPr/>
        </p:nvSpPr>
        <p:spPr>
          <a:xfrm rot="16200000" flipH="1">
            <a:off x="1159975" y="4619278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06;p46">
            <a:extLst>
              <a:ext uri="{FF2B5EF4-FFF2-40B4-BE49-F238E27FC236}">
                <a16:creationId xmlns:a16="http://schemas.microsoft.com/office/drawing/2014/main" id="{F875569B-4D29-48C5-A330-2493E2CD976E}"/>
              </a:ext>
            </a:extLst>
          </p:cNvPr>
          <p:cNvSpPr/>
          <p:nvPr/>
        </p:nvSpPr>
        <p:spPr>
          <a:xfrm rot="16200000" flipH="1">
            <a:off x="0" y="4619272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07;p46">
            <a:extLst>
              <a:ext uri="{FF2B5EF4-FFF2-40B4-BE49-F238E27FC236}">
                <a16:creationId xmlns:a16="http://schemas.microsoft.com/office/drawing/2014/main" id="{FBB9969E-2B4B-4F54-92FD-C6767B51367A}"/>
              </a:ext>
            </a:extLst>
          </p:cNvPr>
          <p:cNvSpPr/>
          <p:nvPr/>
        </p:nvSpPr>
        <p:spPr>
          <a:xfrm rot="16200000" flipH="1">
            <a:off x="1193217" y="4840973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08;p46">
            <a:extLst>
              <a:ext uri="{FF2B5EF4-FFF2-40B4-BE49-F238E27FC236}">
                <a16:creationId xmlns:a16="http://schemas.microsoft.com/office/drawing/2014/main" id="{683230E5-AC49-4667-8217-F1148BBF7C69}"/>
              </a:ext>
            </a:extLst>
          </p:cNvPr>
          <p:cNvSpPr/>
          <p:nvPr/>
        </p:nvSpPr>
        <p:spPr>
          <a:xfrm rot="16200000" flipH="1">
            <a:off x="1193227" y="4840973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09;p46">
            <a:extLst>
              <a:ext uri="{FF2B5EF4-FFF2-40B4-BE49-F238E27FC236}">
                <a16:creationId xmlns:a16="http://schemas.microsoft.com/office/drawing/2014/main" id="{B8EBE52E-55F4-4FA9-B3E1-AA5FE04F4C55}"/>
              </a:ext>
            </a:extLst>
          </p:cNvPr>
          <p:cNvSpPr/>
          <p:nvPr/>
        </p:nvSpPr>
        <p:spPr>
          <a:xfrm rot="16200000" flipH="1">
            <a:off x="5" y="4840973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10;p46">
            <a:extLst>
              <a:ext uri="{FF2B5EF4-FFF2-40B4-BE49-F238E27FC236}">
                <a16:creationId xmlns:a16="http://schemas.microsoft.com/office/drawing/2014/main" id="{9EF12105-435B-43B8-85E6-F11C3743C42B}"/>
              </a:ext>
            </a:extLst>
          </p:cNvPr>
          <p:cNvSpPr/>
          <p:nvPr/>
        </p:nvSpPr>
        <p:spPr>
          <a:xfrm rot="16200000" flipH="1">
            <a:off x="928188" y="4840973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11;p46">
            <a:extLst>
              <a:ext uri="{FF2B5EF4-FFF2-40B4-BE49-F238E27FC236}">
                <a16:creationId xmlns:a16="http://schemas.microsoft.com/office/drawing/2014/main" id="{170898BA-2D88-4919-9B1D-825F25B1FCDD}"/>
              </a:ext>
            </a:extLst>
          </p:cNvPr>
          <p:cNvSpPr/>
          <p:nvPr/>
        </p:nvSpPr>
        <p:spPr>
          <a:xfrm rot="16200000" flipH="1">
            <a:off x="715393" y="4840973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12;p46">
            <a:extLst>
              <a:ext uri="{FF2B5EF4-FFF2-40B4-BE49-F238E27FC236}">
                <a16:creationId xmlns:a16="http://schemas.microsoft.com/office/drawing/2014/main" id="{3B38B5C0-1B9E-43B0-9CB9-1410EB27CB99}"/>
              </a:ext>
            </a:extLst>
          </p:cNvPr>
          <p:cNvSpPr/>
          <p:nvPr/>
        </p:nvSpPr>
        <p:spPr>
          <a:xfrm rot="16200000" flipH="1">
            <a:off x="8" y="5062675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13;p46">
            <a:extLst>
              <a:ext uri="{FF2B5EF4-FFF2-40B4-BE49-F238E27FC236}">
                <a16:creationId xmlns:a16="http://schemas.microsoft.com/office/drawing/2014/main" id="{28EF9ACF-6A26-4C4C-A720-83641DBE26EF}"/>
              </a:ext>
            </a:extLst>
          </p:cNvPr>
          <p:cNvSpPr/>
          <p:nvPr/>
        </p:nvSpPr>
        <p:spPr>
          <a:xfrm rot="16200000" flipH="1">
            <a:off x="241418" y="5062675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WORK DISTRIBUTION-1</a:t>
            </a: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Admin.h/cpp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Admin files</a:t>
            </a:r>
            <a:endParaRPr sz="1400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400" y="2123344"/>
            <a:ext cx="4201433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</a:rPr>
              <a:t>Caesar Cipher Algorithm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399" y="2211088"/>
            <a:ext cx="3707781" cy="28945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dirty="0"/>
              <a:t>Coding(Header/Implementation)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198243"/>
            <a:ext cx="2943836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2"/>
                </a:solidFill>
              </a:rPr>
              <a:t>Project Proposal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999289" y="2500538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Afnan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Google Shape;699;p46">
            <a:extLst>
              <a:ext uri="{FF2B5EF4-FFF2-40B4-BE49-F238E27FC236}">
                <a16:creationId xmlns:a16="http://schemas.microsoft.com/office/drawing/2014/main" id="{EF562802-B988-B64F-9E77-9DDF5444C36E}"/>
              </a:ext>
            </a:extLst>
          </p:cNvPr>
          <p:cNvSpPr txBox="1">
            <a:spLocks/>
          </p:cNvSpPr>
          <p:nvPr/>
        </p:nvSpPr>
        <p:spPr>
          <a:xfrm flipH="1">
            <a:off x="5339399" y="4051744"/>
            <a:ext cx="2943836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>
                <a:solidFill>
                  <a:schemeClr val="dk2"/>
                </a:solidFill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933566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" grpId="0"/>
      <p:bldP spid="697" grpId="0"/>
      <p:bldP spid="69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WORK DISTRIBUTION-2</a:t>
            </a: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Feedback.cpp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Driver file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231374" y="2106049"/>
            <a:ext cx="4201433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Independ</a:t>
            </a:r>
            <a:r>
              <a:rPr lang="en-US" sz="1800" dirty="0">
                <a:solidFill>
                  <a:schemeClr val="dk2"/>
                </a:solidFill>
              </a:rPr>
              <a:t>e</a:t>
            </a:r>
            <a:r>
              <a:rPr lang="en" sz="1800" dirty="0">
                <a:solidFill>
                  <a:schemeClr val="dk2"/>
                </a:solidFill>
              </a:rPr>
              <a:t>nt_Functions.h/cpp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2170101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dirty="0"/>
              <a:t>Header and Implementation File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2"/>
                </a:solidFill>
              </a:rPr>
              <a:t>Student.h</a:t>
            </a:r>
            <a:r>
              <a:rPr lang="en-US" sz="2200" dirty="0">
                <a:solidFill>
                  <a:schemeClr val="dk2"/>
                </a:solidFill>
              </a:rPr>
              <a:t>/</a:t>
            </a:r>
            <a:r>
              <a:rPr lang="en-US" sz="2200" dirty="0" err="1">
                <a:solidFill>
                  <a:schemeClr val="dk2"/>
                </a:solidFill>
              </a:rPr>
              <a:t>cpp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4" y="3382100"/>
            <a:ext cx="2943913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Student Header and Implementation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Presentation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99368" y="2487483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Hira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" grpId="0"/>
      <p:bldP spid="697" grpId="0"/>
      <p:bldP spid="699" grpId="0"/>
      <p:bldP spid="7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1222872"/>
            <a:ext cx="8425200" cy="2125909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u="sng" dirty="0"/>
              <a:t>CODE FUNCTIONALITIES</a:t>
            </a:r>
            <a:endParaRPr sz="6600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ADMIN</a:t>
            </a:r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Login to the system </a:t>
            </a:r>
            <a:r>
              <a:rPr lang="en-US" sz="1800" dirty="0"/>
              <a:t>using your Username/Password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Admin can </a:t>
            </a:r>
            <a:r>
              <a:rPr lang="en-US" sz="1800" b="1" dirty="0"/>
              <a:t>manage feedback form</a:t>
            </a:r>
            <a:r>
              <a:rPr lang="en-US" sz="1800" dirty="0"/>
              <a:t>:</a:t>
            </a:r>
          </a:p>
          <a:p>
            <a:pPr marL="342900"/>
            <a:r>
              <a:rPr lang="en-US" sz="1800" dirty="0"/>
              <a:t>View The Feedback form</a:t>
            </a:r>
          </a:p>
          <a:p>
            <a:pPr marL="342900"/>
            <a:r>
              <a:rPr lang="en-US" sz="1800" dirty="0"/>
              <a:t>Add a new Question</a:t>
            </a:r>
          </a:p>
          <a:p>
            <a:pPr marL="342900"/>
            <a:r>
              <a:rPr lang="en-US" sz="1800" dirty="0"/>
              <a:t>Remove an existing Question</a:t>
            </a:r>
          </a:p>
          <a:p>
            <a:pPr marL="342900"/>
            <a:r>
              <a:rPr lang="en-US" sz="1800" dirty="0"/>
              <a:t>Search in the feedback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Admin can </a:t>
            </a:r>
            <a:r>
              <a:rPr lang="en-US" sz="1800" b="1" dirty="0"/>
              <a:t>manage the students</a:t>
            </a:r>
            <a:r>
              <a:rPr lang="en-US" sz="1800" dirty="0"/>
              <a:t>:</a:t>
            </a:r>
          </a:p>
          <a:p>
            <a:pPr marL="342900"/>
            <a:r>
              <a:rPr lang="en-US" sz="1800" dirty="0"/>
              <a:t>Check total number of Students</a:t>
            </a:r>
          </a:p>
          <a:p>
            <a:pPr marL="342900"/>
            <a:r>
              <a:rPr lang="en-US" sz="1800" dirty="0"/>
              <a:t>Search for a Student</a:t>
            </a:r>
          </a:p>
          <a:p>
            <a:pPr marL="342900"/>
            <a:r>
              <a:rPr lang="en-US" sz="1800" dirty="0"/>
              <a:t>Remove a Student</a:t>
            </a:r>
          </a:p>
          <a:p>
            <a:pPr marL="342900"/>
            <a:r>
              <a:rPr lang="en-US" sz="1800" dirty="0"/>
              <a:t>Add a New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2A737-FCC5-435D-90FA-411691BA3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67054" y="1808194"/>
            <a:ext cx="2075260" cy="2571751"/>
          </a:xfrm>
          <a:prstGeom prst="rect">
            <a:avLst/>
          </a:prstGeom>
          <a:effectLst>
            <a:glow rad="266700">
              <a:schemeClr val="bg1">
                <a:alpha val="31000"/>
              </a:schemeClr>
            </a:glow>
            <a:reflection blurRad="228600" stA="22000" endPos="65000" dist="50800" dir="5400000" sy="-100000" algn="bl" rotWithShape="0"/>
            <a:softEdge rad="0"/>
          </a:effectLst>
        </p:spPr>
      </p:pic>
      <p:sp>
        <p:nvSpPr>
          <p:cNvPr id="6" name="Google Shape;705;p46">
            <a:extLst>
              <a:ext uri="{FF2B5EF4-FFF2-40B4-BE49-F238E27FC236}">
                <a16:creationId xmlns:a16="http://schemas.microsoft.com/office/drawing/2014/main" id="{1CFA9E8B-4772-449F-8FD5-3C7D8129CEC3}"/>
              </a:ext>
            </a:extLst>
          </p:cNvPr>
          <p:cNvSpPr/>
          <p:nvPr/>
        </p:nvSpPr>
        <p:spPr>
          <a:xfrm flipH="1">
            <a:off x="1149052" y="156091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06;p46">
            <a:extLst>
              <a:ext uri="{FF2B5EF4-FFF2-40B4-BE49-F238E27FC236}">
                <a16:creationId xmlns:a16="http://schemas.microsoft.com/office/drawing/2014/main" id="{9D8FDAAC-AC36-495E-BF9B-96AE76620872}"/>
              </a:ext>
            </a:extLst>
          </p:cNvPr>
          <p:cNvSpPr/>
          <p:nvPr/>
        </p:nvSpPr>
        <p:spPr>
          <a:xfrm flipH="1">
            <a:off x="-10923" y="156085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07;p46">
            <a:extLst>
              <a:ext uri="{FF2B5EF4-FFF2-40B4-BE49-F238E27FC236}">
                <a16:creationId xmlns:a16="http://schemas.microsoft.com/office/drawing/2014/main" id="{B56B5336-504A-48FD-B41C-9038E06414B7}"/>
              </a:ext>
            </a:extLst>
          </p:cNvPr>
          <p:cNvSpPr/>
          <p:nvPr/>
        </p:nvSpPr>
        <p:spPr>
          <a:xfrm flipH="1">
            <a:off x="1182294" y="377786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08;p46">
            <a:extLst>
              <a:ext uri="{FF2B5EF4-FFF2-40B4-BE49-F238E27FC236}">
                <a16:creationId xmlns:a16="http://schemas.microsoft.com/office/drawing/2014/main" id="{A8792C80-AC57-47EC-98D6-FDF49CB3B9BC}"/>
              </a:ext>
            </a:extLst>
          </p:cNvPr>
          <p:cNvSpPr/>
          <p:nvPr/>
        </p:nvSpPr>
        <p:spPr>
          <a:xfrm flipH="1">
            <a:off x="1182304" y="377786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09;p46">
            <a:extLst>
              <a:ext uri="{FF2B5EF4-FFF2-40B4-BE49-F238E27FC236}">
                <a16:creationId xmlns:a16="http://schemas.microsoft.com/office/drawing/2014/main" id="{15EC5FA3-428F-4B6E-96D7-7CE55C47C6F2}"/>
              </a:ext>
            </a:extLst>
          </p:cNvPr>
          <p:cNvSpPr/>
          <p:nvPr/>
        </p:nvSpPr>
        <p:spPr>
          <a:xfrm flipH="1">
            <a:off x="-10918" y="377786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10;p46">
            <a:extLst>
              <a:ext uri="{FF2B5EF4-FFF2-40B4-BE49-F238E27FC236}">
                <a16:creationId xmlns:a16="http://schemas.microsoft.com/office/drawing/2014/main" id="{4EF714C1-6190-4BDA-BAA8-C0FE78D7F5D8}"/>
              </a:ext>
            </a:extLst>
          </p:cNvPr>
          <p:cNvSpPr/>
          <p:nvPr/>
        </p:nvSpPr>
        <p:spPr>
          <a:xfrm flipH="1">
            <a:off x="917265" y="377786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11;p46">
            <a:extLst>
              <a:ext uri="{FF2B5EF4-FFF2-40B4-BE49-F238E27FC236}">
                <a16:creationId xmlns:a16="http://schemas.microsoft.com/office/drawing/2014/main" id="{4B1AB13E-08C2-4F2E-824B-FB24896113B4}"/>
              </a:ext>
            </a:extLst>
          </p:cNvPr>
          <p:cNvSpPr/>
          <p:nvPr/>
        </p:nvSpPr>
        <p:spPr>
          <a:xfrm flipH="1">
            <a:off x="704470" y="377786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12;p46">
            <a:extLst>
              <a:ext uri="{FF2B5EF4-FFF2-40B4-BE49-F238E27FC236}">
                <a16:creationId xmlns:a16="http://schemas.microsoft.com/office/drawing/2014/main" id="{871700D3-FCA0-47E9-93C2-5C23C27EDDDC}"/>
              </a:ext>
            </a:extLst>
          </p:cNvPr>
          <p:cNvSpPr/>
          <p:nvPr/>
        </p:nvSpPr>
        <p:spPr>
          <a:xfrm flipH="1">
            <a:off x="-10915" y="599488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13;p46">
            <a:extLst>
              <a:ext uri="{FF2B5EF4-FFF2-40B4-BE49-F238E27FC236}">
                <a16:creationId xmlns:a16="http://schemas.microsoft.com/office/drawing/2014/main" id="{E1E585EA-3510-4CC5-9EF2-5DFE4FDD8F0D}"/>
              </a:ext>
            </a:extLst>
          </p:cNvPr>
          <p:cNvSpPr/>
          <p:nvPr/>
        </p:nvSpPr>
        <p:spPr>
          <a:xfrm flipH="1">
            <a:off x="230495" y="599488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ADMIN (CONTINUED)</a:t>
            </a:r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Admin can </a:t>
            </a:r>
            <a:r>
              <a:rPr lang="en-US" sz="1800" b="1" dirty="0"/>
              <a:t>manage feedback submitted by students:</a:t>
            </a:r>
          </a:p>
          <a:p>
            <a:pPr marL="342900"/>
            <a:r>
              <a:rPr lang="en-US" sz="1800" dirty="0"/>
              <a:t>Check Total Number of feedbacks submitted</a:t>
            </a:r>
          </a:p>
          <a:p>
            <a:pPr marL="342900"/>
            <a:r>
              <a:rPr lang="en-US" sz="1800" dirty="0"/>
              <a:t>Print a submitted feedback</a:t>
            </a:r>
          </a:p>
          <a:p>
            <a:pPr marL="342900"/>
            <a:r>
              <a:rPr lang="en-US" sz="1800" dirty="0"/>
              <a:t>Remove a submitted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Admin can </a:t>
            </a:r>
            <a:r>
              <a:rPr lang="en-US" sz="1800" b="1" dirty="0"/>
              <a:t>change his/her password</a:t>
            </a:r>
          </a:p>
        </p:txBody>
      </p:sp>
      <p:sp>
        <p:nvSpPr>
          <p:cNvPr id="4" name="Google Shape;705;p46">
            <a:extLst>
              <a:ext uri="{FF2B5EF4-FFF2-40B4-BE49-F238E27FC236}">
                <a16:creationId xmlns:a16="http://schemas.microsoft.com/office/drawing/2014/main" id="{17E8CBE7-1630-44C0-A860-0F2399A8E2A0}"/>
              </a:ext>
            </a:extLst>
          </p:cNvPr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06;p46">
            <a:extLst>
              <a:ext uri="{FF2B5EF4-FFF2-40B4-BE49-F238E27FC236}">
                <a16:creationId xmlns:a16="http://schemas.microsoft.com/office/drawing/2014/main" id="{C98AED47-7A6A-4213-8D73-40E146C59B64}"/>
              </a:ext>
            </a:extLst>
          </p:cNvPr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07;p46">
            <a:extLst>
              <a:ext uri="{FF2B5EF4-FFF2-40B4-BE49-F238E27FC236}">
                <a16:creationId xmlns:a16="http://schemas.microsoft.com/office/drawing/2014/main" id="{572B7AF1-85AE-4925-B3D9-EBBE586C8A21}"/>
              </a:ext>
            </a:extLst>
          </p:cNvPr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08;p46">
            <a:extLst>
              <a:ext uri="{FF2B5EF4-FFF2-40B4-BE49-F238E27FC236}">
                <a16:creationId xmlns:a16="http://schemas.microsoft.com/office/drawing/2014/main" id="{D97BDB1A-5726-43E8-9FF1-B4374D226CE2}"/>
              </a:ext>
            </a:extLst>
          </p:cNvPr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09;p46">
            <a:extLst>
              <a:ext uri="{FF2B5EF4-FFF2-40B4-BE49-F238E27FC236}">
                <a16:creationId xmlns:a16="http://schemas.microsoft.com/office/drawing/2014/main" id="{EC259CA9-CA46-40CC-8503-D2580E8080A6}"/>
              </a:ext>
            </a:extLst>
          </p:cNvPr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10;p46">
            <a:extLst>
              <a:ext uri="{FF2B5EF4-FFF2-40B4-BE49-F238E27FC236}">
                <a16:creationId xmlns:a16="http://schemas.microsoft.com/office/drawing/2014/main" id="{F1CEC52E-0B9A-4F2F-8708-142AA25F1C6D}"/>
              </a:ext>
            </a:extLst>
          </p:cNvPr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11;p46">
            <a:extLst>
              <a:ext uri="{FF2B5EF4-FFF2-40B4-BE49-F238E27FC236}">
                <a16:creationId xmlns:a16="http://schemas.microsoft.com/office/drawing/2014/main" id="{66AA9D90-B381-442B-A5B2-8CBED0A4253F}"/>
              </a:ext>
            </a:extLst>
          </p:cNvPr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12;p46">
            <a:extLst>
              <a:ext uri="{FF2B5EF4-FFF2-40B4-BE49-F238E27FC236}">
                <a16:creationId xmlns:a16="http://schemas.microsoft.com/office/drawing/2014/main" id="{77FCA543-2FF3-427C-989B-8C200E9622DF}"/>
              </a:ext>
            </a:extLst>
          </p:cNvPr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13;p46">
            <a:extLst>
              <a:ext uri="{FF2B5EF4-FFF2-40B4-BE49-F238E27FC236}">
                <a16:creationId xmlns:a16="http://schemas.microsoft.com/office/drawing/2014/main" id="{10859D8E-3DDC-4CC0-A46E-93D10A4DAA74}"/>
              </a:ext>
            </a:extLst>
          </p:cNvPr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33661E-FD5B-4623-B5FF-869CDF8B4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67054" y="1808194"/>
            <a:ext cx="2075260" cy="2571751"/>
          </a:xfrm>
          <a:prstGeom prst="rect">
            <a:avLst/>
          </a:prstGeom>
          <a:effectLst>
            <a:glow rad="266700">
              <a:schemeClr val="bg1">
                <a:alpha val="31000"/>
              </a:schemeClr>
            </a:glow>
            <a:reflection blurRad="228600" stA="22000" endPos="6500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0993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build="p"/>
    </p:bld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390</Words>
  <Application>Microsoft Office PowerPoint</Application>
  <PresentationFormat>On-screen Show (16:9)</PresentationFormat>
  <Paragraphs>107</Paragraphs>
  <Slides>41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Roboto</vt:lpstr>
      <vt:lpstr>Times New Roman</vt:lpstr>
      <vt:lpstr>Overpass Mono</vt:lpstr>
      <vt:lpstr>Nunito Light</vt:lpstr>
      <vt:lpstr>Raleway SemiBold</vt:lpstr>
      <vt:lpstr>Anaheim</vt:lpstr>
      <vt:lpstr>Roboto Condensed Light</vt:lpstr>
      <vt:lpstr>Arial</vt:lpstr>
      <vt:lpstr>Barlow Condensed ExtraBold</vt:lpstr>
      <vt:lpstr>Programming Lesson by Slidesgo</vt:lpstr>
      <vt:lpstr>FEEDBACK  MANAGEMENT  SYSTEM</vt:lpstr>
      <vt:lpstr>BY: AFNAN KHAN  406338  &amp; HIRA ZAHID  429142</vt:lpstr>
      <vt:lpstr>PowerPoint Presentation</vt:lpstr>
      <vt:lpstr>BRIEF</vt:lpstr>
      <vt:lpstr>WORK DISTRIBUTION-1</vt:lpstr>
      <vt:lpstr>WORK DISTRIBUTION-2</vt:lpstr>
      <vt:lpstr>CODE FUNCTIONALITIES</vt:lpstr>
      <vt:lpstr>ADMIN</vt:lpstr>
      <vt:lpstr>ADMIN (CONTINUED)</vt:lpstr>
      <vt:lpstr>ADMIN</vt:lpstr>
      <vt:lpstr>STUDENT</vt:lpstr>
      <vt:lpstr>STUDENT</vt:lpstr>
      <vt:lpstr>ENCRYPTION</vt:lpstr>
      <vt:lpstr>DECRYPTION</vt:lpstr>
      <vt:lpstr>OOP CONCEPTS COVERED</vt:lpstr>
      <vt:lpstr>OOP CONCEPTS COVERED</vt:lpstr>
      <vt:lpstr>CLASSES</vt:lpstr>
      <vt:lpstr>MEMBER FUNCTIONS(SOME EXAMPLES)</vt:lpstr>
      <vt:lpstr>MEMBER FUNCTIONS(SOME EXAMPLES)</vt:lpstr>
      <vt:lpstr>SETTERS AND GETTERS</vt:lpstr>
      <vt:lpstr>INHERITANCE</vt:lpstr>
      <vt:lpstr>REVISITING CLASSES</vt:lpstr>
      <vt:lpstr>POLYMORPHISM</vt:lpstr>
      <vt:lpstr>POLYMORPHISM</vt:lpstr>
      <vt:lpstr>PURE VIRTUAL FUNCTIONS AND ABSTRACT CLASSES</vt:lpstr>
      <vt:lpstr>EXCEPTION HANDLING</vt:lpstr>
      <vt:lpstr>FILE HANDLING</vt:lpstr>
      <vt:lpstr>STL</vt:lpstr>
      <vt:lpstr>DYNAMIC MEMORY MANAGEMENT</vt:lpstr>
      <vt:lpstr>FUNCTIONS</vt:lpstr>
      <vt:lpstr>ADMIN FUNCTIONS</vt:lpstr>
      <vt:lpstr>ADMIN FUNCTIONS-2</vt:lpstr>
      <vt:lpstr>ADMIN FUNCTIONS-3</vt:lpstr>
      <vt:lpstr>INDEPENDENT FUNCTIONS</vt:lpstr>
      <vt:lpstr>STUDENT FUNCTIONS</vt:lpstr>
      <vt:lpstr>GUI</vt:lpstr>
      <vt:lpstr>GUI HEADER FILES</vt:lpstr>
      <vt:lpstr>GUI CPP files</vt:lpstr>
      <vt:lpstr>GUI UI FILES</vt:lpstr>
      <vt:lpstr>DEMO: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MANAGEMENT  SYSTEM</dc:title>
  <dc:creator>Faizan Mansoor Aziz</dc:creator>
  <cp:lastModifiedBy>Crown Tech</cp:lastModifiedBy>
  <cp:revision>33</cp:revision>
  <dcterms:modified xsi:type="dcterms:W3CDTF">2024-01-01T05:10:18Z</dcterms:modified>
</cp:coreProperties>
</file>