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57" r:id="rId12"/>
    <p:sldId id="264" r:id="rId13"/>
    <p:sldId id="268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>
        <p:scale>
          <a:sx n="72" d="100"/>
          <a:sy n="72" d="100"/>
        </p:scale>
        <p:origin x="2800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Construct a decision tree to classify “golf play.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9" t="25794" r="34184" b="14394"/>
          <a:stretch/>
        </p:blipFill>
        <p:spPr bwMode="auto">
          <a:xfrm>
            <a:off x="1219200" y="2133600"/>
            <a:ext cx="6629400" cy="437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5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مجموعة 20"/>
          <p:cNvGrpSpPr/>
          <p:nvPr/>
        </p:nvGrpSpPr>
        <p:grpSpPr>
          <a:xfrm>
            <a:off x="762000" y="1295400"/>
            <a:ext cx="6248400" cy="2895600"/>
            <a:chOff x="914400" y="3581400"/>
            <a:chExt cx="6248400" cy="2895600"/>
          </a:xfrm>
        </p:grpSpPr>
        <p:sp>
          <p:nvSpPr>
            <p:cNvPr id="22" name="شكل بيضاوي 21"/>
            <p:cNvSpPr/>
            <p:nvPr/>
          </p:nvSpPr>
          <p:spPr>
            <a:xfrm>
              <a:off x="3657600" y="3581400"/>
              <a:ext cx="2133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Weather</a:t>
              </a:r>
              <a:endParaRPr lang="en-US" dirty="0"/>
            </a:p>
          </p:txBody>
        </p:sp>
        <p:cxnSp>
          <p:nvCxnSpPr>
            <p:cNvPr id="23" name="رابط مستقيم 22"/>
            <p:cNvCxnSpPr>
              <a:stCxn id="22" idx="5"/>
            </p:cNvCxnSpPr>
            <p:nvPr/>
          </p:nvCxnSpPr>
          <p:spPr>
            <a:xfrm>
              <a:off x="5478741" y="3971645"/>
              <a:ext cx="1226859" cy="981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مستقيم 23"/>
            <p:cNvCxnSpPr>
              <a:stCxn id="22" idx="4"/>
            </p:cNvCxnSpPr>
            <p:nvPr/>
          </p:nvCxnSpPr>
          <p:spPr>
            <a:xfrm>
              <a:off x="4724400" y="4038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2743200" y="4114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Rain</a:t>
              </a:r>
              <a:endParaRPr lang="en-US" dirty="0"/>
            </a:p>
          </p:txBody>
        </p:sp>
        <p:sp>
          <p:nvSpPr>
            <p:cNvPr id="26" name="مستطيل 25"/>
            <p:cNvSpPr/>
            <p:nvPr/>
          </p:nvSpPr>
          <p:spPr>
            <a:xfrm>
              <a:off x="4267200" y="5105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cxnSp>
          <p:nvCxnSpPr>
            <p:cNvPr id="28" name="رابط مستقيم 27"/>
            <p:cNvCxnSpPr/>
            <p:nvPr/>
          </p:nvCxnSpPr>
          <p:spPr>
            <a:xfrm flipH="1">
              <a:off x="3048000" y="3962400"/>
              <a:ext cx="8763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شكل بيضاوي 28"/>
            <p:cNvSpPr/>
            <p:nvPr/>
          </p:nvSpPr>
          <p:spPr>
            <a:xfrm>
              <a:off x="2057400" y="5105400"/>
              <a:ext cx="1676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Wind</a:t>
              </a:r>
              <a:endParaRPr lang="en-US" dirty="0"/>
            </a:p>
          </p:txBody>
        </p:sp>
        <p:cxnSp>
          <p:nvCxnSpPr>
            <p:cNvPr id="30" name="رابط مستقيم 29"/>
            <p:cNvCxnSpPr>
              <a:stCxn id="29" idx="5"/>
            </p:cNvCxnSpPr>
            <p:nvPr/>
          </p:nvCxnSpPr>
          <p:spPr>
            <a:xfrm>
              <a:off x="3488297" y="5495645"/>
              <a:ext cx="626503" cy="600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رابط مستقيم 30"/>
            <p:cNvCxnSpPr>
              <a:stCxn id="29" idx="3"/>
            </p:cNvCxnSpPr>
            <p:nvPr/>
          </p:nvCxnSpPr>
          <p:spPr>
            <a:xfrm flipH="1">
              <a:off x="1828800" y="5495645"/>
              <a:ext cx="474103" cy="600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31"/>
            <p:cNvSpPr/>
            <p:nvPr/>
          </p:nvSpPr>
          <p:spPr>
            <a:xfrm>
              <a:off x="1295400" y="6096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33" name="مستطيل 32"/>
            <p:cNvSpPr/>
            <p:nvPr/>
          </p:nvSpPr>
          <p:spPr>
            <a:xfrm>
              <a:off x="3733800" y="6096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3886200" y="5562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Few</a:t>
              </a:r>
              <a:endParaRPr lang="en-US" dirty="0"/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914400" y="5486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none</a:t>
              </a:r>
              <a:endParaRPr lang="en-US" dirty="0"/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6096000" y="3962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Fain</a:t>
              </a:r>
              <a:endParaRPr lang="en-US" dirty="0"/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4800600" y="4267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Cloud</a:t>
              </a:r>
              <a:endParaRPr lang="en-US" dirty="0"/>
            </a:p>
          </p:txBody>
        </p:sp>
      </p:grpSp>
      <p:sp>
        <p:nvSpPr>
          <p:cNvPr id="38" name="شكل بيضاوي 37"/>
          <p:cNvSpPr/>
          <p:nvPr/>
        </p:nvSpPr>
        <p:spPr>
          <a:xfrm>
            <a:off x="5867400" y="26670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Humidity</a:t>
            </a:r>
            <a:endParaRPr lang="en-US" dirty="0"/>
          </a:p>
        </p:txBody>
      </p:sp>
      <p:cxnSp>
        <p:nvCxnSpPr>
          <p:cNvPr id="39" name="رابط مستقيم 38"/>
          <p:cNvCxnSpPr/>
          <p:nvPr/>
        </p:nvCxnSpPr>
        <p:spPr>
          <a:xfrm>
            <a:off x="7162800" y="3048000"/>
            <a:ext cx="626503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مستقيم 39"/>
          <p:cNvCxnSpPr/>
          <p:nvPr/>
        </p:nvCxnSpPr>
        <p:spPr>
          <a:xfrm flipH="1">
            <a:off x="6019800" y="3124200"/>
            <a:ext cx="474103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مستطيل 40"/>
          <p:cNvSpPr/>
          <p:nvPr/>
        </p:nvSpPr>
        <p:spPr>
          <a:xfrm>
            <a:off x="5410200" y="3733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42" name="مستطيل 41"/>
          <p:cNvSpPr/>
          <p:nvPr/>
        </p:nvSpPr>
        <p:spPr>
          <a:xfrm>
            <a:off x="7391400" y="3657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43" name="مربع نص 42"/>
          <p:cNvSpPr txBox="1"/>
          <p:nvPr/>
        </p:nvSpPr>
        <p:spPr>
          <a:xfrm>
            <a:off x="51816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Medium</a:t>
            </a:r>
            <a:endParaRPr lang="en-US" dirty="0"/>
          </a:p>
        </p:txBody>
      </p:sp>
      <p:sp>
        <p:nvSpPr>
          <p:cNvPr id="44" name="مربع نص 43"/>
          <p:cNvSpPr txBox="1"/>
          <p:nvPr/>
        </p:nvSpPr>
        <p:spPr>
          <a:xfrm>
            <a:off x="76200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9" t="25794" r="34184" b="14394"/>
          <a:stretch/>
        </p:blipFill>
        <p:spPr bwMode="auto">
          <a:xfrm>
            <a:off x="1066800" y="1295400"/>
            <a:ext cx="7315200" cy="388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54423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class of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X=((Weather=rain),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temperature=cold), </a:t>
            </a:r>
            <a:r>
              <a:rPr lang="en-US" b="1" dirty="0">
                <a:solidFill>
                  <a:srgbClr val="FF0000"/>
                </a:solidFill>
              </a:rPr>
              <a:t>(humidity=high) and (</a:t>
            </a:r>
            <a:r>
              <a:rPr lang="en-US" b="1" dirty="0" smtClean="0">
                <a:solidFill>
                  <a:srgbClr val="FF0000"/>
                </a:solidFill>
              </a:rPr>
              <a:t>windy=few))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P(Yes) =  9/14  =0.642   , P(NO)= 5/14 = 0.357</a:t>
            </a:r>
          </a:p>
          <a:p>
            <a:r>
              <a:rPr lang="en-GB" sz="2800" dirty="0" smtClean="0"/>
              <a:t>P(Rain </a:t>
            </a:r>
            <a:r>
              <a:rPr lang="x-none" sz="2800" dirty="0" err="1" smtClean="0"/>
              <a:t>|</a:t>
            </a:r>
            <a:r>
              <a:rPr lang="en-US" sz="2800" dirty="0" smtClean="0"/>
              <a:t> Yes) = 3/9      , </a:t>
            </a:r>
            <a:r>
              <a:rPr lang="en-GB" sz="2800" dirty="0" smtClean="0"/>
              <a:t>P(Rain </a:t>
            </a:r>
            <a:r>
              <a:rPr lang="x-none" sz="2800" dirty="0" err="1" smtClean="0"/>
              <a:t>|</a:t>
            </a:r>
            <a:r>
              <a:rPr lang="en-US" sz="2800" dirty="0" smtClean="0"/>
              <a:t> No) = 2/5 </a:t>
            </a:r>
          </a:p>
          <a:p>
            <a:r>
              <a:rPr lang="en-GB" sz="2800" dirty="0" smtClean="0"/>
              <a:t>P(Cold </a:t>
            </a:r>
            <a:r>
              <a:rPr lang="x-none" sz="2800" dirty="0" err="1" smtClean="0"/>
              <a:t>|</a:t>
            </a:r>
            <a:r>
              <a:rPr lang="en-US" sz="2800" dirty="0" smtClean="0"/>
              <a:t> Yes) = 3/9      , </a:t>
            </a:r>
            <a:r>
              <a:rPr lang="en-GB" sz="2800" dirty="0" smtClean="0"/>
              <a:t>P(Cold </a:t>
            </a:r>
            <a:r>
              <a:rPr lang="x-none" sz="2800" dirty="0" err="1" smtClean="0"/>
              <a:t>|</a:t>
            </a:r>
            <a:r>
              <a:rPr lang="en-US" sz="2800" dirty="0" smtClean="0"/>
              <a:t> No) = 1/5</a:t>
            </a:r>
          </a:p>
          <a:p>
            <a:r>
              <a:rPr lang="en-GB" sz="2800" dirty="0" smtClean="0"/>
              <a:t>P(High </a:t>
            </a:r>
            <a:r>
              <a:rPr lang="x-none" sz="2800" dirty="0" err="1" smtClean="0"/>
              <a:t>|</a:t>
            </a:r>
            <a:r>
              <a:rPr lang="en-US" sz="2800" dirty="0" smtClean="0"/>
              <a:t> Yes) = 3/9      , </a:t>
            </a:r>
            <a:r>
              <a:rPr lang="en-GB" sz="2800" dirty="0" smtClean="0"/>
              <a:t>P(High </a:t>
            </a:r>
            <a:r>
              <a:rPr lang="x-none" sz="2800" dirty="0" err="1" smtClean="0"/>
              <a:t>|</a:t>
            </a:r>
            <a:r>
              <a:rPr lang="en-US" sz="2800" dirty="0" smtClean="0"/>
              <a:t> No) = 4/5</a:t>
            </a:r>
          </a:p>
          <a:p>
            <a:r>
              <a:rPr lang="en-GB" sz="2800" dirty="0" smtClean="0"/>
              <a:t>P(Few </a:t>
            </a:r>
            <a:r>
              <a:rPr lang="x-none" sz="2800" dirty="0" err="1" smtClean="0"/>
              <a:t>|</a:t>
            </a:r>
            <a:r>
              <a:rPr lang="en-US" sz="2800" dirty="0" smtClean="0"/>
              <a:t> Yes) = 3/9      , </a:t>
            </a:r>
            <a:r>
              <a:rPr lang="en-GB" sz="2800" dirty="0" smtClean="0"/>
              <a:t>P(Few </a:t>
            </a:r>
            <a:r>
              <a:rPr lang="x-none" sz="2800" dirty="0" err="1" smtClean="0"/>
              <a:t>|</a:t>
            </a:r>
            <a:r>
              <a:rPr lang="en-US" sz="2800" dirty="0" smtClean="0"/>
              <a:t> No) = 3/5 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P(X </a:t>
            </a:r>
            <a:r>
              <a:rPr lang="x-none" sz="2800" dirty="0" err="1" smtClean="0">
                <a:solidFill>
                  <a:srgbClr val="00B0F0"/>
                </a:solidFill>
              </a:rPr>
              <a:t>|</a:t>
            </a:r>
            <a:r>
              <a:rPr lang="en-US" sz="2800" dirty="0" smtClean="0">
                <a:solidFill>
                  <a:srgbClr val="00B0F0"/>
                </a:solidFill>
              </a:rPr>
              <a:t> Yes) = 3/9* 3/9* 3/9* 3/9 =0.012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P(X </a:t>
            </a:r>
            <a:r>
              <a:rPr lang="x-none" sz="2800" dirty="0" err="1" smtClean="0">
                <a:solidFill>
                  <a:srgbClr val="00B0F0"/>
                </a:solidFill>
              </a:rPr>
              <a:t>|</a:t>
            </a:r>
            <a:r>
              <a:rPr lang="en-US" sz="2800" dirty="0" smtClean="0">
                <a:solidFill>
                  <a:srgbClr val="00B0F0"/>
                </a:solidFill>
              </a:rPr>
              <a:t> No) = 2/5* 1/5* 4/5* 3/5 =0.038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P(Yes </a:t>
            </a:r>
            <a:r>
              <a:rPr lang="x-none" sz="2800" dirty="0" err="1" smtClean="0">
                <a:solidFill>
                  <a:srgbClr val="FF0000"/>
                </a:solidFill>
              </a:rPr>
              <a:t>|</a:t>
            </a:r>
            <a:r>
              <a:rPr lang="en-US" sz="2800" dirty="0" smtClean="0">
                <a:solidFill>
                  <a:srgbClr val="FF0000"/>
                </a:solidFill>
              </a:rPr>
              <a:t> X ) =  P(X </a:t>
            </a:r>
            <a:r>
              <a:rPr lang="x-none" sz="2800" dirty="0" err="1" smtClean="0">
                <a:solidFill>
                  <a:srgbClr val="FF0000"/>
                </a:solidFill>
              </a:rPr>
              <a:t>|</a:t>
            </a:r>
            <a:r>
              <a:rPr lang="en-US" sz="2800" dirty="0" smtClean="0">
                <a:solidFill>
                  <a:srgbClr val="FF0000"/>
                </a:solidFill>
              </a:rPr>
              <a:t> Yes) * </a:t>
            </a:r>
            <a:r>
              <a:rPr lang="en-GB" sz="2800" dirty="0" smtClean="0">
                <a:solidFill>
                  <a:srgbClr val="FF0000"/>
                </a:solidFill>
              </a:rPr>
              <a:t>P(Yes) = 0.012*0.642= 0.077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P(No </a:t>
            </a:r>
            <a:r>
              <a:rPr lang="x-none" sz="2800" dirty="0" err="1" smtClean="0">
                <a:solidFill>
                  <a:srgbClr val="FF0000"/>
                </a:solidFill>
              </a:rPr>
              <a:t>|</a:t>
            </a:r>
            <a:r>
              <a:rPr lang="en-US" sz="2800" dirty="0" smtClean="0">
                <a:solidFill>
                  <a:srgbClr val="FF0000"/>
                </a:solidFill>
              </a:rPr>
              <a:t> X ) =  P(X </a:t>
            </a:r>
            <a:r>
              <a:rPr lang="x-none" sz="2800" dirty="0" err="1" smtClean="0">
                <a:solidFill>
                  <a:srgbClr val="FF0000"/>
                </a:solidFill>
              </a:rPr>
              <a:t>|</a:t>
            </a:r>
            <a:r>
              <a:rPr lang="en-US" sz="2800" dirty="0" smtClean="0">
                <a:solidFill>
                  <a:srgbClr val="FF0000"/>
                </a:solidFill>
              </a:rPr>
              <a:t> No) * </a:t>
            </a:r>
            <a:r>
              <a:rPr lang="en-GB" sz="2800" dirty="0" smtClean="0">
                <a:solidFill>
                  <a:srgbClr val="FF0000"/>
                </a:solidFill>
              </a:rPr>
              <a:t>P(No) = 0.038*0.357 =0.013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So, the X will be in class Yes </a:t>
            </a:r>
          </a:p>
          <a:p>
            <a:endParaRPr lang="en-US" sz="2800" dirty="0" smtClean="0"/>
          </a:p>
          <a:p>
            <a:endParaRPr lang="en-GB" sz="2800" dirty="0" smtClean="0"/>
          </a:p>
          <a:p>
            <a:endParaRPr lang="en-US" sz="2800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60757"/>
              </p:ext>
            </p:extLst>
          </p:nvPr>
        </p:nvGraphicFramePr>
        <p:xfrm>
          <a:off x="2819400" y="4572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476500" imgH="381000" progId="Equation.3">
                  <p:embed/>
                </p:oleObj>
              </mc:Choice>
              <mc:Fallback>
                <p:oleObj name="Equation" r:id="rId3" imgW="24765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following decision tree of play golf or not , extract set of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مجموعة 20"/>
          <p:cNvGrpSpPr/>
          <p:nvPr/>
        </p:nvGrpSpPr>
        <p:grpSpPr>
          <a:xfrm>
            <a:off x="762000" y="1295400"/>
            <a:ext cx="6248400" cy="2895600"/>
            <a:chOff x="914400" y="3581400"/>
            <a:chExt cx="6248400" cy="2895600"/>
          </a:xfrm>
        </p:grpSpPr>
        <p:sp>
          <p:nvSpPr>
            <p:cNvPr id="22" name="شكل بيضاوي 21"/>
            <p:cNvSpPr/>
            <p:nvPr/>
          </p:nvSpPr>
          <p:spPr>
            <a:xfrm>
              <a:off x="3657600" y="3581400"/>
              <a:ext cx="2133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Weather</a:t>
              </a:r>
              <a:endParaRPr lang="en-US" dirty="0"/>
            </a:p>
          </p:txBody>
        </p:sp>
        <p:cxnSp>
          <p:nvCxnSpPr>
            <p:cNvPr id="23" name="رابط مستقيم 22"/>
            <p:cNvCxnSpPr>
              <a:stCxn id="22" idx="5"/>
            </p:cNvCxnSpPr>
            <p:nvPr/>
          </p:nvCxnSpPr>
          <p:spPr>
            <a:xfrm>
              <a:off x="5478741" y="3971645"/>
              <a:ext cx="1226859" cy="981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رابط مستقيم 23"/>
            <p:cNvCxnSpPr>
              <a:stCxn id="22" idx="4"/>
            </p:cNvCxnSpPr>
            <p:nvPr/>
          </p:nvCxnSpPr>
          <p:spPr>
            <a:xfrm>
              <a:off x="4724400" y="4038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مربع نص 24"/>
            <p:cNvSpPr txBox="1"/>
            <p:nvPr/>
          </p:nvSpPr>
          <p:spPr>
            <a:xfrm>
              <a:off x="2743200" y="4114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Rain</a:t>
              </a:r>
              <a:endParaRPr lang="en-US" dirty="0"/>
            </a:p>
          </p:txBody>
        </p:sp>
        <p:sp>
          <p:nvSpPr>
            <p:cNvPr id="26" name="مستطيل 25"/>
            <p:cNvSpPr/>
            <p:nvPr/>
          </p:nvSpPr>
          <p:spPr>
            <a:xfrm>
              <a:off x="4267200" y="5105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cxnSp>
          <p:nvCxnSpPr>
            <p:cNvPr id="28" name="رابط مستقيم 27"/>
            <p:cNvCxnSpPr/>
            <p:nvPr/>
          </p:nvCxnSpPr>
          <p:spPr>
            <a:xfrm flipH="1">
              <a:off x="3048000" y="3962400"/>
              <a:ext cx="8763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شكل بيضاوي 28"/>
            <p:cNvSpPr/>
            <p:nvPr/>
          </p:nvSpPr>
          <p:spPr>
            <a:xfrm>
              <a:off x="2057400" y="5105400"/>
              <a:ext cx="1676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Wind</a:t>
              </a:r>
              <a:endParaRPr lang="en-US" dirty="0"/>
            </a:p>
          </p:txBody>
        </p:sp>
        <p:cxnSp>
          <p:nvCxnSpPr>
            <p:cNvPr id="30" name="رابط مستقيم 29"/>
            <p:cNvCxnSpPr>
              <a:stCxn id="29" idx="5"/>
            </p:cNvCxnSpPr>
            <p:nvPr/>
          </p:nvCxnSpPr>
          <p:spPr>
            <a:xfrm>
              <a:off x="3488297" y="5495645"/>
              <a:ext cx="626503" cy="600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رابط مستقيم 30"/>
            <p:cNvCxnSpPr>
              <a:stCxn id="29" idx="3"/>
            </p:cNvCxnSpPr>
            <p:nvPr/>
          </p:nvCxnSpPr>
          <p:spPr>
            <a:xfrm flipH="1">
              <a:off x="1828800" y="5495645"/>
              <a:ext cx="474103" cy="600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31"/>
            <p:cNvSpPr/>
            <p:nvPr/>
          </p:nvSpPr>
          <p:spPr>
            <a:xfrm>
              <a:off x="1295400" y="6096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No</a:t>
              </a:r>
              <a:endParaRPr lang="en-US" dirty="0"/>
            </a:p>
          </p:txBody>
        </p:sp>
        <p:sp>
          <p:nvSpPr>
            <p:cNvPr id="33" name="مستطيل 32"/>
            <p:cNvSpPr/>
            <p:nvPr/>
          </p:nvSpPr>
          <p:spPr>
            <a:xfrm>
              <a:off x="3733800" y="6096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3886200" y="5562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Few</a:t>
              </a:r>
              <a:endParaRPr lang="en-US" dirty="0"/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914400" y="5486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none</a:t>
              </a:r>
              <a:endParaRPr lang="en-US" dirty="0"/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6096000" y="3962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Fine</a:t>
              </a:r>
              <a:endParaRPr lang="en-US" dirty="0"/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4800600" y="4267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Cloud</a:t>
              </a:r>
              <a:endParaRPr lang="en-US" dirty="0"/>
            </a:p>
          </p:txBody>
        </p:sp>
      </p:grpSp>
      <p:sp>
        <p:nvSpPr>
          <p:cNvPr id="38" name="شكل بيضاوي 37"/>
          <p:cNvSpPr/>
          <p:nvPr/>
        </p:nvSpPr>
        <p:spPr>
          <a:xfrm>
            <a:off x="5867400" y="26670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Humidity</a:t>
            </a:r>
            <a:endParaRPr lang="en-US" dirty="0"/>
          </a:p>
        </p:txBody>
      </p:sp>
      <p:cxnSp>
        <p:nvCxnSpPr>
          <p:cNvPr id="39" name="رابط مستقيم 38"/>
          <p:cNvCxnSpPr/>
          <p:nvPr/>
        </p:nvCxnSpPr>
        <p:spPr>
          <a:xfrm>
            <a:off x="7162800" y="3048000"/>
            <a:ext cx="626503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مستقيم 39"/>
          <p:cNvCxnSpPr/>
          <p:nvPr/>
        </p:nvCxnSpPr>
        <p:spPr>
          <a:xfrm flipH="1">
            <a:off x="6019800" y="3124200"/>
            <a:ext cx="474103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مستطيل 40"/>
          <p:cNvSpPr/>
          <p:nvPr/>
        </p:nvSpPr>
        <p:spPr>
          <a:xfrm>
            <a:off x="5410200" y="3733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42" name="مستطيل 41"/>
          <p:cNvSpPr/>
          <p:nvPr/>
        </p:nvSpPr>
        <p:spPr>
          <a:xfrm>
            <a:off x="7391400" y="36576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43" name="مربع نص 42"/>
          <p:cNvSpPr txBox="1"/>
          <p:nvPr/>
        </p:nvSpPr>
        <p:spPr>
          <a:xfrm>
            <a:off x="51816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Medium</a:t>
            </a:r>
            <a:endParaRPr lang="en-US" dirty="0"/>
          </a:p>
        </p:txBody>
      </p:sp>
      <p:sp>
        <p:nvSpPr>
          <p:cNvPr id="44" name="مربع نص 43"/>
          <p:cNvSpPr txBox="1"/>
          <p:nvPr/>
        </p:nvSpPr>
        <p:spPr>
          <a:xfrm>
            <a:off x="76200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3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8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72" y="1600200"/>
            <a:ext cx="8955828" cy="4525963"/>
          </a:xfrm>
        </p:spPr>
        <p:txBody>
          <a:bodyPr/>
          <a:lstStyle/>
          <a:p>
            <a:r>
              <a:rPr lang="en-US" sz="2800" dirty="0" smtClean="0"/>
              <a:t>If (Weather= Rain) ^ (wind=few)-&gt;Golf play=yes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If (Weather= Rain) ^ (wind</a:t>
            </a:r>
            <a:r>
              <a:rPr lang="en-US" sz="2800" dirty="0" smtClean="0">
                <a:solidFill>
                  <a:prstClr val="black"/>
                </a:solidFill>
              </a:rPr>
              <a:t>=none)</a:t>
            </a:r>
            <a:r>
              <a:rPr lang="en-US" sz="2800" dirty="0">
                <a:solidFill>
                  <a:prstClr val="black"/>
                </a:solidFill>
              </a:rPr>
              <a:t>-&gt;Golf play</a:t>
            </a:r>
            <a:r>
              <a:rPr lang="en-US" sz="2800" dirty="0" smtClean="0">
                <a:solidFill>
                  <a:prstClr val="black"/>
                </a:solidFill>
              </a:rPr>
              <a:t>=No</a:t>
            </a:r>
          </a:p>
          <a:p>
            <a:r>
              <a:rPr lang="en-US" sz="2800" dirty="0" smtClean="0"/>
              <a:t>If (Weather=Cloud)-&gt;Golf play=yes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/>
              <a:t>If (Weather=fine) ^ (</a:t>
            </a:r>
            <a:r>
              <a:rPr lang="en-GB" sz="2800" dirty="0" smtClean="0"/>
              <a:t>Humidity</a:t>
            </a:r>
            <a:r>
              <a:rPr lang="en-US" sz="2800" dirty="0" smtClean="0"/>
              <a:t>=High)-&gt;Golf play=No</a:t>
            </a:r>
          </a:p>
          <a:p>
            <a:r>
              <a:rPr lang="en-US" sz="2800" dirty="0" smtClean="0"/>
              <a:t>If (Weather=fine) ^ (</a:t>
            </a:r>
            <a:r>
              <a:rPr lang="en-GB" sz="2800" dirty="0" smtClean="0"/>
              <a:t>Humidity</a:t>
            </a:r>
            <a:r>
              <a:rPr lang="en-US" sz="2800" dirty="0" smtClean="0"/>
              <a:t>=Medium)-&gt;Golf play=yes</a:t>
            </a:r>
          </a:p>
          <a:p>
            <a:endParaRPr lang="en-US" sz="2800" dirty="0" smtClean="0"/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4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the class of the following records: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 the default class is Yes):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(Weather= Rain) ^ (wind=few)-&gt;</a:t>
            </a:r>
            <a:r>
              <a:rPr lang="en-US" dirty="0" smtClean="0"/>
              <a:t>yes</a:t>
            </a:r>
          </a:p>
          <a:p>
            <a:r>
              <a:rPr lang="en-US" dirty="0">
                <a:solidFill>
                  <a:srgbClr val="FF0000"/>
                </a:solidFill>
              </a:rPr>
              <a:t>(Weather= </a:t>
            </a:r>
            <a:r>
              <a:rPr lang="en-US" dirty="0" smtClean="0">
                <a:solidFill>
                  <a:srgbClr val="FF0000"/>
                </a:solidFill>
              </a:rPr>
              <a:t>Cloud) </a:t>
            </a:r>
            <a:r>
              <a:rPr lang="en-US" dirty="0">
                <a:solidFill>
                  <a:srgbClr val="FF0000"/>
                </a:solidFill>
              </a:rPr>
              <a:t>^ (wind=few)-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>yes</a:t>
            </a:r>
          </a:p>
          <a:p>
            <a:r>
              <a:rPr lang="en-US" dirty="0">
                <a:solidFill>
                  <a:srgbClr val="FF0000"/>
                </a:solidFill>
              </a:rPr>
              <a:t>(Weather= </a:t>
            </a:r>
            <a:r>
              <a:rPr lang="en-US" dirty="0" smtClean="0">
                <a:solidFill>
                  <a:srgbClr val="FF0000"/>
                </a:solidFill>
              </a:rPr>
              <a:t>Fine) </a:t>
            </a:r>
            <a:r>
              <a:rPr lang="en-US" dirty="0">
                <a:solidFill>
                  <a:srgbClr val="FF0000"/>
                </a:solidFill>
              </a:rPr>
              <a:t>^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GB" dirty="0" smtClean="0">
                <a:solidFill>
                  <a:srgbClr val="FF0000"/>
                </a:solidFill>
              </a:rPr>
              <a:t>Humidity</a:t>
            </a:r>
            <a:r>
              <a:rPr lang="en-US" dirty="0" smtClean="0">
                <a:solidFill>
                  <a:srgbClr val="FF0000"/>
                </a:solidFill>
              </a:rPr>
              <a:t>=High)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>No</a:t>
            </a:r>
          </a:p>
          <a:p>
            <a:r>
              <a:rPr lang="en-US" dirty="0">
                <a:solidFill>
                  <a:srgbClr val="FF0000"/>
                </a:solidFill>
              </a:rPr>
              <a:t>(Weather= Fine) ^ (</a:t>
            </a:r>
            <a:r>
              <a:rPr lang="en-GB" dirty="0">
                <a:solidFill>
                  <a:srgbClr val="FF0000"/>
                </a:solidFill>
              </a:rPr>
              <a:t>Humidity</a:t>
            </a:r>
            <a:r>
              <a:rPr lang="en-US" dirty="0" smtClean="0">
                <a:solidFill>
                  <a:srgbClr val="FF0000"/>
                </a:solidFill>
              </a:rPr>
              <a:t>=Low)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000000"/>
                </a:solidFill>
              </a:rPr>
              <a:t>deafult</a:t>
            </a:r>
            <a:r>
              <a:rPr lang="en-US" dirty="0" smtClean="0">
                <a:solidFill>
                  <a:srgbClr val="000000"/>
                </a:solidFill>
              </a:rPr>
              <a:t> class= yes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288971"/>
              </p:ext>
            </p:extLst>
          </p:nvPr>
        </p:nvGraphicFramePr>
        <p:xfrm>
          <a:off x="3581400" y="1981200"/>
          <a:ext cx="2863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28638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15240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First : we calculate the entropy for the data set </a:t>
            </a:r>
            <a:r>
              <a:rPr lang="en-GB" b="1" dirty="0" smtClean="0">
                <a:solidFill>
                  <a:srgbClr val="FF0000"/>
                </a:solidFill>
              </a:rPr>
              <a:t>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105835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 (D)= - 5/14 log</a:t>
            </a:r>
            <a:r>
              <a:rPr lang="en-GB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(5/14) – 9/14 log</a:t>
            </a:r>
            <a:r>
              <a:rPr lang="en-GB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(9/14) =0.530 +0.409 =</a:t>
            </a:r>
            <a:r>
              <a:rPr lang="en-GB" sz="2400" b="1" dirty="0">
                <a:solidFill>
                  <a:srgbClr val="FF0000"/>
                </a:solidFill>
              </a:rPr>
              <a:t>0.939</a:t>
            </a:r>
          </a:p>
        </p:txBody>
      </p:sp>
    </p:spTree>
    <p:extLst>
      <p:ext uri="{BB962C8B-B14F-4D97-AF65-F5344CB8AC3E}">
        <p14:creationId xmlns:p14="http://schemas.microsoft.com/office/powerpoint/2010/main" val="72408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Then : we calculate the </a:t>
            </a:r>
            <a:r>
              <a:rPr lang="en-GB" sz="2400" b="1" dirty="0">
                <a:solidFill>
                  <a:srgbClr val="FF0000"/>
                </a:solidFill>
              </a:rPr>
              <a:t>entropy for </a:t>
            </a:r>
            <a:r>
              <a:rPr lang="en-GB" sz="2400" b="1" dirty="0" smtClean="0">
                <a:solidFill>
                  <a:srgbClr val="FF0000"/>
                </a:solidFill>
              </a:rPr>
              <a:t>the Attributes .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err="1" smtClean="0"/>
              <a:t>info</a:t>
            </a:r>
            <a:r>
              <a:rPr lang="en-GB" sz="2400" baseline="-25000" dirty="0" err="1" smtClean="0"/>
              <a:t>weather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 (D) = 5/14 ( -2/5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(2/5) - 3/5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(3/5) ) + 4/14 (-4/4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(4/4) ) + 5/14 ( -2/5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(2/5) - 3/5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(3/5) )=  0.346 +0+0.346  = </a:t>
            </a:r>
            <a:r>
              <a:rPr lang="en-GB" sz="2400" dirty="0" smtClean="0">
                <a:solidFill>
                  <a:srgbClr val="FF0000"/>
                </a:solidFill>
              </a:rPr>
              <a:t>0.692</a:t>
            </a:r>
          </a:p>
          <a:p>
            <a:r>
              <a:rPr lang="en-GB" sz="2400" dirty="0" err="1" smtClean="0"/>
              <a:t>info</a:t>
            </a:r>
            <a:r>
              <a:rPr lang="en-GB" sz="2400" baseline="-25000" dirty="0" err="1" smtClean="0"/>
              <a:t>temp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 (D) = 4/14 ( -2/4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(2/4) - 2/4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(2/4) ) + 6/14 (-4/6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(4/6) - 2/6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(2/6) ) + 4/14 ( -3/4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(3/4) - 1/4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(1/4) )=  0.285 + 0.393 + 0.231 = </a:t>
            </a:r>
            <a:r>
              <a:rPr lang="en-GB" sz="2400" dirty="0" smtClean="0">
                <a:solidFill>
                  <a:srgbClr val="FF0000"/>
                </a:solidFill>
              </a:rPr>
              <a:t>0.909 </a:t>
            </a:r>
          </a:p>
          <a:p>
            <a:r>
              <a:rPr lang="en-GB" sz="2400" dirty="0" err="1" smtClean="0"/>
              <a:t>info</a:t>
            </a:r>
            <a:r>
              <a:rPr lang="en-GB" sz="2400" baseline="-25000" dirty="0" err="1" smtClean="0"/>
              <a:t>humidty</a:t>
            </a:r>
            <a:r>
              <a:rPr lang="en-GB" sz="2400" dirty="0" smtClean="0"/>
              <a:t> (D) = 7/14 ( -4/7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(4/7) - 3/7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(3/7) ) + 7/14 (-6/7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(6/7) - 1/7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(1/7) ) = 0.492+ 0.295= </a:t>
            </a:r>
            <a:r>
              <a:rPr lang="en-GB" sz="2400" dirty="0" smtClean="0">
                <a:solidFill>
                  <a:srgbClr val="FF0000"/>
                </a:solidFill>
              </a:rPr>
              <a:t>0.787</a:t>
            </a:r>
          </a:p>
          <a:p>
            <a:r>
              <a:rPr lang="en-GB" sz="2400" dirty="0" smtClean="0"/>
              <a:t> </a:t>
            </a:r>
            <a:r>
              <a:rPr lang="en-GB" sz="2400" dirty="0" err="1" smtClean="0"/>
              <a:t>info</a:t>
            </a:r>
            <a:r>
              <a:rPr lang="en-GB" sz="2400" baseline="-25000" dirty="0" err="1" smtClean="0"/>
              <a:t>wind</a:t>
            </a:r>
            <a:r>
              <a:rPr lang="en-GB" sz="2400" dirty="0" smtClean="0"/>
              <a:t> (D) = 8/14 ( -6/8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(6/8) - 2/8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(2/8) ) + 6/14 (-3/6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(3/6) - 3/6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(3/6) ) = 0.463 + 0.428 = </a:t>
            </a:r>
            <a:r>
              <a:rPr lang="en-GB" sz="2400" dirty="0" smtClean="0">
                <a:solidFill>
                  <a:srgbClr val="FF0000"/>
                </a:solidFill>
              </a:rPr>
              <a:t>0.891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66304"/>
              </p:ext>
            </p:extLst>
          </p:nvPr>
        </p:nvGraphicFramePr>
        <p:xfrm>
          <a:off x="3122613" y="660400"/>
          <a:ext cx="43449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828800" imgH="482600" progId="Equation.3">
                  <p:embed/>
                </p:oleObj>
              </mc:Choice>
              <mc:Fallback>
                <p:oleObj name="Equation" r:id="rId3" imgW="1828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660400"/>
                        <a:ext cx="434498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Third : calculate the information Gain for each attributes .</a:t>
            </a:r>
          </a:p>
          <a:p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(Weather)=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0.939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sz="2400" dirty="0" smtClean="0">
                <a:solidFill>
                  <a:srgbClr val="FF0000"/>
                </a:solidFill>
              </a:rPr>
              <a:t> 0.692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0.247</a:t>
            </a:r>
          </a:p>
          <a:p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(Temp)=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0.939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sz="2400" dirty="0" smtClean="0">
                <a:solidFill>
                  <a:srgbClr val="FF0000"/>
                </a:solidFill>
              </a:rPr>
              <a:t> 0.909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0.03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(Humidity)=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0.939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sz="2400" dirty="0" smtClean="0">
                <a:solidFill>
                  <a:srgbClr val="FF0000"/>
                </a:solidFill>
              </a:rPr>
              <a:t> 0.787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0.152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(Wind)=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0.939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sz="2400" dirty="0" smtClean="0">
                <a:solidFill>
                  <a:srgbClr val="FF0000"/>
                </a:solidFill>
              </a:rPr>
              <a:t> 0.891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0.048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400" dirty="0" smtClean="0">
                <a:solidFill>
                  <a:srgbClr val="00B050"/>
                </a:solidFill>
              </a:rPr>
              <a:t>The Weather is the higher information gain , then it will be the Root of the Tree.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رابط مستقيم 9"/>
          <p:cNvCxnSpPr>
            <a:stCxn id="4" idx="3"/>
          </p:cNvCxnSpPr>
          <p:nvPr/>
        </p:nvCxnSpPr>
        <p:spPr>
          <a:xfrm flipH="1">
            <a:off x="3124200" y="3971645"/>
            <a:ext cx="845859" cy="105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/>
          <p:cNvSpPr txBox="1"/>
          <p:nvPr/>
        </p:nvSpPr>
        <p:spPr>
          <a:xfrm>
            <a:off x="6096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Fain</a:t>
            </a:r>
            <a:endParaRPr lang="en-US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48006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Cloud</a:t>
            </a:r>
            <a:endParaRPr lang="en-US" dirty="0"/>
          </a:p>
        </p:txBody>
      </p:sp>
      <p:grpSp>
        <p:nvGrpSpPr>
          <p:cNvPr id="20" name="مجموعة 19"/>
          <p:cNvGrpSpPr/>
          <p:nvPr/>
        </p:nvGrpSpPr>
        <p:grpSpPr>
          <a:xfrm>
            <a:off x="2209800" y="3581400"/>
            <a:ext cx="5867400" cy="2170331"/>
            <a:chOff x="2209800" y="3581400"/>
            <a:chExt cx="5867400" cy="2170331"/>
          </a:xfrm>
        </p:grpSpPr>
        <p:sp>
          <p:nvSpPr>
            <p:cNvPr id="4" name="شكل بيضاوي 3"/>
            <p:cNvSpPr/>
            <p:nvPr/>
          </p:nvSpPr>
          <p:spPr>
            <a:xfrm>
              <a:off x="3657600" y="3581400"/>
              <a:ext cx="2133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Weather</a:t>
              </a:r>
              <a:endParaRPr lang="en-US" dirty="0"/>
            </a:p>
          </p:txBody>
        </p:sp>
        <p:cxnSp>
          <p:nvCxnSpPr>
            <p:cNvPr id="6" name="رابط مستقيم 5"/>
            <p:cNvCxnSpPr>
              <a:stCxn id="4" idx="5"/>
            </p:cNvCxnSpPr>
            <p:nvPr/>
          </p:nvCxnSpPr>
          <p:spPr>
            <a:xfrm>
              <a:off x="5478741" y="3971645"/>
              <a:ext cx="1226859" cy="981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رابط مستقيم 7"/>
            <p:cNvCxnSpPr>
              <a:stCxn id="4" idx="4"/>
            </p:cNvCxnSpPr>
            <p:nvPr/>
          </p:nvCxnSpPr>
          <p:spPr>
            <a:xfrm>
              <a:off x="4724400" y="4038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مربع نص 12"/>
            <p:cNvSpPr txBox="1"/>
            <p:nvPr/>
          </p:nvSpPr>
          <p:spPr>
            <a:xfrm>
              <a:off x="2743200" y="4114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Rain</a:t>
              </a:r>
              <a:endParaRPr lang="en-US" dirty="0"/>
            </a:p>
          </p:txBody>
        </p:sp>
        <p:sp>
          <p:nvSpPr>
            <p:cNvPr id="15" name="مستطيل 14"/>
            <p:cNvSpPr/>
            <p:nvPr/>
          </p:nvSpPr>
          <p:spPr>
            <a:xfrm>
              <a:off x="4267200" y="5105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6477000" y="49530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Select </a:t>
              </a:r>
            </a:p>
            <a:p>
              <a:r>
                <a:rPr lang="en-GB" dirty="0" smtClean="0">
                  <a:solidFill>
                    <a:srgbClr val="FF0000"/>
                  </a:solidFill>
                </a:rPr>
                <a:t>Attributes ??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2209800" y="5105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Select </a:t>
              </a:r>
            </a:p>
            <a:p>
              <a:r>
                <a:rPr lang="en-GB" dirty="0" smtClean="0">
                  <a:solidFill>
                    <a:srgbClr val="FF0000"/>
                  </a:solidFill>
                </a:rPr>
                <a:t>Attributes ??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89154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Then : Same previous steps but with just </a:t>
            </a:r>
            <a:r>
              <a:rPr lang="en-GB" sz="2800" u="sng" dirty="0">
                <a:solidFill>
                  <a:srgbClr val="FF0000"/>
                </a:solidFill>
              </a:rPr>
              <a:t>R</a:t>
            </a:r>
            <a:r>
              <a:rPr lang="en-GB" sz="2800" u="sng" dirty="0" smtClean="0">
                <a:solidFill>
                  <a:srgbClr val="FF0000"/>
                </a:solidFill>
              </a:rPr>
              <a:t>ain</a:t>
            </a:r>
            <a:r>
              <a:rPr lang="en-GB" sz="2800" dirty="0" smtClean="0">
                <a:solidFill>
                  <a:srgbClr val="FF0000"/>
                </a:solidFill>
              </a:rPr>
              <a:t> rows </a:t>
            </a:r>
          </a:p>
          <a:p>
            <a:pPr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So, Find the gain for the </a:t>
            </a:r>
            <a:r>
              <a:rPr lang="en-GB" sz="2800" b="1" dirty="0" smtClean="0">
                <a:solidFill>
                  <a:srgbClr val="FF0000"/>
                </a:solidFill>
              </a:rPr>
              <a:t>Rain</a:t>
            </a:r>
            <a:r>
              <a:rPr lang="en-GB" sz="2800" dirty="0" smtClean="0">
                <a:solidFill>
                  <a:srgbClr val="FF0000"/>
                </a:solidFill>
              </a:rPr>
              <a:t> branch ..</a:t>
            </a:r>
          </a:p>
          <a:p>
            <a:r>
              <a:rPr lang="en-GB" sz="2800" b="1" dirty="0" smtClean="0">
                <a:solidFill>
                  <a:srgbClr val="008000"/>
                </a:solidFill>
              </a:rPr>
              <a:t>The D will be 5.</a:t>
            </a:r>
          </a:p>
          <a:p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Info(D)= - 3/5 log</a:t>
            </a:r>
            <a:r>
              <a:rPr lang="en-GB" sz="28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(3/5) – 2/5 log</a:t>
            </a:r>
            <a:r>
              <a:rPr lang="en-GB" sz="28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(2/5) =0.442+ 0.528 =0.97</a:t>
            </a:r>
          </a:p>
          <a:p>
            <a:r>
              <a:rPr lang="en-GB" sz="2800" dirty="0" err="1" smtClean="0"/>
              <a:t>info</a:t>
            </a:r>
            <a:r>
              <a:rPr lang="en-GB" sz="2800" baseline="-25000" dirty="0" err="1" smtClean="0"/>
              <a:t>temp</a:t>
            </a:r>
            <a:r>
              <a:rPr lang="en-GB" sz="2800" baseline="-25000" dirty="0" smtClean="0"/>
              <a:t> </a:t>
            </a:r>
            <a:r>
              <a:rPr lang="en-GB" sz="2800" dirty="0" smtClean="0"/>
              <a:t> (D) = 3/5 ( -2/3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(2/3) - 1/3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(1/3) ) + 2/5 (-1/2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(1/2) - 1/2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(1/2) =0.595+ 0.4= </a:t>
            </a:r>
            <a:r>
              <a:rPr lang="en-GB" sz="2800" dirty="0" smtClean="0">
                <a:solidFill>
                  <a:srgbClr val="FF0000"/>
                </a:solidFill>
              </a:rPr>
              <a:t>0.95</a:t>
            </a:r>
          </a:p>
          <a:p>
            <a:r>
              <a:rPr lang="en-GB" sz="2800" dirty="0" err="1" smtClean="0"/>
              <a:t>info</a:t>
            </a:r>
            <a:r>
              <a:rPr lang="en-GB" sz="2800" baseline="-25000" dirty="0" err="1" smtClean="0"/>
              <a:t>humidty</a:t>
            </a:r>
            <a:r>
              <a:rPr lang="en-GB" sz="2800" dirty="0" smtClean="0"/>
              <a:t> (D) = 2/5 (-1/2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(1/2) - 1/2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(1/2) + 3/5 ( -2/3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(3/3) - 1/3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(1/3) ) </a:t>
            </a:r>
            <a:r>
              <a:rPr lang="en-GB" sz="2800" dirty="0" smtClean="0">
                <a:solidFill>
                  <a:srgbClr val="FF0000"/>
                </a:solidFill>
              </a:rPr>
              <a:t>=0.95</a:t>
            </a:r>
          </a:p>
          <a:p>
            <a:r>
              <a:rPr lang="en-GB" sz="2800" dirty="0" smtClean="0"/>
              <a:t> </a:t>
            </a:r>
            <a:r>
              <a:rPr lang="en-GB" sz="2800" dirty="0" err="1" smtClean="0"/>
              <a:t>info</a:t>
            </a:r>
            <a:r>
              <a:rPr lang="en-GB" sz="2800" baseline="-25000" dirty="0" err="1" smtClean="0"/>
              <a:t>wind</a:t>
            </a:r>
            <a:r>
              <a:rPr lang="en-GB" sz="2800" dirty="0" smtClean="0"/>
              <a:t> (D) = = 2/5 (-2/2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(2/2) )+ 3/5 ( -3/3 log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(3/3)) </a:t>
            </a:r>
            <a:r>
              <a:rPr lang="en-GB" sz="2800" dirty="0" smtClean="0">
                <a:solidFill>
                  <a:srgbClr val="FF0000"/>
                </a:solidFill>
              </a:rPr>
              <a:t>=0</a:t>
            </a:r>
          </a:p>
          <a:p>
            <a:endParaRPr lang="en-GB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GB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4" t="25549" r="33826" b="13842"/>
          <a:stretch/>
        </p:blipFill>
        <p:spPr bwMode="auto">
          <a:xfrm>
            <a:off x="2438400" y="1676400"/>
            <a:ext cx="510539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0800" y="3124200"/>
            <a:ext cx="4876800" cy="7620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4648200"/>
            <a:ext cx="5105400" cy="3048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5791200"/>
            <a:ext cx="4953000" cy="3048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9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(Temp)= 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0.97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0.95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0.02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(Humidity)= 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0.97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0.95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0.02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(Wind)= 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0.97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0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0.97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The </a:t>
            </a:r>
            <a:r>
              <a:rPr lang="en-GB" b="1" dirty="0" smtClean="0">
                <a:solidFill>
                  <a:srgbClr val="00B050"/>
                </a:solidFill>
              </a:rPr>
              <a:t>Wind</a:t>
            </a:r>
            <a:r>
              <a:rPr lang="en-GB" dirty="0" smtClean="0">
                <a:solidFill>
                  <a:srgbClr val="00B050"/>
                </a:solidFill>
              </a:rPr>
              <a:t> is the higher information gain , then it will be the internal node of the Rain </a:t>
            </a:r>
            <a:r>
              <a:rPr lang="en-GB" dirty="0" err="1" smtClean="0">
                <a:solidFill>
                  <a:srgbClr val="00B050"/>
                </a:solidFill>
              </a:rPr>
              <a:t>brache</a:t>
            </a:r>
            <a:r>
              <a:rPr lang="en-GB" dirty="0" smtClean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29" name="مجموعة 28"/>
          <p:cNvGrpSpPr/>
          <p:nvPr/>
        </p:nvGrpSpPr>
        <p:grpSpPr>
          <a:xfrm>
            <a:off x="914400" y="3581400"/>
            <a:ext cx="7162800" cy="2895600"/>
            <a:chOff x="914400" y="3581400"/>
            <a:chExt cx="7162800" cy="2895600"/>
          </a:xfrm>
        </p:grpSpPr>
        <p:sp>
          <p:nvSpPr>
            <p:cNvPr id="5" name="شكل بيضاوي 4"/>
            <p:cNvSpPr/>
            <p:nvPr/>
          </p:nvSpPr>
          <p:spPr>
            <a:xfrm>
              <a:off x="3657600" y="3581400"/>
              <a:ext cx="2133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Weather</a:t>
              </a:r>
              <a:endParaRPr lang="en-US" dirty="0"/>
            </a:p>
          </p:txBody>
        </p:sp>
        <p:cxnSp>
          <p:nvCxnSpPr>
            <p:cNvPr id="6" name="رابط مستقيم 5"/>
            <p:cNvCxnSpPr>
              <a:stCxn id="5" idx="5"/>
            </p:cNvCxnSpPr>
            <p:nvPr/>
          </p:nvCxnSpPr>
          <p:spPr>
            <a:xfrm>
              <a:off x="5478741" y="3971645"/>
              <a:ext cx="1226859" cy="981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رابط مستقيم 6"/>
            <p:cNvCxnSpPr>
              <a:stCxn id="5" idx="4"/>
            </p:cNvCxnSpPr>
            <p:nvPr/>
          </p:nvCxnSpPr>
          <p:spPr>
            <a:xfrm>
              <a:off x="4724400" y="4038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مربع نص 7"/>
            <p:cNvSpPr txBox="1"/>
            <p:nvPr/>
          </p:nvSpPr>
          <p:spPr>
            <a:xfrm>
              <a:off x="2743200" y="4114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Rain</a:t>
              </a:r>
              <a:endParaRPr lang="en-US" dirty="0"/>
            </a:p>
          </p:txBody>
        </p:sp>
        <p:sp>
          <p:nvSpPr>
            <p:cNvPr id="9" name="مستطيل 8"/>
            <p:cNvSpPr/>
            <p:nvPr/>
          </p:nvSpPr>
          <p:spPr>
            <a:xfrm>
              <a:off x="4267200" y="5105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6477000" y="49530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Select </a:t>
              </a:r>
            </a:p>
            <a:p>
              <a:r>
                <a:rPr lang="en-GB" dirty="0" smtClean="0">
                  <a:solidFill>
                    <a:srgbClr val="FF0000"/>
                  </a:solidFill>
                </a:rPr>
                <a:t>Attributes ??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رابط مستقيم 11"/>
            <p:cNvCxnSpPr/>
            <p:nvPr/>
          </p:nvCxnSpPr>
          <p:spPr>
            <a:xfrm flipH="1">
              <a:off x="3048000" y="3962400"/>
              <a:ext cx="8763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شكل بيضاوي 15"/>
            <p:cNvSpPr/>
            <p:nvPr/>
          </p:nvSpPr>
          <p:spPr>
            <a:xfrm>
              <a:off x="2057400" y="5105400"/>
              <a:ext cx="1676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Wind</a:t>
              </a:r>
              <a:endParaRPr lang="en-US" dirty="0"/>
            </a:p>
          </p:txBody>
        </p:sp>
        <p:cxnSp>
          <p:nvCxnSpPr>
            <p:cNvPr id="18" name="رابط مستقيم 17"/>
            <p:cNvCxnSpPr>
              <a:stCxn id="16" idx="5"/>
            </p:cNvCxnSpPr>
            <p:nvPr/>
          </p:nvCxnSpPr>
          <p:spPr>
            <a:xfrm>
              <a:off x="3488297" y="5495645"/>
              <a:ext cx="626503" cy="600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رابط مستقيم 19"/>
            <p:cNvCxnSpPr>
              <a:stCxn id="16" idx="3"/>
            </p:cNvCxnSpPr>
            <p:nvPr/>
          </p:nvCxnSpPr>
          <p:spPr>
            <a:xfrm flipH="1">
              <a:off x="1828800" y="5495645"/>
              <a:ext cx="474103" cy="600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مستطيل 22"/>
            <p:cNvSpPr/>
            <p:nvPr/>
          </p:nvSpPr>
          <p:spPr>
            <a:xfrm>
              <a:off x="1295400" y="6096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24" name="مستطيل 23"/>
            <p:cNvSpPr/>
            <p:nvPr/>
          </p:nvSpPr>
          <p:spPr>
            <a:xfrm>
              <a:off x="3733800" y="60960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No</a:t>
              </a:r>
              <a:endParaRPr lang="en-US" dirty="0"/>
            </a:p>
          </p:txBody>
        </p:sp>
        <p:sp>
          <p:nvSpPr>
            <p:cNvPr id="25" name="مربع نص 24"/>
            <p:cNvSpPr txBox="1"/>
            <p:nvPr/>
          </p:nvSpPr>
          <p:spPr>
            <a:xfrm>
              <a:off x="3886200" y="55626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Few</a:t>
              </a:r>
              <a:endParaRPr lang="en-US" dirty="0"/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914400" y="5486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none</a:t>
              </a:r>
              <a:endParaRPr lang="en-US" dirty="0"/>
            </a:p>
          </p:txBody>
        </p:sp>
        <p:sp>
          <p:nvSpPr>
            <p:cNvPr id="27" name="مربع نص 26"/>
            <p:cNvSpPr txBox="1"/>
            <p:nvPr/>
          </p:nvSpPr>
          <p:spPr>
            <a:xfrm>
              <a:off x="6096000" y="3962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Fain</a:t>
              </a:r>
              <a:endParaRPr lang="en-US" dirty="0"/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4800600" y="4267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Cloud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4" t="25549" r="33826" b="13842"/>
          <a:stretch/>
        </p:blipFill>
        <p:spPr bwMode="auto">
          <a:xfrm>
            <a:off x="1524000" y="1676400"/>
            <a:ext cx="510539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00200" y="2286000"/>
            <a:ext cx="4876800" cy="6096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114800"/>
            <a:ext cx="5105400" cy="6096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953000"/>
            <a:ext cx="49530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Next : Find the gain for the </a:t>
            </a:r>
            <a:r>
              <a:rPr lang="en-GB" sz="2400" b="1" dirty="0" smtClean="0">
                <a:solidFill>
                  <a:srgbClr val="FF0000"/>
                </a:solidFill>
              </a:rPr>
              <a:t>fain</a:t>
            </a:r>
            <a:r>
              <a:rPr lang="en-GB" sz="2400" dirty="0" smtClean="0">
                <a:solidFill>
                  <a:srgbClr val="FF0000"/>
                </a:solidFill>
              </a:rPr>
              <a:t> branch ..</a:t>
            </a:r>
          </a:p>
          <a:p>
            <a:r>
              <a:rPr lang="en-GB" sz="2400" dirty="0" smtClean="0">
                <a:solidFill>
                  <a:srgbClr val="008000"/>
                </a:solidFill>
              </a:rPr>
              <a:t>The D will be 5.</a:t>
            </a:r>
          </a:p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Info(D)= - 3/5 log</a:t>
            </a:r>
            <a:r>
              <a:rPr lang="en-GB" sz="24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(3/5) – 2/5 log</a:t>
            </a:r>
            <a:r>
              <a:rPr lang="en-GB" sz="24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(2/5) =0.442+ 0.528 =0.97</a:t>
            </a:r>
          </a:p>
          <a:p>
            <a:r>
              <a:rPr lang="en-GB" sz="2400" dirty="0" err="1" smtClean="0"/>
              <a:t>info</a:t>
            </a:r>
            <a:r>
              <a:rPr lang="en-GB" sz="2400" baseline="-25000" dirty="0" err="1" smtClean="0"/>
              <a:t>temp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 (D) = 2/5 ( -1/2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(1/2) - 1/2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(1/2) ) + 2/5 (-2/2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(2/2))+1/5 (-1/1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(1/1 ) ) =</a:t>
            </a:r>
            <a:r>
              <a:rPr lang="en-GB" sz="2400" dirty="0" smtClean="0">
                <a:solidFill>
                  <a:srgbClr val="FF0000"/>
                </a:solidFill>
              </a:rPr>
              <a:t>0.4 </a:t>
            </a:r>
          </a:p>
          <a:p>
            <a:r>
              <a:rPr lang="en-GB" sz="2400" dirty="0" err="1" smtClean="0"/>
              <a:t>info</a:t>
            </a:r>
            <a:r>
              <a:rPr lang="en-GB" sz="2400" baseline="-25000" dirty="0" err="1" smtClean="0"/>
              <a:t>humidty</a:t>
            </a:r>
            <a:r>
              <a:rPr lang="en-GB" sz="2400" dirty="0" smtClean="0"/>
              <a:t> (D) = 3/5 (-3/3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(3/3)) + 2/5 ( -2/2 log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(2/2)) = </a:t>
            </a:r>
            <a:r>
              <a:rPr lang="en-GB" sz="2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(Temp)=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0.97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sz="2400" dirty="0" smtClean="0">
                <a:solidFill>
                  <a:srgbClr val="FF0000"/>
                </a:solidFill>
              </a:rPr>
              <a:t> 0.4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=0.57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Gain (Humidity)=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0.97 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GB" sz="2400" dirty="0" smtClean="0">
                <a:solidFill>
                  <a:srgbClr val="FF0000"/>
                </a:solidFill>
              </a:rPr>
              <a:t> 0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0.97</a:t>
            </a:r>
          </a:p>
          <a:p>
            <a:r>
              <a:rPr lang="en-GB" sz="2400" dirty="0" smtClean="0">
                <a:solidFill>
                  <a:srgbClr val="00B050"/>
                </a:solidFill>
              </a:rPr>
              <a:t>The </a:t>
            </a:r>
            <a:r>
              <a:rPr lang="en-GB" sz="2400" b="1" dirty="0" smtClean="0">
                <a:solidFill>
                  <a:srgbClr val="00B050"/>
                </a:solidFill>
              </a:rPr>
              <a:t>Humidity</a:t>
            </a:r>
            <a:r>
              <a:rPr lang="en-GB" sz="2400" dirty="0" smtClean="0">
                <a:solidFill>
                  <a:srgbClr val="00B050"/>
                </a:solidFill>
              </a:rPr>
              <a:t> is the higher information gain , then it will be the internal node of the fain </a:t>
            </a:r>
            <a:r>
              <a:rPr lang="en-GB" sz="2400" dirty="0" err="1" smtClean="0">
                <a:solidFill>
                  <a:srgbClr val="00B050"/>
                </a:solidFill>
              </a:rPr>
              <a:t>brache</a:t>
            </a:r>
            <a:r>
              <a:rPr lang="en-GB" sz="2400" dirty="0" smtClean="0">
                <a:solidFill>
                  <a:srgbClr val="00B050"/>
                </a:solidFill>
              </a:rPr>
              <a:t>.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983</Words>
  <Application>Microsoft Macintosh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Equation</vt:lpstr>
      <vt:lpstr>Decision tree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Rule based</vt:lpstr>
      <vt:lpstr>PowerPoint Presentation</vt:lpstr>
      <vt:lpstr>PowerPoint Presentation</vt:lpstr>
      <vt:lpstr>Answer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amani-gh</dc:creator>
  <cp:lastModifiedBy>Microsoft Office User</cp:lastModifiedBy>
  <cp:revision>30</cp:revision>
  <dcterms:created xsi:type="dcterms:W3CDTF">2006-08-16T00:00:00Z</dcterms:created>
  <dcterms:modified xsi:type="dcterms:W3CDTF">2017-09-05T15:41:27Z</dcterms:modified>
</cp:coreProperties>
</file>