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1"/>
  </p:sldMasterIdLst>
  <p:notesMasterIdLst>
    <p:notesMasterId r:id="rId27"/>
  </p:notesMasterIdLst>
  <p:sldIdLst>
    <p:sldId id="256" r:id="rId2"/>
    <p:sldId id="257" r:id="rId3"/>
    <p:sldId id="258" r:id="rId4"/>
    <p:sldId id="259" r:id="rId5"/>
    <p:sldId id="260" r:id="rId6"/>
    <p:sldId id="261" r:id="rId7"/>
    <p:sldId id="263" r:id="rId8"/>
    <p:sldId id="262" r:id="rId9"/>
    <p:sldId id="264" r:id="rId10"/>
    <p:sldId id="265" r:id="rId11"/>
    <p:sldId id="266" r:id="rId12"/>
    <p:sldId id="267" r:id="rId13"/>
    <p:sldId id="268" r:id="rId14"/>
    <p:sldId id="269" r:id="rId15"/>
    <p:sldId id="274" r:id="rId16"/>
    <p:sldId id="270" r:id="rId17"/>
    <p:sldId id="271" r:id="rId18"/>
    <p:sldId id="272" r:id="rId19"/>
    <p:sldId id="273" r:id="rId20"/>
    <p:sldId id="275" r:id="rId21"/>
    <p:sldId id="276" r:id="rId22"/>
    <p:sldId id="277" r:id="rId23"/>
    <p:sldId id="278" r:id="rId24"/>
    <p:sldId id="279" r:id="rId25"/>
    <p:sldId id="280"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68701" autoAdjust="0"/>
  </p:normalViewPr>
  <p:slideViewPr>
    <p:cSldViewPr snapToGrid="0">
      <p:cViewPr>
        <p:scale>
          <a:sx n="50" d="100"/>
          <a:sy n="50" d="100"/>
        </p:scale>
        <p:origin x="1891" y="3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3A3D706-F7C2-4A62-94EF-53B2F7ECB27E}" type="datetimeFigureOut">
              <a:rPr lang="en-US" smtClean="0"/>
              <a:t>4/18/2024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9351C1D-2F9D-45DC-9732-F2001F2EF553}" type="slidenum">
              <a:rPr lang="en-US" smtClean="0"/>
              <a:t>‹#›</a:t>
            </a:fld>
            <a:endParaRPr lang="en-US"/>
          </a:p>
        </p:txBody>
      </p:sp>
    </p:spTree>
    <p:extLst>
      <p:ext uri="{BB962C8B-B14F-4D97-AF65-F5344CB8AC3E}">
        <p14:creationId xmlns:p14="http://schemas.microsoft.com/office/powerpoint/2010/main" val="40308223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geographical distance between the transaction location and the cardholder's registered location could signal fraudulent transactions. By calculating the Haversine distance to produce a '</a:t>
            </a:r>
            <a:r>
              <a:rPr lang="en-US" dirty="0" err="1"/>
              <a:t>distance_km</a:t>
            </a:r>
            <a:r>
              <a:rPr lang="en-US" dirty="0"/>
              <a:t>' feature, I intend to capture these spatial discrepancies, enhancing the model's ability to detect anomalous transactions.</a:t>
            </a:r>
          </a:p>
        </p:txBody>
      </p:sp>
      <p:sp>
        <p:nvSpPr>
          <p:cNvPr id="4" name="Slide Number Placeholder 3"/>
          <p:cNvSpPr>
            <a:spLocks noGrp="1"/>
          </p:cNvSpPr>
          <p:nvPr>
            <p:ph type="sldNum" sz="quarter" idx="5"/>
          </p:nvPr>
        </p:nvSpPr>
        <p:spPr/>
        <p:txBody>
          <a:bodyPr/>
          <a:lstStyle/>
          <a:p>
            <a:fld id="{19351C1D-2F9D-45DC-9732-F2001F2EF553}" type="slidenum">
              <a:rPr lang="en-US" smtClean="0"/>
              <a:t>11</a:t>
            </a:fld>
            <a:endParaRPr lang="en-US"/>
          </a:p>
        </p:txBody>
      </p:sp>
    </p:spTree>
    <p:extLst>
      <p:ext uri="{BB962C8B-B14F-4D97-AF65-F5344CB8AC3E}">
        <p14:creationId xmlns:p14="http://schemas.microsoft.com/office/powerpoint/2010/main" val="39176182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Logistic Regression: This model showed a precision of 0.99 and recall of 1.00 for classifying non-fraudulent transactions but performed less effectively on fraudulent transactions.</a:t>
            </a:r>
          </a:p>
          <a:p>
            <a:r>
              <a:rPr lang="en-US" dirty="0"/>
              <a:t>Random Forest: The Random Forest classifier performed better, especially in identifying fraudulent transactions, with a precision of 0.95 and recall of 0.74.</a:t>
            </a:r>
          </a:p>
          <a:p>
            <a:r>
              <a:rPr lang="en-US" dirty="0"/>
              <a:t>Gradient Boosting: The Gradient Boosting classifier showed a lower performance in detecting fraud compared to Random Forest, with a precision of 0.76 and recall of 0.40 for fraudulent transactions.</a:t>
            </a:r>
          </a:p>
          <a:p>
            <a:r>
              <a:rPr lang="en-US" dirty="0" err="1"/>
              <a:t>XGBoost</a:t>
            </a:r>
            <a:r>
              <a:rPr lang="en-US" dirty="0"/>
              <a:t>: Finally, the </a:t>
            </a:r>
            <a:r>
              <a:rPr lang="en-US" dirty="0" err="1"/>
              <a:t>XGBoost</a:t>
            </a:r>
            <a:r>
              <a:rPr lang="en-US" dirty="0"/>
              <a:t> model provided the best balance between detecting non-fraudulent and fraudulent transactions, with high precision and recall for both.</a:t>
            </a:r>
          </a:p>
          <a:p>
            <a:endParaRPr lang="en-US" dirty="0"/>
          </a:p>
          <a:p>
            <a:r>
              <a:rPr lang="en-US" dirty="0"/>
              <a:t>Summary of Model Evaluation:</a:t>
            </a:r>
          </a:p>
          <a:p>
            <a:pPr>
              <a:buFont typeface="Arial" panose="020B0604020202020204" pitchFamily="34" charset="0"/>
              <a:buChar char="•"/>
            </a:pPr>
            <a:r>
              <a:rPr lang="en-US" dirty="0" err="1"/>
              <a:t>XGBoost</a:t>
            </a:r>
            <a:r>
              <a:rPr lang="en-US" dirty="0"/>
              <a:t> emerged as the optimal model due to its superior performance across various metrics, especially in minimizing false negatives and false positives, which is crucial for a fraud detection system.</a:t>
            </a:r>
          </a:p>
          <a:p>
            <a:pPr>
              <a:buFont typeface="Arial" panose="020B0604020202020204" pitchFamily="34" charset="0"/>
              <a:buChar char="•"/>
            </a:pPr>
            <a:r>
              <a:rPr lang="en-US" dirty="0"/>
              <a:t>The other models, despite their respective strengths, did not fully meet the project's objective of at least 95% detection accuracy.</a:t>
            </a:r>
          </a:p>
          <a:p>
            <a:endParaRPr lang="en-US" dirty="0"/>
          </a:p>
        </p:txBody>
      </p:sp>
      <p:sp>
        <p:nvSpPr>
          <p:cNvPr id="4" name="Slide Number Placeholder 3"/>
          <p:cNvSpPr>
            <a:spLocks noGrp="1"/>
          </p:cNvSpPr>
          <p:nvPr>
            <p:ph type="sldNum" sz="quarter" idx="5"/>
          </p:nvPr>
        </p:nvSpPr>
        <p:spPr/>
        <p:txBody>
          <a:bodyPr/>
          <a:lstStyle/>
          <a:p>
            <a:fld id="{19351C1D-2F9D-45DC-9732-F2001F2EF553}" type="slidenum">
              <a:rPr lang="en-US" smtClean="0"/>
              <a:t>18</a:t>
            </a:fld>
            <a:endParaRPr lang="en-US"/>
          </a:p>
        </p:txBody>
      </p:sp>
    </p:spTree>
    <p:extLst>
      <p:ext uri="{BB962C8B-B14F-4D97-AF65-F5344CB8AC3E}">
        <p14:creationId xmlns:p14="http://schemas.microsoft.com/office/powerpoint/2010/main" val="9750670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Logistic Regression Tuning:</a:t>
            </a:r>
          </a:p>
          <a:p>
            <a:r>
              <a:rPr lang="en-US" dirty="0"/>
              <a:t>Optimal Parameters: Regularization (C=1e5), Solver ('</a:t>
            </a:r>
            <a:r>
              <a:rPr lang="en-US" dirty="0" err="1"/>
              <a:t>lbfgs</a:t>
            </a:r>
            <a:r>
              <a:rPr lang="en-US" dirty="0"/>
              <a:t>').</a:t>
            </a:r>
          </a:p>
          <a:p>
            <a:r>
              <a:rPr lang="en-US" dirty="0"/>
              <a:t>Outcome: Improved ROC-AUC score; however, high false negatives suggest further refinement needed for fraud detection.</a:t>
            </a:r>
          </a:p>
          <a:p>
            <a:r>
              <a:rPr lang="en-US" dirty="0"/>
              <a:t>Random Forest Tuning:</a:t>
            </a:r>
          </a:p>
          <a:p>
            <a:r>
              <a:rPr lang="en-US" dirty="0"/>
              <a:t>Optimal Parameters: Estimators (300), Max Depth (10).</a:t>
            </a:r>
          </a:p>
          <a:p>
            <a:r>
              <a:rPr lang="en-US" dirty="0"/>
              <a:t>Outcome: High recall indicates a robust ability to identify fraudulent transactions, showcasing the model's depth in handling complex patterns.</a:t>
            </a:r>
          </a:p>
          <a:p>
            <a:r>
              <a:rPr lang="en-US" dirty="0"/>
              <a:t>Gradient Boosting Tuning:</a:t>
            </a:r>
          </a:p>
          <a:p>
            <a:r>
              <a:rPr lang="en-US" dirty="0"/>
              <a:t>Optimal Parameters: Estimators (200), Learning Rate (0.1), Max Depth (7).</a:t>
            </a:r>
          </a:p>
          <a:p>
            <a:r>
              <a:rPr lang="en-US" dirty="0"/>
              <a:t>Outcome: Balanced precision and recall, reflecting a model that is well-adjusted to the data without overfitting.</a:t>
            </a:r>
          </a:p>
          <a:p>
            <a:r>
              <a:rPr lang="en-US" dirty="0" err="1"/>
              <a:t>XGBoost</a:t>
            </a:r>
            <a:r>
              <a:rPr lang="en-US" dirty="0"/>
              <a:t> Tuning:</a:t>
            </a:r>
          </a:p>
          <a:p>
            <a:r>
              <a:rPr lang="en-US" dirty="0"/>
              <a:t>Optimal Parameters: Estimators (200), Learning Rate (0.1), Max Depth (7), Subsample (1).</a:t>
            </a:r>
          </a:p>
          <a:p>
            <a:r>
              <a:rPr lang="en-US" dirty="0"/>
              <a:t>Outcome: Exhibits high precision and recall, demonstrating excellent performance on both training data and generalization to unseen data.</a:t>
            </a:r>
          </a:p>
          <a:p>
            <a:endParaRPr lang="en-US" dirty="0"/>
          </a:p>
          <a:p>
            <a:pPr algn="l"/>
            <a:r>
              <a:rPr lang="en-US" b="0" i="0" dirty="0">
                <a:effectLst/>
                <a:highlight>
                  <a:srgbClr val="FFFFFF"/>
                </a:highlight>
                <a:latin typeface="system-ui"/>
              </a:rPr>
              <a:t>Model Performance Post-Tuning:</a:t>
            </a:r>
          </a:p>
          <a:p>
            <a:pPr algn="l"/>
            <a:r>
              <a:rPr lang="en-US" b="0" i="0" dirty="0">
                <a:effectLst/>
                <a:highlight>
                  <a:srgbClr val="FFFFFF"/>
                </a:highlight>
                <a:latin typeface="system-ui"/>
              </a:rPr>
              <a:t>Logistic Regression: Post-tuning, the ROC-AUC improved, indicating that the hyperparameter adjustment better aligns the model to the patterns in the data. However, the confusion matrix reveals a substantial number of false negatives, indicating room for improvement in capturing fraudulent transactions.</a:t>
            </a:r>
          </a:p>
          <a:p>
            <a:pPr algn="l"/>
            <a:r>
              <a:rPr lang="en-US" b="0" i="0" dirty="0">
                <a:effectLst/>
                <a:highlight>
                  <a:srgbClr val="FFFFFF"/>
                </a:highlight>
                <a:latin typeface="system-ui"/>
              </a:rPr>
              <a:t>Random Forest: The tuned Random Forest model demonstrates a strong ability to identify fraudulent transactions with a high recall. This suggests that the model depth and number of estimators are well-calibrated to discern the complex patterns associated with fraudulent activities.</a:t>
            </a:r>
          </a:p>
          <a:p>
            <a:pPr algn="l"/>
            <a:r>
              <a:rPr lang="en-US" b="0" i="0" dirty="0">
                <a:effectLst/>
                <a:highlight>
                  <a:srgbClr val="FFFFFF"/>
                </a:highlight>
                <a:latin typeface="system-ui"/>
              </a:rPr>
              <a:t>Gradient Boosting: The best-tuned Gradient Boosting model shows good precision but a slightly lower recall for fraud detection. The moderate learning rate and number of estimators seem to provide a balanced approach to learning from the data without overfitting.</a:t>
            </a:r>
          </a:p>
          <a:p>
            <a:pPr algn="l"/>
            <a:r>
              <a:rPr lang="en-US" b="0" i="0" dirty="0" err="1">
                <a:effectLst/>
                <a:highlight>
                  <a:srgbClr val="FFFFFF"/>
                </a:highlight>
                <a:latin typeface="system-ui"/>
              </a:rPr>
              <a:t>XGBoost</a:t>
            </a:r>
            <a:r>
              <a:rPr lang="en-US" b="0" i="0" dirty="0">
                <a:effectLst/>
                <a:highlight>
                  <a:srgbClr val="FFFFFF"/>
                </a:highlight>
                <a:latin typeface="system-ui"/>
              </a:rPr>
              <a:t>: The </a:t>
            </a:r>
            <a:r>
              <a:rPr lang="en-US" b="0" i="0" dirty="0" err="1">
                <a:effectLst/>
                <a:highlight>
                  <a:srgbClr val="FFFFFF"/>
                </a:highlight>
                <a:latin typeface="system-ui"/>
              </a:rPr>
              <a:t>XGBoost</a:t>
            </a:r>
            <a:r>
              <a:rPr lang="en-US" b="0" i="0" dirty="0">
                <a:effectLst/>
                <a:highlight>
                  <a:srgbClr val="FFFFFF"/>
                </a:highlight>
                <a:latin typeface="system-ui"/>
              </a:rPr>
              <a:t> model showcases the best balance with high precision and recall, suggesting an excellent fit to both the training data and an ability to generalize well to unseen data. This makes it the best candidate for the fraud detection task at hand.</a:t>
            </a:r>
          </a:p>
          <a:p>
            <a:endParaRPr lang="en-US" dirty="0"/>
          </a:p>
        </p:txBody>
      </p:sp>
      <p:sp>
        <p:nvSpPr>
          <p:cNvPr id="4" name="Slide Number Placeholder 3"/>
          <p:cNvSpPr>
            <a:spLocks noGrp="1"/>
          </p:cNvSpPr>
          <p:nvPr>
            <p:ph type="sldNum" sz="quarter" idx="5"/>
          </p:nvPr>
        </p:nvSpPr>
        <p:spPr/>
        <p:txBody>
          <a:bodyPr/>
          <a:lstStyle/>
          <a:p>
            <a:fld id="{19351C1D-2F9D-45DC-9732-F2001F2EF553}" type="slidenum">
              <a:rPr lang="en-US" smtClean="0"/>
              <a:t>19</a:t>
            </a:fld>
            <a:endParaRPr lang="en-US"/>
          </a:p>
        </p:txBody>
      </p:sp>
    </p:spTree>
    <p:extLst>
      <p:ext uri="{BB962C8B-B14F-4D97-AF65-F5344CB8AC3E}">
        <p14:creationId xmlns:p14="http://schemas.microsoft.com/office/powerpoint/2010/main" val="33861488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12BED07-6713-92AA-40AF-AE58F4F83C7A}"/>
              </a:ext>
            </a:extLst>
          </p:cNvPr>
          <p:cNvSpPr>
            <a:spLocks noGrp="1"/>
          </p:cNvSpPr>
          <p:nvPr>
            <p:ph type="subTitle" idx="1"/>
          </p:nvPr>
        </p:nvSpPr>
        <p:spPr>
          <a:xfrm>
            <a:off x="1608406" y="4512376"/>
            <a:ext cx="8639776" cy="900190"/>
          </a:xfrm>
        </p:spPr>
        <p:txBody>
          <a:bodyPr>
            <a:normAutofit/>
          </a:bodyPr>
          <a:lstStyle>
            <a:lvl1pPr marL="0" indent="0" algn="l">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4FC9EF77-BF49-E4C1-0FC7-563354777900}"/>
              </a:ext>
            </a:extLst>
          </p:cNvPr>
          <p:cNvSpPr>
            <a:spLocks noGrp="1"/>
          </p:cNvSpPr>
          <p:nvPr>
            <p:ph type="dt" sz="half" idx="10"/>
          </p:nvPr>
        </p:nvSpPr>
        <p:spPr/>
        <p:txBody>
          <a:bodyPr/>
          <a:lstStyle/>
          <a:p>
            <a:fld id="{E7736193-EDE3-4BB5-AE5F-E6E5472AB8BE}" type="datetimeFigureOut">
              <a:rPr lang="en-US" smtClean="0"/>
              <a:t>4/18/2024</a:t>
            </a:fld>
            <a:endParaRPr lang="en-US"/>
          </a:p>
        </p:txBody>
      </p:sp>
      <p:sp>
        <p:nvSpPr>
          <p:cNvPr id="5" name="Footer Placeholder 4">
            <a:extLst>
              <a:ext uri="{FF2B5EF4-FFF2-40B4-BE49-F238E27FC236}">
                <a16:creationId xmlns:a16="http://schemas.microsoft.com/office/drawing/2014/main" id="{72BD5853-25AA-1C3D-EAD2-496674792D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7F0DAD-5850-CAAE-CD25-4D6DDDFF3A18}"/>
              </a:ext>
            </a:extLst>
          </p:cNvPr>
          <p:cNvSpPr>
            <a:spLocks noGrp="1"/>
          </p:cNvSpPr>
          <p:nvPr>
            <p:ph type="sldNum" sz="quarter" idx="12"/>
          </p:nvPr>
        </p:nvSpPr>
        <p:spPr/>
        <p:txBody>
          <a:bodyPr/>
          <a:lstStyle/>
          <a:p>
            <a:fld id="{1CC2C9B9-B4B7-45CC-A7EB-16F8BADE9045}" type="slidenum">
              <a:rPr lang="en-US" smtClean="0"/>
              <a:t>‹#›</a:t>
            </a:fld>
            <a:endParaRPr lang="en-US"/>
          </a:p>
        </p:txBody>
      </p:sp>
      <p:sp>
        <p:nvSpPr>
          <p:cNvPr id="2" name="Title 1">
            <a:extLst>
              <a:ext uri="{FF2B5EF4-FFF2-40B4-BE49-F238E27FC236}">
                <a16:creationId xmlns:a16="http://schemas.microsoft.com/office/drawing/2014/main" id="{534851B1-0B20-9549-0D70-886AA9D04532}"/>
              </a:ext>
            </a:extLst>
          </p:cNvPr>
          <p:cNvSpPr>
            <a:spLocks noGrp="1"/>
          </p:cNvSpPr>
          <p:nvPr>
            <p:ph type="ctrTitle"/>
          </p:nvPr>
        </p:nvSpPr>
        <p:spPr>
          <a:xfrm>
            <a:off x="1608406" y="1720884"/>
            <a:ext cx="8639775" cy="2734693"/>
          </a:xfrm>
          <a:noFill/>
        </p:spPr>
        <p:txBody>
          <a:bodyPr anchor="b">
            <a:normAutofit/>
          </a:bodyPr>
          <a:lstStyle>
            <a:lvl1pPr algn="l">
              <a:defRPr sz="3200" spc="530" baseline="0"/>
            </a:lvl1pPr>
          </a:lstStyle>
          <a:p>
            <a:r>
              <a:rPr lang="en-US" dirty="0"/>
              <a:t>Click to edit Master title style</a:t>
            </a:r>
          </a:p>
        </p:txBody>
      </p:sp>
    </p:spTree>
    <p:extLst>
      <p:ext uri="{BB962C8B-B14F-4D97-AF65-F5344CB8AC3E}">
        <p14:creationId xmlns:p14="http://schemas.microsoft.com/office/powerpoint/2010/main" val="23344575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2C3AB-851A-0D2F-B3AE-5B161CFFC00A}"/>
              </a:ext>
            </a:extLst>
          </p:cNvPr>
          <p:cNvSpPr>
            <a:spLocks noGrp="1"/>
          </p:cNvSpPr>
          <p:nvPr>
            <p:ph type="title"/>
          </p:nvPr>
        </p:nvSpPr>
        <p:spPr>
          <a:xfrm>
            <a:off x="1624338" y="1255172"/>
            <a:ext cx="9297346" cy="1050707"/>
          </a:xfrm>
        </p:spPr>
        <p:txBody>
          <a:bodyPr anchor="b"/>
          <a:lstStyle/>
          <a:p>
            <a:r>
              <a:rPr lang="en-US" dirty="0"/>
              <a:t>Click to edit Master title style</a:t>
            </a:r>
          </a:p>
        </p:txBody>
      </p:sp>
      <p:sp>
        <p:nvSpPr>
          <p:cNvPr id="3" name="Vertical Text Placeholder 2">
            <a:extLst>
              <a:ext uri="{FF2B5EF4-FFF2-40B4-BE49-F238E27FC236}">
                <a16:creationId xmlns:a16="http://schemas.microsoft.com/office/drawing/2014/main" id="{0E89FD6B-3621-3904-7878-A2825C692509}"/>
              </a:ext>
            </a:extLst>
          </p:cNvPr>
          <p:cNvSpPr>
            <a:spLocks noGrp="1"/>
          </p:cNvSpPr>
          <p:nvPr>
            <p:ph type="body" orient="vert" idx="1"/>
          </p:nvPr>
        </p:nvSpPr>
        <p:spPr>
          <a:xfrm>
            <a:off x="1624338" y="2419468"/>
            <a:ext cx="9297346" cy="3254356"/>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79808AE9-D8ED-ED5D-D7B0-A43811777E81}"/>
              </a:ext>
            </a:extLst>
          </p:cNvPr>
          <p:cNvSpPr>
            <a:spLocks noGrp="1"/>
          </p:cNvSpPr>
          <p:nvPr>
            <p:ph type="dt" sz="half" idx="10"/>
          </p:nvPr>
        </p:nvSpPr>
        <p:spPr/>
        <p:txBody>
          <a:bodyPr/>
          <a:lstStyle/>
          <a:p>
            <a:fld id="{E7736193-EDE3-4BB5-AE5F-E6E5472AB8BE}" type="datetimeFigureOut">
              <a:rPr lang="en-US" smtClean="0"/>
              <a:t>4/18/2024</a:t>
            </a:fld>
            <a:endParaRPr lang="en-US"/>
          </a:p>
        </p:txBody>
      </p:sp>
      <p:sp>
        <p:nvSpPr>
          <p:cNvPr id="5" name="Footer Placeholder 4">
            <a:extLst>
              <a:ext uri="{FF2B5EF4-FFF2-40B4-BE49-F238E27FC236}">
                <a16:creationId xmlns:a16="http://schemas.microsoft.com/office/drawing/2014/main" id="{9A9EF98B-AC81-D122-3D05-9C4E2FE423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9FB543-B138-6627-3714-12105D172AD5}"/>
              </a:ext>
            </a:extLst>
          </p:cNvPr>
          <p:cNvSpPr>
            <a:spLocks noGrp="1"/>
          </p:cNvSpPr>
          <p:nvPr>
            <p:ph type="sldNum" sz="quarter" idx="12"/>
          </p:nvPr>
        </p:nvSpPr>
        <p:spPr/>
        <p:txBody>
          <a:bodyPr/>
          <a:lstStyle/>
          <a:p>
            <a:fld id="{1CC2C9B9-B4B7-45CC-A7EB-16F8BADE9045}" type="slidenum">
              <a:rPr lang="en-US" smtClean="0"/>
              <a:t>‹#›</a:t>
            </a:fld>
            <a:endParaRPr lang="en-US"/>
          </a:p>
        </p:txBody>
      </p:sp>
    </p:spTree>
    <p:extLst>
      <p:ext uri="{BB962C8B-B14F-4D97-AF65-F5344CB8AC3E}">
        <p14:creationId xmlns:p14="http://schemas.microsoft.com/office/powerpoint/2010/main" val="19028015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03DE16D-F1A0-DDB5-A98C-A9055C93D914}"/>
              </a:ext>
            </a:extLst>
          </p:cNvPr>
          <p:cNvSpPr>
            <a:spLocks noGrp="1"/>
          </p:cNvSpPr>
          <p:nvPr>
            <p:ph type="title" orient="vert"/>
          </p:nvPr>
        </p:nvSpPr>
        <p:spPr>
          <a:xfrm>
            <a:off x="9126961" y="1414196"/>
            <a:ext cx="1817441" cy="4100602"/>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2D8A548F-8DA7-C53C-1BFE-7C720CB20FA1}"/>
              </a:ext>
            </a:extLst>
          </p:cNvPr>
          <p:cNvSpPr>
            <a:spLocks noGrp="1"/>
          </p:cNvSpPr>
          <p:nvPr>
            <p:ph type="body" orient="vert" idx="1"/>
          </p:nvPr>
        </p:nvSpPr>
        <p:spPr>
          <a:xfrm>
            <a:off x="1346042" y="1414196"/>
            <a:ext cx="7780919" cy="4100602"/>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C12EA2C8-1C90-25D0-8B0A-30B73CFD3EDE}"/>
              </a:ext>
            </a:extLst>
          </p:cNvPr>
          <p:cNvSpPr>
            <a:spLocks noGrp="1"/>
          </p:cNvSpPr>
          <p:nvPr>
            <p:ph type="dt" sz="half" idx="10"/>
          </p:nvPr>
        </p:nvSpPr>
        <p:spPr/>
        <p:txBody>
          <a:bodyPr/>
          <a:lstStyle/>
          <a:p>
            <a:fld id="{E7736193-EDE3-4BB5-AE5F-E6E5472AB8BE}" type="datetimeFigureOut">
              <a:rPr lang="en-US" smtClean="0"/>
              <a:t>4/18/2024</a:t>
            </a:fld>
            <a:endParaRPr lang="en-US"/>
          </a:p>
        </p:txBody>
      </p:sp>
      <p:sp>
        <p:nvSpPr>
          <p:cNvPr id="5" name="Footer Placeholder 4">
            <a:extLst>
              <a:ext uri="{FF2B5EF4-FFF2-40B4-BE49-F238E27FC236}">
                <a16:creationId xmlns:a16="http://schemas.microsoft.com/office/drawing/2014/main" id="{EA6FF1A4-0404-DA2D-1EA4-828091C049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457155-0F4A-F7B7-C4A8-755572E98C2E}"/>
              </a:ext>
            </a:extLst>
          </p:cNvPr>
          <p:cNvSpPr>
            <a:spLocks noGrp="1"/>
          </p:cNvSpPr>
          <p:nvPr>
            <p:ph type="sldNum" sz="quarter" idx="12"/>
          </p:nvPr>
        </p:nvSpPr>
        <p:spPr/>
        <p:txBody>
          <a:bodyPr/>
          <a:lstStyle/>
          <a:p>
            <a:fld id="{1CC2C9B9-B4B7-45CC-A7EB-16F8BADE9045}" type="slidenum">
              <a:rPr lang="en-US" smtClean="0"/>
              <a:t>‹#›</a:t>
            </a:fld>
            <a:endParaRPr lang="en-US"/>
          </a:p>
        </p:txBody>
      </p:sp>
    </p:spTree>
    <p:extLst>
      <p:ext uri="{BB962C8B-B14F-4D97-AF65-F5344CB8AC3E}">
        <p14:creationId xmlns:p14="http://schemas.microsoft.com/office/powerpoint/2010/main" val="16514827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B48F26-B5E3-8A90-51FC-8520D1D7322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7EA4D95-10F3-6212-8302-5610C43E322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2281BE7-A53D-441E-0393-0E59412C9117}"/>
              </a:ext>
            </a:extLst>
          </p:cNvPr>
          <p:cNvSpPr>
            <a:spLocks noGrp="1"/>
          </p:cNvSpPr>
          <p:nvPr>
            <p:ph type="dt" sz="half" idx="10"/>
          </p:nvPr>
        </p:nvSpPr>
        <p:spPr/>
        <p:txBody>
          <a:bodyPr/>
          <a:lstStyle/>
          <a:p>
            <a:fld id="{E7736193-EDE3-4BB5-AE5F-E6E5472AB8BE}" type="datetimeFigureOut">
              <a:rPr lang="en-US" smtClean="0"/>
              <a:t>4/18/2024</a:t>
            </a:fld>
            <a:endParaRPr lang="en-US"/>
          </a:p>
        </p:txBody>
      </p:sp>
      <p:sp>
        <p:nvSpPr>
          <p:cNvPr id="5" name="Footer Placeholder 4">
            <a:extLst>
              <a:ext uri="{FF2B5EF4-FFF2-40B4-BE49-F238E27FC236}">
                <a16:creationId xmlns:a16="http://schemas.microsoft.com/office/drawing/2014/main" id="{0DEF10F0-B23F-BF4B-DB66-9BCF734DB9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65DDEC-13A7-D988-D082-03076F80F1F0}"/>
              </a:ext>
            </a:extLst>
          </p:cNvPr>
          <p:cNvSpPr>
            <a:spLocks noGrp="1"/>
          </p:cNvSpPr>
          <p:nvPr>
            <p:ph type="sldNum" sz="quarter" idx="12"/>
          </p:nvPr>
        </p:nvSpPr>
        <p:spPr/>
        <p:txBody>
          <a:bodyPr/>
          <a:lstStyle/>
          <a:p>
            <a:fld id="{1CC2C9B9-B4B7-45CC-A7EB-16F8BADE9045}" type="slidenum">
              <a:rPr lang="en-US" smtClean="0"/>
              <a:t>‹#›</a:t>
            </a:fld>
            <a:endParaRPr lang="en-US"/>
          </a:p>
        </p:txBody>
      </p:sp>
    </p:spTree>
    <p:extLst>
      <p:ext uri="{BB962C8B-B14F-4D97-AF65-F5344CB8AC3E}">
        <p14:creationId xmlns:p14="http://schemas.microsoft.com/office/powerpoint/2010/main" val="9615551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D80CFA-45ED-71B0-EE3E-CCE6D5C19377}"/>
              </a:ext>
            </a:extLst>
          </p:cNvPr>
          <p:cNvSpPr>
            <a:spLocks noGrp="1"/>
          </p:cNvSpPr>
          <p:nvPr>
            <p:ph type="title"/>
          </p:nvPr>
        </p:nvSpPr>
        <p:spPr>
          <a:xfrm>
            <a:off x="1622474" y="2413788"/>
            <a:ext cx="8085116" cy="2737521"/>
          </a:xfrm>
        </p:spPr>
        <p:txBody>
          <a:bodyPr anchor="t">
            <a:normAutofit/>
          </a:bodyPr>
          <a:lstStyle>
            <a:lvl1pPr>
              <a:defRPr sz="3200"/>
            </a:lvl1pPr>
          </a:lstStyle>
          <a:p>
            <a:r>
              <a:rPr lang="en-US" dirty="0"/>
              <a:t>Click to edit Master title style</a:t>
            </a:r>
          </a:p>
        </p:txBody>
      </p:sp>
      <p:sp>
        <p:nvSpPr>
          <p:cNvPr id="3" name="Text Placeholder 2">
            <a:extLst>
              <a:ext uri="{FF2B5EF4-FFF2-40B4-BE49-F238E27FC236}">
                <a16:creationId xmlns:a16="http://schemas.microsoft.com/office/drawing/2014/main" id="{8F37BECA-A01D-7D7A-F2A6-891EC9D22945}"/>
              </a:ext>
            </a:extLst>
          </p:cNvPr>
          <p:cNvSpPr>
            <a:spLocks noGrp="1"/>
          </p:cNvSpPr>
          <p:nvPr>
            <p:ph type="body" idx="1"/>
          </p:nvPr>
        </p:nvSpPr>
        <p:spPr>
          <a:xfrm>
            <a:off x="1622474" y="1351721"/>
            <a:ext cx="8085118" cy="993913"/>
          </a:xfrm>
        </p:spPr>
        <p:txBody>
          <a:bodyPr anchor="b">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86716478-6FAF-D420-0B87-6EABB81E887C}"/>
              </a:ext>
            </a:extLst>
          </p:cNvPr>
          <p:cNvSpPr>
            <a:spLocks noGrp="1"/>
          </p:cNvSpPr>
          <p:nvPr>
            <p:ph type="dt" sz="half" idx="10"/>
          </p:nvPr>
        </p:nvSpPr>
        <p:spPr/>
        <p:txBody>
          <a:bodyPr/>
          <a:lstStyle/>
          <a:p>
            <a:fld id="{E7736193-EDE3-4BB5-AE5F-E6E5472AB8BE}" type="datetimeFigureOut">
              <a:rPr lang="en-US" smtClean="0"/>
              <a:t>4/18/2024</a:t>
            </a:fld>
            <a:endParaRPr lang="en-US"/>
          </a:p>
        </p:txBody>
      </p:sp>
      <p:sp>
        <p:nvSpPr>
          <p:cNvPr id="5" name="Footer Placeholder 4">
            <a:extLst>
              <a:ext uri="{FF2B5EF4-FFF2-40B4-BE49-F238E27FC236}">
                <a16:creationId xmlns:a16="http://schemas.microsoft.com/office/drawing/2014/main" id="{87C4289B-CB0D-8AFC-7C02-F755C0DCC8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7971E4-8A9E-2A30-D7FE-B3505124BB9D}"/>
              </a:ext>
            </a:extLst>
          </p:cNvPr>
          <p:cNvSpPr>
            <a:spLocks noGrp="1"/>
          </p:cNvSpPr>
          <p:nvPr>
            <p:ph type="sldNum" sz="quarter" idx="12"/>
          </p:nvPr>
        </p:nvSpPr>
        <p:spPr/>
        <p:txBody>
          <a:bodyPr/>
          <a:lstStyle/>
          <a:p>
            <a:fld id="{1CC2C9B9-B4B7-45CC-A7EB-16F8BADE9045}" type="slidenum">
              <a:rPr lang="en-US" smtClean="0"/>
              <a:t>‹#›</a:t>
            </a:fld>
            <a:endParaRPr lang="en-US"/>
          </a:p>
        </p:txBody>
      </p:sp>
    </p:spTree>
    <p:extLst>
      <p:ext uri="{BB962C8B-B14F-4D97-AF65-F5344CB8AC3E}">
        <p14:creationId xmlns:p14="http://schemas.microsoft.com/office/powerpoint/2010/main" val="18050822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87F941-C3A7-545F-8046-C7A9AC80300E}"/>
              </a:ext>
            </a:extLst>
          </p:cNvPr>
          <p:cNvSpPr>
            <a:spLocks noGrp="1"/>
          </p:cNvSpPr>
          <p:nvPr>
            <p:ph type="title"/>
          </p:nvPr>
        </p:nvSpPr>
        <p:spPr>
          <a:xfrm>
            <a:off x="1615817" y="1272209"/>
            <a:ext cx="9164725" cy="1033670"/>
          </a:xfrm>
        </p:spPr>
        <p:txBody>
          <a:bodyPr anchor="b"/>
          <a:lstStyle/>
          <a:p>
            <a:r>
              <a:rPr lang="en-US" dirty="0"/>
              <a:t>Click to edit Master title style</a:t>
            </a:r>
          </a:p>
        </p:txBody>
      </p:sp>
      <p:sp>
        <p:nvSpPr>
          <p:cNvPr id="3" name="Content Placeholder 2">
            <a:extLst>
              <a:ext uri="{FF2B5EF4-FFF2-40B4-BE49-F238E27FC236}">
                <a16:creationId xmlns:a16="http://schemas.microsoft.com/office/drawing/2014/main" id="{41BD4277-CFAE-EEF6-3346-61F06D5A3945}"/>
              </a:ext>
            </a:extLst>
          </p:cNvPr>
          <p:cNvSpPr>
            <a:spLocks noGrp="1"/>
          </p:cNvSpPr>
          <p:nvPr>
            <p:ph sz="half" idx="1"/>
          </p:nvPr>
        </p:nvSpPr>
        <p:spPr>
          <a:xfrm>
            <a:off x="1615817" y="2425148"/>
            <a:ext cx="4188635" cy="316064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09543384-699D-84FC-C8B5-7BDE49BB4478}"/>
              </a:ext>
            </a:extLst>
          </p:cNvPr>
          <p:cNvSpPr>
            <a:spLocks noGrp="1"/>
          </p:cNvSpPr>
          <p:nvPr>
            <p:ph sz="half" idx="2"/>
          </p:nvPr>
        </p:nvSpPr>
        <p:spPr>
          <a:xfrm>
            <a:off x="6371355" y="2425148"/>
            <a:ext cx="4188635" cy="316064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B0A49386-AFC8-03DA-4563-07B0A0119B1C}"/>
              </a:ext>
            </a:extLst>
          </p:cNvPr>
          <p:cNvSpPr>
            <a:spLocks noGrp="1"/>
          </p:cNvSpPr>
          <p:nvPr>
            <p:ph type="dt" sz="half" idx="10"/>
          </p:nvPr>
        </p:nvSpPr>
        <p:spPr/>
        <p:txBody>
          <a:bodyPr/>
          <a:lstStyle/>
          <a:p>
            <a:fld id="{E7736193-EDE3-4BB5-AE5F-E6E5472AB8BE}" type="datetimeFigureOut">
              <a:rPr lang="en-US" smtClean="0"/>
              <a:t>4/18/2024</a:t>
            </a:fld>
            <a:endParaRPr lang="en-US"/>
          </a:p>
        </p:txBody>
      </p:sp>
      <p:sp>
        <p:nvSpPr>
          <p:cNvPr id="6" name="Footer Placeholder 5">
            <a:extLst>
              <a:ext uri="{FF2B5EF4-FFF2-40B4-BE49-F238E27FC236}">
                <a16:creationId xmlns:a16="http://schemas.microsoft.com/office/drawing/2014/main" id="{23AED60A-7704-31D9-7D4D-65C635EDF81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66927DA-3B5E-13B8-0BA8-5DCFF001E05E}"/>
              </a:ext>
            </a:extLst>
          </p:cNvPr>
          <p:cNvSpPr>
            <a:spLocks noGrp="1"/>
          </p:cNvSpPr>
          <p:nvPr>
            <p:ph type="sldNum" sz="quarter" idx="12"/>
          </p:nvPr>
        </p:nvSpPr>
        <p:spPr/>
        <p:txBody>
          <a:bodyPr/>
          <a:lstStyle/>
          <a:p>
            <a:fld id="{1CC2C9B9-B4B7-45CC-A7EB-16F8BADE9045}" type="slidenum">
              <a:rPr lang="en-US" smtClean="0"/>
              <a:t>‹#›</a:t>
            </a:fld>
            <a:endParaRPr lang="en-US"/>
          </a:p>
        </p:txBody>
      </p:sp>
    </p:spTree>
    <p:extLst>
      <p:ext uri="{BB962C8B-B14F-4D97-AF65-F5344CB8AC3E}">
        <p14:creationId xmlns:p14="http://schemas.microsoft.com/office/powerpoint/2010/main" val="2579110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37B55A-280B-BDCB-F966-8578DDE741DC}"/>
              </a:ext>
            </a:extLst>
          </p:cNvPr>
          <p:cNvSpPr>
            <a:spLocks noGrp="1"/>
          </p:cNvSpPr>
          <p:nvPr>
            <p:ph type="title"/>
          </p:nvPr>
        </p:nvSpPr>
        <p:spPr>
          <a:xfrm>
            <a:off x="1017442" y="600817"/>
            <a:ext cx="10079497" cy="1168706"/>
          </a:xfrm>
        </p:spPr>
        <p:txBody>
          <a:bodyPr anchor="b"/>
          <a:lstStyle/>
          <a:p>
            <a:r>
              <a:rPr lang="en-US" dirty="0"/>
              <a:t>Click to edit Master title style</a:t>
            </a:r>
          </a:p>
        </p:txBody>
      </p:sp>
      <p:sp>
        <p:nvSpPr>
          <p:cNvPr id="3" name="Text Placeholder 2">
            <a:extLst>
              <a:ext uri="{FF2B5EF4-FFF2-40B4-BE49-F238E27FC236}">
                <a16:creationId xmlns:a16="http://schemas.microsoft.com/office/drawing/2014/main" id="{0C76EA03-7008-14AB-547B-E66EA4EC968F}"/>
              </a:ext>
            </a:extLst>
          </p:cNvPr>
          <p:cNvSpPr>
            <a:spLocks noGrp="1"/>
          </p:cNvSpPr>
          <p:nvPr>
            <p:ph type="body" idx="1"/>
          </p:nvPr>
        </p:nvSpPr>
        <p:spPr>
          <a:xfrm>
            <a:off x="1017442" y="1798488"/>
            <a:ext cx="4599587" cy="668492"/>
          </a:xfrm>
        </p:spPr>
        <p:txBody>
          <a:bodyPr anchor="b"/>
          <a:lstStyle>
            <a:lvl1pPr marL="0" indent="0">
              <a:buNone/>
              <a:defRPr sz="24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9D629F56-D2C8-71FE-FA59-002819D51856}"/>
              </a:ext>
            </a:extLst>
          </p:cNvPr>
          <p:cNvSpPr>
            <a:spLocks noGrp="1"/>
          </p:cNvSpPr>
          <p:nvPr>
            <p:ph sz="half" idx="2"/>
          </p:nvPr>
        </p:nvSpPr>
        <p:spPr>
          <a:xfrm>
            <a:off x="1017442" y="2777279"/>
            <a:ext cx="4599587" cy="327693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712524D2-CA8D-75F3-D089-C2F0E20D4759}"/>
              </a:ext>
            </a:extLst>
          </p:cNvPr>
          <p:cNvSpPr>
            <a:spLocks noGrp="1"/>
          </p:cNvSpPr>
          <p:nvPr>
            <p:ph type="body" sz="quarter" idx="3"/>
          </p:nvPr>
        </p:nvSpPr>
        <p:spPr>
          <a:xfrm>
            <a:off x="6497352" y="1798488"/>
            <a:ext cx="4599588" cy="668492"/>
          </a:xfrm>
        </p:spPr>
        <p:txBody>
          <a:bodyPr anchor="b"/>
          <a:lstStyle>
            <a:lvl1pPr marL="0" indent="0">
              <a:buNone/>
              <a:defRPr sz="24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EE99B0E3-5AE5-0516-27BF-9F246137FE03}"/>
              </a:ext>
            </a:extLst>
          </p:cNvPr>
          <p:cNvSpPr>
            <a:spLocks noGrp="1"/>
          </p:cNvSpPr>
          <p:nvPr>
            <p:ph sz="quarter" idx="4"/>
          </p:nvPr>
        </p:nvSpPr>
        <p:spPr>
          <a:xfrm>
            <a:off x="6497352" y="2777279"/>
            <a:ext cx="4599588" cy="327693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F7B319A7-6048-4735-B2AC-6D6043F1461A}"/>
              </a:ext>
            </a:extLst>
          </p:cNvPr>
          <p:cNvSpPr>
            <a:spLocks noGrp="1"/>
          </p:cNvSpPr>
          <p:nvPr>
            <p:ph type="dt" sz="half" idx="10"/>
          </p:nvPr>
        </p:nvSpPr>
        <p:spPr/>
        <p:txBody>
          <a:bodyPr/>
          <a:lstStyle/>
          <a:p>
            <a:fld id="{E7736193-EDE3-4BB5-AE5F-E6E5472AB8BE}" type="datetimeFigureOut">
              <a:rPr lang="en-US" smtClean="0"/>
              <a:t>4/18/2024</a:t>
            </a:fld>
            <a:endParaRPr lang="en-US"/>
          </a:p>
        </p:txBody>
      </p:sp>
      <p:sp>
        <p:nvSpPr>
          <p:cNvPr id="8" name="Footer Placeholder 7">
            <a:extLst>
              <a:ext uri="{FF2B5EF4-FFF2-40B4-BE49-F238E27FC236}">
                <a16:creationId xmlns:a16="http://schemas.microsoft.com/office/drawing/2014/main" id="{6515F875-F23E-D0D2-9115-CD494FDA00B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DB4F88F-F488-D9D5-CF99-AA1750AAFC39}"/>
              </a:ext>
            </a:extLst>
          </p:cNvPr>
          <p:cNvSpPr>
            <a:spLocks noGrp="1"/>
          </p:cNvSpPr>
          <p:nvPr>
            <p:ph type="sldNum" sz="quarter" idx="12"/>
          </p:nvPr>
        </p:nvSpPr>
        <p:spPr/>
        <p:txBody>
          <a:bodyPr/>
          <a:lstStyle/>
          <a:p>
            <a:fld id="{1CC2C9B9-B4B7-45CC-A7EB-16F8BADE9045}" type="slidenum">
              <a:rPr lang="en-US" smtClean="0"/>
              <a:t>‹#›</a:t>
            </a:fld>
            <a:endParaRPr lang="en-US"/>
          </a:p>
        </p:txBody>
      </p:sp>
      <p:cxnSp>
        <p:nvCxnSpPr>
          <p:cNvPr id="13" name="Straight Connector 12">
            <a:extLst>
              <a:ext uri="{FF2B5EF4-FFF2-40B4-BE49-F238E27FC236}">
                <a16:creationId xmlns:a16="http://schemas.microsoft.com/office/drawing/2014/main" id="{B5094593-EFC2-EEEF-74CD-BD00F4132A94}"/>
              </a:ext>
            </a:extLst>
          </p:cNvPr>
          <p:cNvCxnSpPr>
            <a:cxnSpLocks/>
          </p:cNvCxnSpPr>
          <p:nvPr/>
        </p:nvCxnSpPr>
        <p:spPr>
          <a:xfrm>
            <a:off x="6571185" y="2593591"/>
            <a:ext cx="4525755" cy="0"/>
          </a:xfrm>
          <a:prstGeom prst="line">
            <a:avLst/>
          </a:prstGeom>
          <a:ln w="3810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AF851F6D-436C-FA47-8CD1-2C10E735764A}"/>
              </a:ext>
            </a:extLst>
          </p:cNvPr>
          <p:cNvCxnSpPr>
            <a:cxnSpLocks/>
          </p:cNvCxnSpPr>
          <p:nvPr/>
        </p:nvCxnSpPr>
        <p:spPr>
          <a:xfrm>
            <a:off x="1107503" y="2593591"/>
            <a:ext cx="4509526" cy="0"/>
          </a:xfrm>
          <a:prstGeom prst="line">
            <a:avLst/>
          </a:prstGeom>
          <a:ln w="3810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632583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D91B86-9261-4E82-EF65-30F78154E2F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A3A5E84-E43B-20AE-E80D-47CB0B07BD7B}"/>
              </a:ext>
            </a:extLst>
          </p:cNvPr>
          <p:cNvSpPr>
            <a:spLocks noGrp="1"/>
          </p:cNvSpPr>
          <p:nvPr>
            <p:ph type="dt" sz="half" idx="10"/>
          </p:nvPr>
        </p:nvSpPr>
        <p:spPr/>
        <p:txBody>
          <a:bodyPr/>
          <a:lstStyle/>
          <a:p>
            <a:fld id="{E7736193-EDE3-4BB5-AE5F-E6E5472AB8BE}" type="datetimeFigureOut">
              <a:rPr lang="en-US" smtClean="0"/>
              <a:t>4/18/2024</a:t>
            </a:fld>
            <a:endParaRPr lang="en-US"/>
          </a:p>
        </p:txBody>
      </p:sp>
      <p:sp>
        <p:nvSpPr>
          <p:cNvPr id="4" name="Footer Placeholder 3">
            <a:extLst>
              <a:ext uri="{FF2B5EF4-FFF2-40B4-BE49-F238E27FC236}">
                <a16:creationId xmlns:a16="http://schemas.microsoft.com/office/drawing/2014/main" id="{2AFF5797-14F1-9FEB-247C-0E325AF74D2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5B5D7AF-1489-8F93-4828-0AE784B8BA8F}"/>
              </a:ext>
            </a:extLst>
          </p:cNvPr>
          <p:cNvSpPr>
            <a:spLocks noGrp="1"/>
          </p:cNvSpPr>
          <p:nvPr>
            <p:ph type="sldNum" sz="quarter" idx="12"/>
          </p:nvPr>
        </p:nvSpPr>
        <p:spPr/>
        <p:txBody>
          <a:bodyPr/>
          <a:lstStyle/>
          <a:p>
            <a:fld id="{1CC2C9B9-B4B7-45CC-A7EB-16F8BADE9045}" type="slidenum">
              <a:rPr lang="en-US" smtClean="0"/>
              <a:t>‹#›</a:t>
            </a:fld>
            <a:endParaRPr lang="en-US"/>
          </a:p>
        </p:txBody>
      </p:sp>
    </p:spTree>
    <p:extLst>
      <p:ext uri="{BB962C8B-B14F-4D97-AF65-F5344CB8AC3E}">
        <p14:creationId xmlns:p14="http://schemas.microsoft.com/office/powerpoint/2010/main" val="36632282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B6CAF1C-8901-AE05-E52C-D5B95941055B}"/>
              </a:ext>
            </a:extLst>
          </p:cNvPr>
          <p:cNvSpPr>
            <a:spLocks noGrp="1"/>
          </p:cNvSpPr>
          <p:nvPr>
            <p:ph type="dt" sz="half" idx="10"/>
          </p:nvPr>
        </p:nvSpPr>
        <p:spPr/>
        <p:txBody>
          <a:bodyPr/>
          <a:lstStyle/>
          <a:p>
            <a:fld id="{E7736193-EDE3-4BB5-AE5F-E6E5472AB8BE}" type="datetimeFigureOut">
              <a:rPr lang="en-US" smtClean="0"/>
              <a:t>4/18/2024</a:t>
            </a:fld>
            <a:endParaRPr lang="en-US"/>
          </a:p>
        </p:txBody>
      </p:sp>
      <p:sp>
        <p:nvSpPr>
          <p:cNvPr id="3" name="Footer Placeholder 2">
            <a:extLst>
              <a:ext uri="{FF2B5EF4-FFF2-40B4-BE49-F238E27FC236}">
                <a16:creationId xmlns:a16="http://schemas.microsoft.com/office/drawing/2014/main" id="{E1CD4F90-2973-4FE2-6C2C-5C2AC5C5A8F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D50414B-A7EC-0C14-EFD2-29C5582CC184}"/>
              </a:ext>
            </a:extLst>
          </p:cNvPr>
          <p:cNvSpPr>
            <a:spLocks noGrp="1"/>
          </p:cNvSpPr>
          <p:nvPr>
            <p:ph type="sldNum" sz="quarter" idx="12"/>
          </p:nvPr>
        </p:nvSpPr>
        <p:spPr/>
        <p:txBody>
          <a:bodyPr/>
          <a:lstStyle/>
          <a:p>
            <a:fld id="{1CC2C9B9-B4B7-45CC-A7EB-16F8BADE9045}" type="slidenum">
              <a:rPr lang="en-US" smtClean="0"/>
              <a:t>‹#›</a:t>
            </a:fld>
            <a:endParaRPr lang="en-US"/>
          </a:p>
        </p:txBody>
      </p:sp>
    </p:spTree>
    <p:extLst>
      <p:ext uri="{BB962C8B-B14F-4D97-AF65-F5344CB8AC3E}">
        <p14:creationId xmlns:p14="http://schemas.microsoft.com/office/powerpoint/2010/main" val="24903971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E378C7-A764-C5E4-A6A4-DC5B1B3537FB}"/>
              </a:ext>
            </a:extLst>
          </p:cNvPr>
          <p:cNvSpPr>
            <a:spLocks noGrp="1"/>
          </p:cNvSpPr>
          <p:nvPr>
            <p:ph type="title"/>
          </p:nvPr>
        </p:nvSpPr>
        <p:spPr>
          <a:xfrm>
            <a:off x="1380121" y="1391478"/>
            <a:ext cx="3288432" cy="1951414"/>
          </a:xfrm>
        </p:spPr>
        <p:txBody>
          <a:bodyPr anchor="t">
            <a:normAutofit/>
          </a:bodyPr>
          <a:lstStyle>
            <a:lvl1pPr>
              <a:defRPr sz="2400"/>
            </a:lvl1pPr>
          </a:lstStyle>
          <a:p>
            <a:r>
              <a:rPr lang="en-US" dirty="0"/>
              <a:t>Click to edit Master title style</a:t>
            </a:r>
          </a:p>
        </p:txBody>
      </p:sp>
      <p:sp>
        <p:nvSpPr>
          <p:cNvPr id="3" name="Content Placeholder 2">
            <a:extLst>
              <a:ext uri="{FF2B5EF4-FFF2-40B4-BE49-F238E27FC236}">
                <a16:creationId xmlns:a16="http://schemas.microsoft.com/office/drawing/2014/main" id="{27DFE178-4B5D-413B-6583-AB81E8D04180}"/>
              </a:ext>
            </a:extLst>
          </p:cNvPr>
          <p:cNvSpPr>
            <a:spLocks noGrp="1"/>
          </p:cNvSpPr>
          <p:nvPr>
            <p:ph idx="1"/>
          </p:nvPr>
        </p:nvSpPr>
        <p:spPr>
          <a:xfrm>
            <a:off x="6003235" y="920080"/>
            <a:ext cx="5312467" cy="5026360"/>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8DB92F6D-71AB-9630-9DBE-46041C50C79A}"/>
              </a:ext>
            </a:extLst>
          </p:cNvPr>
          <p:cNvSpPr>
            <a:spLocks noGrp="1"/>
          </p:cNvSpPr>
          <p:nvPr>
            <p:ph type="body" sz="half" idx="2"/>
          </p:nvPr>
        </p:nvSpPr>
        <p:spPr>
          <a:xfrm>
            <a:off x="1380121" y="3566727"/>
            <a:ext cx="3288432" cy="1766325"/>
          </a:xfrm>
        </p:spPr>
        <p:txBody>
          <a:bodyPr anchor="b">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80FEAAD1-C919-6E2E-32D2-E199025FB8F9}"/>
              </a:ext>
            </a:extLst>
          </p:cNvPr>
          <p:cNvSpPr>
            <a:spLocks noGrp="1"/>
          </p:cNvSpPr>
          <p:nvPr>
            <p:ph type="dt" sz="half" idx="10"/>
          </p:nvPr>
        </p:nvSpPr>
        <p:spPr/>
        <p:txBody>
          <a:bodyPr/>
          <a:lstStyle/>
          <a:p>
            <a:fld id="{E7736193-EDE3-4BB5-AE5F-E6E5472AB8BE}" type="datetimeFigureOut">
              <a:rPr lang="en-US" smtClean="0"/>
              <a:t>4/18/2024</a:t>
            </a:fld>
            <a:endParaRPr lang="en-US"/>
          </a:p>
        </p:txBody>
      </p:sp>
      <p:sp>
        <p:nvSpPr>
          <p:cNvPr id="6" name="Footer Placeholder 5">
            <a:extLst>
              <a:ext uri="{FF2B5EF4-FFF2-40B4-BE49-F238E27FC236}">
                <a16:creationId xmlns:a16="http://schemas.microsoft.com/office/drawing/2014/main" id="{5288B5D8-E15B-BE38-2A89-BD0F02E1A04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67ECC26-B78C-4CBD-6883-97E80D3E5165}"/>
              </a:ext>
            </a:extLst>
          </p:cNvPr>
          <p:cNvSpPr>
            <a:spLocks noGrp="1"/>
          </p:cNvSpPr>
          <p:nvPr>
            <p:ph type="sldNum" sz="quarter" idx="12"/>
          </p:nvPr>
        </p:nvSpPr>
        <p:spPr/>
        <p:txBody>
          <a:bodyPr/>
          <a:lstStyle/>
          <a:p>
            <a:fld id="{1CC2C9B9-B4B7-45CC-A7EB-16F8BADE9045}" type="slidenum">
              <a:rPr lang="en-US" smtClean="0"/>
              <a:t>‹#›</a:t>
            </a:fld>
            <a:endParaRPr lang="en-US"/>
          </a:p>
        </p:txBody>
      </p:sp>
      <p:sp>
        <p:nvSpPr>
          <p:cNvPr id="11" name="Rectangle 10">
            <a:extLst>
              <a:ext uri="{FF2B5EF4-FFF2-40B4-BE49-F238E27FC236}">
                <a16:creationId xmlns:a16="http://schemas.microsoft.com/office/drawing/2014/main" id="{96AAC029-BE5C-900C-E7D2-DE6E31789D1E}"/>
              </a:ext>
              <a:ext uri="{C183D7F6-B498-43B3-948B-1728B52AA6E4}">
                <adec:decorative xmlns:adec="http://schemas.microsoft.com/office/drawing/2017/decorative" val="1"/>
              </a:ext>
            </a:extLst>
          </p:cNvPr>
          <p:cNvSpPr/>
          <p:nvPr/>
        </p:nvSpPr>
        <p:spPr>
          <a:xfrm>
            <a:off x="933198" y="931857"/>
            <a:ext cx="4305523" cy="4996302"/>
          </a:xfrm>
          <a:prstGeom prst="rect">
            <a:avLst/>
          </a:prstGeom>
          <a:noFill/>
          <a:ln w="381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677563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04EAA-30F7-390A-C77C-2E5BD8218BC0}"/>
              </a:ext>
            </a:extLst>
          </p:cNvPr>
          <p:cNvSpPr>
            <a:spLocks noGrp="1"/>
          </p:cNvSpPr>
          <p:nvPr>
            <p:ph type="title"/>
          </p:nvPr>
        </p:nvSpPr>
        <p:spPr>
          <a:xfrm>
            <a:off x="1380120" y="1391478"/>
            <a:ext cx="3322510" cy="2037522"/>
          </a:xfrm>
        </p:spPr>
        <p:txBody>
          <a:bodyPr anchor="t">
            <a:normAutofit/>
          </a:bodyPr>
          <a:lstStyle>
            <a:lvl1pPr>
              <a:defRPr sz="2400"/>
            </a:lvl1pPr>
          </a:lstStyle>
          <a:p>
            <a:r>
              <a:rPr lang="en-US" dirty="0"/>
              <a:t>Click to edit Master title style</a:t>
            </a:r>
          </a:p>
        </p:txBody>
      </p:sp>
      <p:sp useBgFill="1">
        <p:nvSpPr>
          <p:cNvPr id="3" name="Picture Placeholder 2">
            <a:extLst>
              <a:ext uri="{FF2B5EF4-FFF2-40B4-BE49-F238E27FC236}">
                <a16:creationId xmlns:a16="http://schemas.microsoft.com/office/drawing/2014/main" id="{513A1C34-81AC-D534-67B1-42721228935F}"/>
              </a:ext>
            </a:extLst>
          </p:cNvPr>
          <p:cNvSpPr>
            <a:spLocks noGrp="1"/>
          </p:cNvSpPr>
          <p:nvPr>
            <p:ph type="pic" idx="1"/>
          </p:nvPr>
        </p:nvSpPr>
        <p:spPr>
          <a:xfrm>
            <a:off x="5907143" y="931857"/>
            <a:ext cx="5351659" cy="499630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C0E1012D-3524-26C6-64C1-8CE6E7A9A29B}"/>
              </a:ext>
            </a:extLst>
          </p:cNvPr>
          <p:cNvSpPr>
            <a:spLocks noGrp="1"/>
          </p:cNvSpPr>
          <p:nvPr>
            <p:ph type="body" sz="half" idx="2"/>
          </p:nvPr>
        </p:nvSpPr>
        <p:spPr>
          <a:xfrm>
            <a:off x="1380120" y="3742792"/>
            <a:ext cx="3322510" cy="1590261"/>
          </a:xfrm>
        </p:spPr>
        <p:txBody>
          <a:bodyPr anchor="b">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7E8FA6D7-1BE0-F14D-A2F7-4836180BC3B9}"/>
              </a:ext>
            </a:extLst>
          </p:cNvPr>
          <p:cNvSpPr>
            <a:spLocks noGrp="1"/>
          </p:cNvSpPr>
          <p:nvPr>
            <p:ph type="dt" sz="half" idx="10"/>
          </p:nvPr>
        </p:nvSpPr>
        <p:spPr/>
        <p:txBody>
          <a:bodyPr/>
          <a:lstStyle/>
          <a:p>
            <a:fld id="{E7736193-EDE3-4BB5-AE5F-E6E5472AB8BE}" type="datetimeFigureOut">
              <a:rPr lang="en-US" smtClean="0"/>
              <a:t>4/18/2024</a:t>
            </a:fld>
            <a:endParaRPr lang="en-US"/>
          </a:p>
        </p:txBody>
      </p:sp>
      <p:sp>
        <p:nvSpPr>
          <p:cNvPr id="6" name="Footer Placeholder 5">
            <a:extLst>
              <a:ext uri="{FF2B5EF4-FFF2-40B4-BE49-F238E27FC236}">
                <a16:creationId xmlns:a16="http://schemas.microsoft.com/office/drawing/2014/main" id="{0556B5AC-3F20-FDC1-D579-7C4C6B4ED03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E074ACA-1D54-81FA-70B1-31AB3011B3C6}"/>
              </a:ext>
            </a:extLst>
          </p:cNvPr>
          <p:cNvSpPr>
            <a:spLocks noGrp="1"/>
          </p:cNvSpPr>
          <p:nvPr>
            <p:ph type="sldNum" sz="quarter" idx="12"/>
          </p:nvPr>
        </p:nvSpPr>
        <p:spPr/>
        <p:txBody>
          <a:bodyPr/>
          <a:lstStyle/>
          <a:p>
            <a:fld id="{1CC2C9B9-B4B7-45CC-A7EB-16F8BADE9045}" type="slidenum">
              <a:rPr lang="en-US" smtClean="0"/>
              <a:t>‹#›</a:t>
            </a:fld>
            <a:endParaRPr lang="en-US"/>
          </a:p>
        </p:txBody>
      </p:sp>
      <p:sp>
        <p:nvSpPr>
          <p:cNvPr id="9" name="Rectangle 8">
            <a:extLst>
              <a:ext uri="{FF2B5EF4-FFF2-40B4-BE49-F238E27FC236}">
                <a16:creationId xmlns:a16="http://schemas.microsoft.com/office/drawing/2014/main" id="{4DD8EE65-D4F9-418A-1628-F5DFD3DBA24E}"/>
              </a:ext>
              <a:ext uri="{C183D7F6-B498-43B3-948B-1728B52AA6E4}">
                <adec:decorative xmlns:adec="http://schemas.microsoft.com/office/drawing/2017/decorative" val="1"/>
              </a:ext>
            </a:extLst>
          </p:cNvPr>
          <p:cNvSpPr/>
          <p:nvPr/>
        </p:nvSpPr>
        <p:spPr>
          <a:xfrm>
            <a:off x="933198" y="931857"/>
            <a:ext cx="4305523" cy="4996302"/>
          </a:xfrm>
          <a:prstGeom prst="rect">
            <a:avLst/>
          </a:prstGeom>
          <a:noFill/>
          <a:ln w="381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314608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6792104-6F24-CD50-F55E-22A55084DDC9}"/>
              </a:ext>
            </a:extLst>
          </p:cNvPr>
          <p:cNvSpPr>
            <a:spLocks noGrp="1"/>
          </p:cNvSpPr>
          <p:nvPr>
            <p:ph type="title"/>
          </p:nvPr>
        </p:nvSpPr>
        <p:spPr>
          <a:xfrm>
            <a:off x="1620442" y="1233199"/>
            <a:ext cx="8977511" cy="1073825"/>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2D1059CB-D00E-398D-E4D9-59792FC40A4C}"/>
              </a:ext>
            </a:extLst>
          </p:cNvPr>
          <p:cNvSpPr>
            <a:spLocks noGrp="1"/>
          </p:cNvSpPr>
          <p:nvPr>
            <p:ph type="body" idx="1"/>
          </p:nvPr>
        </p:nvSpPr>
        <p:spPr>
          <a:xfrm>
            <a:off x="1620444" y="2419639"/>
            <a:ext cx="8977509" cy="3141785"/>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F8DFBC38-D897-7CBE-AC89-A95A2222D7C8}"/>
              </a:ext>
            </a:extLst>
          </p:cNvPr>
          <p:cNvSpPr>
            <a:spLocks noGrp="1"/>
          </p:cNvSpPr>
          <p:nvPr>
            <p:ph type="dt" sz="half" idx="2"/>
          </p:nvPr>
        </p:nvSpPr>
        <p:spPr>
          <a:xfrm>
            <a:off x="847726" y="6199188"/>
            <a:ext cx="2743200" cy="365125"/>
          </a:xfrm>
          <a:prstGeom prst="rect">
            <a:avLst/>
          </a:prstGeom>
        </p:spPr>
        <p:txBody>
          <a:bodyPr vert="horz" lIns="91440" tIns="45720" rIns="91440" bIns="45720" rtlCol="0" anchor="ctr"/>
          <a:lstStyle>
            <a:lvl1pPr algn="l">
              <a:defRPr sz="1050">
                <a:solidFill>
                  <a:schemeClr val="tx1"/>
                </a:solidFill>
                <a:latin typeface="+mn-lt"/>
              </a:defRPr>
            </a:lvl1pPr>
          </a:lstStyle>
          <a:p>
            <a:fld id="{E7736193-EDE3-4BB5-AE5F-E6E5472AB8BE}" type="datetimeFigureOut">
              <a:rPr lang="en-US" smtClean="0"/>
              <a:t>4/18/2024</a:t>
            </a:fld>
            <a:endParaRPr lang="en-US"/>
          </a:p>
        </p:txBody>
      </p:sp>
      <p:sp>
        <p:nvSpPr>
          <p:cNvPr id="5" name="Footer Placeholder 4">
            <a:extLst>
              <a:ext uri="{FF2B5EF4-FFF2-40B4-BE49-F238E27FC236}">
                <a16:creationId xmlns:a16="http://schemas.microsoft.com/office/drawing/2014/main" id="{E6728008-2A03-D518-4A75-30816EB0D198}"/>
              </a:ext>
            </a:extLst>
          </p:cNvPr>
          <p:cNvSpPr>
            <a:spLocks noGrp="1"/>
          </p:cNvSpPr>
          <p:nvPr>
            <p:ph type="ftr" sz="quarter" idx="3"/>
          </p:nvPr>
        </p:nvSpPr>
        <p:spPr>
          <a:xfrm>
            <a:off x="7286625" y="6199188"/>
            <a:ext cx="3409951" cy="365125"/>
          </a:xfrm>
          <a:prstGeom prst="rect">
            <a:avLst/>
          </a:prstGeom>
        </p:spPr>
        <p:txBody>
          <a:bodyPr vert="horz" lIns="91440" tIns="45720" rIns="91440" bIns="45720" rtlCol="0" anchor="ctr"/>
          <a:lstStyle>
            <a:lvl1pPr algn="r">
              <a:defRPr sz="1050">
                <a:solidFill>
                  <a:schemeClr val="tx1"/>
                </a:solidFill>
                <a:latin typeface="+mn-lt"/>
              </a:defRPr>
            </a:lvl1pPr>
          </a:lstStyle>
          <a:p>
            <a:endParaRPr lang="en-US"/>
          </a:p>
        </p:txBody>
      </p:sp>
      <p:sp>
        <p:nvSpPr>
          <p:cNvPr id="6" name="Slide Number Placeholder 5">
            <a:extLst>
              <a:ext uri="{FF2B5EF4-FFF2-40B4-BE49-F238E27FC236}">
                <a16:creationId xmlns:a16="http://schemas.microsoft.com/office/drawing/2014/main" id="{F3691D49-2BD8-1C36-B43A-CF2F9177769B}"/>
              </a:ext>
            </a:extLst>
          </p:cNvPr>
          <p:cNvSpPr>
            <a:spLocks noGrp="1"/>
          </p:cNvSpPr>
          <p:nvPr>
            <p:ph type="sldNum" sz="quarter" idx="4"/>
          </p:nvPr>
        </p:nvSpPr>
        <p:spPr>
          <a:xfrm>
            <a:off x="10696577" y="6199188"/>
            <a:ext cx="619125" cy="365125"/>
          </a:xfrm>
          <a:prstGeom prst="rect">
            <a:avLst/>
          </a:prstGeom>
        </p:spPr>
        <p:txBody>
          <a:bodyPr vert="horz" lIns="91440" tIns="45720" rIns="91440" bIns="45720" rtlCol="0" anchor="ctr"/>
          <a:lstStyle>
            <a:lvl1pPr algn="r">
              <a:defRPr sz="1050">
                <a:solidFill>
                  <a:schemeClr val="tx1"/>
                </a:solidFill>
                <a:latin typeface="+mn-lt"/>
              </a:defRPr>
            </a:lvl1pPr>
          </a:lstStyle>
          <a:p>
            <a:fld id="{1CC2C9B9-B4B7-45CC-A7EB-16F8BADE9045}" type="slidenum">
              <a:rPr lang="en-US" smtClean="0"/>
              <a:t>‹#›</a:t>
            </a:fld>
            <a:endParaRPr lang="en-US"/>
          </a:p>
        </p:txBody>
      </p:sp>
      <p:sp>
        <p:nvSpPr>
          <p:cNvPr id="8" name="Rectangle 7">
            <a:extLst>
              <a:ext uri="{FF2B5EF4-FFF2-40B4-BE49-F238E27FC236}">
                <a16:creationId xmlns:a16="http://schemas.microsoft.com/office/drawing/2014/main" id="{5BE2A49E-0BD9-321C-F602-AFA2FCF9B27B}"/>
              </a:ext>
              <a:ext uri="{C183D7F6-B498-43B3-948B-1728B52AA6E4}">
                <adec:decorative xmlns:adec="http://schemas.microsoft.com/office/drawing/2017/decorative" val="1"/>
              </a:ext>
            </a:extLst>
          </p:cNvPr>
          <p:cNvSpPr/>
          <p:nvPr/>
        </p:nvSpPr>
        <p:spPr>
          <a:xfrm>
            <a:off x="933198" y="931857"/>
            <a:ext cx="10326946" cy="4996302"/>
          </a:xfrm>
          <a:prstGeom prst="rect">
            <a:avLst/>
          </a:prstGeom>
          <a:noFill/>
          <a:ln w="381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42904110"/>
      </p:ext>
    </p:extLst>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18" r:id="rId6"/>
    <p:sldLayoutId id="2147483714" r:id="rId7"/>
    <p:sldLayoutId id="2147483715" r:id="rId8"/>
    <p:sldLayoutId id="2147483716" r:id="rId9"/>
    <p:sldLayoutId id="2147483717" r:id="rId10"/>
    <p:sldLayoutId id="2147483719" r:id="rId11"/>
  </p:sldLayoutIdLst>
  <p:txStyles>
    <p:titleStyle>
      <a:lvl1pPr algn="l" defTabSz="914400" rtl="0" eaLnBrk="1" latinLnBrk="0" hangingPunct="1">
        <a:lnSpc>
          <a:spcPct val="120000"/>
        </a:lnSpc>
        <a:spcBef>
          <a:spcPct val="0"/>
        </a:spcBef>
        <a:buNone/>
        <a:defRPr sz="2800" b="1" kern="1200" cap="all" spc="50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0E45B9B-5690-F156-E2ED-D88478B762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7081EE3-B6BE-9584-F5AF-E5F6484DA7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Wavy 3D art">
            <a:extLst>
              <a:ext uri="{FF2B5EF4-FFF2-40B4-BE49-F238E27FC236}">
                <a16:creationId xmlns:a16="http://schemas.microsoft.com/office/drawing/2014/main" id="{480E11DF-4964-B3A1-9A8F-9C4FC1FB22C1}"/>
              </a:ext>
            </a:extLst>
          </p:cNvPr>
          <p:cNvPicPr>
            <a:picLocks noChangeAspect="1"/>
          </p:cNvPicPr>
          <p:nvPr/>
        </p:nvPicPr>
        <p:blipFill rotWithShape="1">
          <a:blip r:embed="rId2">
            <a:alphaModFix amt="50000"/>
          </a:blip>
          <a:srcRect t="20450" b="6969"/>
          <a:stretch/>
        </p:blipFill>
        <p:spPr>
          <a:xfrm>
            <a:off x="1" y="10"/>
            <a:ext cx="12191998" cy="6857990"/>
          </a:xfrm>
          <a:prstGeom prst="rect">
            <a:avLst/>
          </a:prstGeom>
        </p:spPr>
      </p:pic>
      <p:sp>
        <p:nvSpPr>
          <p:cNvPr id="2" name="Title 1">
            <a:extLst>
              <a:ext uri="{FF2B5EF4-FFF2-40B4-BE49-F238E27FC236}">
                <a16:creationId xmlns:a16="http://schemas.microsoft.com/office/drawing/2014/main" id="{C74B1B81-4DCE-FB00-90BC-FFBA9ED0B9B3}"/>
              </a:ext>
            </a:extLst>
          </p:cNvPr>
          <p:cNvSpPr>
            <a:spLocks noGrp="1"/>
          </p:cNvSpPr>
          <p:nvPr>
            <p:ph type="ctrTitle"/>
          </p:nvPr>
        </p:nvSpPr>
        <p:spPr>
          <a:xfrm>
            <a:off x="7169865" y="2398143"/>
            <a:ext cx="4321549" cy="2116348"/>
          </a:xfrm>
          <a:noFill/>
        </p:spPr>
        <p:txBody>
          <a:bodyPr anchor="b">
            <a:normAutofit fontScale="90000"/>
          </a:bodyPr>
          <a:lstStyle/>
          <a:p>
            <a:pPr algn="r"/>
            <a:r>
              <a:rPr lang="en-GB" dirty="0">
                <a:solidFill>
                  <a:schemeClr val="accent1">
                    <a:lumMod val="60000"/>
                    <a:lumOff val="40000"/>
                  </a:schemeClr>
                </a:solidFill>
              </a:rPr>
              <a:t>Credit Card Fraud Detection Using Machine Learning</a:t>
            </a:r>
            <a:endParaRPr lang="en-US" dirty="0">
              <a:solidFill>
                <a:schemeClr val="accent1">
                  <a:lumMod val="60000"/>
                  <a:lumOff val="40000"/>
                </a:schemeClr>
              </a:solidFill>
            </a:endParaRPr>
          </a:p>
        </p:txBody>
      </p:sp>
      <p:sp>
        <p:nvSpPr>
          <p:cNvPr id="3" name="Subtitle 2">
            <a:extLst>
              <a:ext uri="{FF2B5EF4-FFF2-40B4-BE49-F238E27FC236}">
                <a16:creationId xmlns:a16="http://schemas.microsoft.com/office/drawing/2014/main" id="{F2987B38-F085-9E9D-639C-68FC786455D1}"/>
              </a:ext>
            </a:extLst>
          </p:cNvPr>
          <p:cNvSpPr>
            <a:spLocks noGrp="1"/>
          </p:cNvSpPr>
          <p:nvPr>
            <p:ph type="subTitle" idx="1"/>
          </p:nvPr>
        </p:nvSpPr>
        <p:spPr>
          <a:xfrm>
            <a:off x="7169864" y="4514492"/>
            <a:ext cx="4271592" cy="684127"/>
          </a:xfrm>
          <a:noFill/>
        </p:spPr>
        <p:txBody>
          <a:bodyPr anchor="t">
            <a:normAutofit fontScale="85000" lnSpcReduction="20000"/>
          </a:bodyPr>
          <a:lstStyle/>
          <a:p>
            <a:pPr algn="r"/>
            <a:r>
              <a:rPr lang="en-GB" dirty="0">
                <a:solidFill>
                  <a:schemeClr val="accent1">
                    <a:lumMod val="60000"/>
                    <a:lumOff val="40000"/>
                  </a:schemeClr>
                </a:solidFill>
              </a:rPr>
              <a:t>Presented By: Afnan A.</a:t>
            </a:r>
          </a:p>
          <a:p>
            <a:pPr algn="r"/>
            <a:r>
              <a:rPr lang="en-GB" dirty="0">
                <a:solidFill>
                  <a:schemeClr val="accent1">
                    <a:lumMod val="60000"/>
                    <a:lumOff val="40000"/>
                  </a:schemeClr>
                </a:solidFill>
              </a:rPr>
              <a:t>Date: 04/18/2024</a:t>
            </a:r>
          </a:p>
        </p:txBody>
      </p:sp>
      <p:sp>
        <p:nvSpPr>
          <p:cNvPr id="13" name="Freeform: Shape 12">
            <a:extLst>
              <a:ext uri="{FF2B5EF4-FFF2-40B4-BE49-F238E27FC236}">
                <a16:creationId xmlns:a16="http://schemas.microsoft.com/office/drawing/2014/main" id="{41A03FE5-7938-1573-2D18-E168CC7C0A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933198" y="931856"/>
            <a:ext cx="10324260" cy="4994960"/>
          </a:xfrm>
          <a:custGeom>
            <a:avLst/>
            <a:gdLst>
              <a:gd name="connsiteX0" fmla="*/ 0 w 9985794"/>
              <a:gd name="connsiteY0" fmla="*/ 0 h 4920343"/>
              <a:gd name="connsiteX1" fmla="*/ 9985794 w 9985794"/>
              <a:gd name="connsiteY1" fmla="*/ 0 h 4920343"/>
              <a:gd name="connsiteX2" fmla="*/ 9985794 w 9985794"/>
              <a:gd name="connsiteY2" fmla="*/ 4920343 h 4920343"/>
              <a:gd name="connsiteX3" fmla="*/ 0 w 9985794"/>
              <a:gd name="connsiteY3" fmla="*/ 4920343 h 4920343"/>
              <a:gd name="connsiteX4" fmla="*/ 0 w 9985794"/>
              <a:gd name="connsiteY4" fmla="*/ 4119525 h 4920343"/>
              <a:gd name="connsiteX5" fmla="*/ 4905554 w 9985794"/>
              <a:gd name="connsiteY5" fmla="*/ 4119525 h 4920343"/>
              <a:gd name="connsiteX6" fmla="*/ 4905554 w 9985794"/>
              <a:gd name="connsiteY6" fmla="*/ 1451087 h 4920343"/>
              <a:gd name="connsiteX7" fmla="*/ 0 w 9985794"/>
              <a:gd name="connsiteY7" fmla="*/ 1451087 h 4920343"/>
              <a:gd name="connsiteX0" fmla="*/ 4905554 w 9985794"/>
              <a:gd name="connsiteY0" fmla="*/ 4119525 h 4920343"/>
              <a:gd name="connsiteX1" fmla="*/ 4905554 w 9985794"/>
              <a:gd name="connsiteY1" fmla="*/ 1451087 h 4920343"/>
              <a:gd name="connsiteX2" fmla="*/ 0 w 9985794"/>
              <a:gd name="connsiteY2" fmla="*/ 1451087 h 4920343"/>
              <a:gd name="connsiteX3" fmla="*/ 0 w 9985794"/>
              <a:gd name="connsiteY3" fmla="*/ 0 h 4920343"/>
              <a:gd name="connsiteX4" fmla="*/ 9985794 w 9985794"/>
              <a:gd name="connsiteY4" fmla="*/ 0 h 4920343"/>
              <a:gd name="connsiteX5" fmla="*/ 9985794 w 9985794"/>
              <a:gd name="connsiteY5" fmla="*/ 4920343 h 4920343"/>
              <a:gd name="connsiteX6" fmla="*/ 0 w 9985794"/>
              <a:gd name="connsiteY6" fmla="*/ 4920343 h 4920343"/>
              <a:gd name="connsiteX7" fmla="*/ 0 w 9985794"/>
              <a:gd name="connsiteY7" fmla="*/ 4119525 h 4920343"/>
              <a:gd name="connsiteX8" fmla="*/ 4996994 w 9985794"/>
              <a:gd name="connsiteY8" fmla="*/ 4210965 h 4920343"/>
              <a:gd name="connsiteX0" fmla="*/ 4905554 w 9985794"/>
              <a:gd name="connsiteY0" fmla="*/ 4119525 h 4920343"/>
              <a:gd name="connsiteX1" fmla="*/ 4905554 w 9985794"/>
              <a:gd name="connsiteY1" fmla="*/ 1451087 h 4920343"/>
              <a:gd name="connsiteX2" fmla="*/ 0 w 9985794"/>
              <a:gd name="connsiteY2" fmla="*/ 1451087 h 4920343"/>
              <a:gd name="connsiteX3" fmla="*/ 0 w 9985794"/>
              <a:gd name="connsiteY3" fmla="*/ 0 h 4920343"/>
              <a:gd name="connsiteX4" fmla="*/ 9985794 w 9985794"/>
              <a:gd name="connsiteY4" fmla="*/ 0 h 4920343"/>
              <a:gd name="connsiteX5" fmla="*/ 9985794 w 9985794"/>
              <a:gd name="connsiteY5" fmla="*/ 4920343 h 4920343"/>
              <a:gd name="connsiteX6" fmla="*/ 0 w 9985794"/>
              <a:gd name="connsiteY6" fmla="*/ 4920343 h 4920343"/>
              <a:gd name="connsiteX7" fmla="*/ 0 w 9985794"/>
              <a:gd name="connsiteY7" fmla="*/ 4119525 h 4920343"/>
              <a:gd name="connsiteX0" fmla="*/ 4905554 w 9985794"/>
              <a:gd name="connsiteY0" fmla="*/ 1451087 h 4920343"/>
              <a:gd name="connsiteX1" fmla="*/ 0 w 9985794"/>
              <a:gd name="connsiteY1" fmla="*/ 1451087 h 4920343"/>
              <a:gd name="connsiteX2" fmla="*/ 0 w 9985794"/>
              <a:gd name="connsiteY2" fmla="*/ 0 h 4920343"/>
              <a:gd name="connsiteX3" fmla="*/ 9985794 w 9985794"/>
              <a:gd name="connsiteY3" fmla="*/ 0 h 4920343"/>
              <a:gd name="connsiteX4" fmla="*/ 9985794 w 9985794"/>
              <a:gd name="connsiteY4" fmla="*/ 4920343 h 4920343"/>
              <a:gd name="connsiteX5" fmla="*/ 0 w 9985794"/>
              <a:gd name="connsiteY5" fmla="*/ 4920343 h 4920343"/>
              <a:gd name="connsiteX6" fmla="*/ 0 w 9985794"/>
              <a:gd name="connsiteY6" fmla="*/ 4119525 h 4920343"/>
              <a:gd name="connsiteX0" fmla="*/ 0 w 9985794"/>
              <a:gd name="connsiteY0" fmla="*/ 1451087 h 4920343"/>
              <a:gd name="connsiteX1" fmla="*/ 0 w 9985794"/>
              <a:gd name="connsiteY1" fmla="*/ 0 h 4920343"/>
              <a:gd name="connsiteX2" fmla="*/ 9985794 w 9985794"/>
              <a:gd name="connsiteY2" fmla="*/ 0 h 4920343"/>
              <a:gd name="connsiteX3" fmla="*/ 9985794 w 9985794"/>
              <a:gd name="connsiteY3" fmla="*/ 4920343 h 4920343"/>
              <a:gd name="connsiteX4" fmla="*/ 0 w 9985794"/>
              <a:gd name="connsiteY4" fmla="*/ 4920343 h 4920343"/>
              <a:gd name="connsiteX5" fmla="*/ 0 w 9985794"/>
              <a:gd name="connsiteY5" fmla="*/ 4119525 h 4920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85794" h="4920343">
                <a:moveTo>
                  <a:pt x="0" y="1451087"/>
                </a:moveTo>
                <a:lnTo>
                  <a:pt x="0" y="0"/>
                </a:lnTo>
                <a:lnTo>
                  <a:pt x="9985794" y="0"/>
                </a:lnTo>
                <a:lnTo>
                  <a:pt x="9985794" y="4920343"/>
                </a:lnTo>
                <a:lnTo>
                  <a:pt x="0" y="4920343"/>
                </a:lnTo>
                <a:lnTo>
                  <a:pt x="0" y="4119525"/>
                </a:lnTo>
              </a:path>
            </a:pathLst>
          </a:custGeom>
          <a:noFill/>
          <a:ln w="381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1247536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8B548FF-BF20-977A-873F-134B7BFF9427}"/>
              </a:ext>
            </a:extLst>
          </p:cNvPr>
          <p:cNvSpPr>
            <a:spLocks noGrp="1"/>
          </p:cNvSpPr>
          <p:nvPr>
            <p:ph type="title"/>
          </p:nvPr>
        </p:nvSpPr>
        <p:spPr/>
        <p:txBody>
          <a:bodyPr/>
          <a:lstStyle/>
          <a:p>
            <a:r>
              <a:rPr lang="en-GB" dirty="0"/>
              <a:t>Preprocessing </a:t>
            </a:r>
            <a:endParaRPr lang="en-US" dirty="0"/>
          </a:p>
        </p:txBody>
      </p:sp>
      <p:sp>
        <p:nvSpPr>
          <p:cNvPr id="5" name="Text Placeholder 4">
            <a:extLst>
              <a:ext uri="{FF2B5EF4-FFF2-40B4-BE49-F238E27FC236}">
                <a16:creationId xmlns:a16="http://schemas.microsoft.com/office/drawing/2014/main" id="{EF5B0C71-1A82-E48D-52D5-4A4B65C99D20}"/>
              </a:ext>
            </a:extLst>
          </p:cNvPr>
          <p:cNvSpPr>
            <a:spLocks noGrp="1"/>
          </p:cNvSpPr>
          <p:nvPr>
            <p:ph type="body" idx="1"/>
          </p:nvPr>
        </p:nvSpPr>
        <p:spPr/>
        <p:txBody>
          <a:bodyPr/>
          <a:lstStyle/>
          <a:p>
            <a:r>
              <a:rPr lang="en-GB" dirty="0"/>
              <a:t>3</a:t>
            </a:r>
            <a:endParaRPr lang="en-US" dirty="0"/>
          </a:p>
        </p:txBody>
      </p:sp>
    </p:spTree>
    <p:extLst>
      <p:ext uri="{BB962C8B-B14F-4D97-AF65-F5344CB8AC3E}">
        <p14:creationId xmlns:p14="http://schemas.microsoft.com/office/powerpoint/2010/main" val="12281828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6D0FC5E-DFEF-7CEE-0E0B-2E193AC3E568}"/>
              </a:ext>
            </a:extLst>
          </p:cNvPr>
          <p:cNvSpPr>
            <a:spLocks noGrp="1"/>
          </p:cNvSpPr>
          <p:nvPr>
            <p:ph type="title"/>
          </p:nvPr>
        </p:nvSpPr>
        <p:spPr/>
        <p:txBody>
          <a:bodyPr/>
          <a:lstStyle/>
          <a:p>
            <a:r>
              <a:rPr lang="en-GB" dirty="0"/>
              <a:t>Preparation for model training</a:t>
            </a:r>
            <a:endParaRPr lang="en-US" dirty="0"/>
          </a:p>
        </p:txBody>
      </p:sp>
      <p:sp>
        <p:nvSpPr>
          <p:cNvPr id="3" name="Text Placeholder 2">
            <a:extLst>
              <a:ext uri="{FF2B5EF4-FFF2-40B4-BE49-F238E27FC236}">
                <a16:creationId xmlns:a16="http://schemas.microsoft.com/office/drawing/2014/main" id="{1BD4E3BD-D0B6-68AB-4A0C-60BC0B63C011}"/>
              </a:ext>
            </a:extLst>
          </p:cNvPr>
          <p:cNvSpPr>
            <a:spLocks noGrp="1"/>
          </p:cNvSpPr>
          <p:nvPr>
            <p:ph idx="1"/>
          </p:nvPr>
        </p:nvSpPr>
        <p:spPr/>
        <p:txBody>
          <a:bodyPr/>
          <a:lstStyle/>
          <a:p>
            <a:r>
              <a:rPr lang="en-GB" dirty="0"/>
              <a:t>Preprocessing:</a:t>
            </a:r>
          </a:p>
          <a:p>
            <a:pPr lvl="1"/>
            <a:r>
              <a:rPr lang="en-GB" dirty="0"/>
              <a:t>Age Engineering: Conversion of ‘dob’ to ‘age’ to capture potential age-related fraud patterns</a:t>
            </a:r>
          </a:p>
          <a:p>
            <a:pPr lvl="1"/>
            <a:r>
              <a:rPr lang="en-GB" dirty="0"/>
              <a:t>Transaction Time: </a:t>
            </a:r>
            <a:r>
              <a:rPr lang="en-US" dirty="0"/>
              <a:t>Extraction of hour and day to uncover timing-related fraud trends.</a:t>
            </a:r>
          </a:p>
          <a:p>
            <a:pPr lvl="1"/>
            <a:r>
              <a:rPr lang="en-US" dirty="0"/>
              <a:t>Geographical Features: Calculation of '</a:t>
            </a:r>
            <a:r>
              <a:rPr lang="en-US" dirty="0" err="1"/>
              <a:t>distance_km</a:t>
            </a:r>
            <a:r>
              <a:rPr lang="en-US" dirty="0"/>
              <a:t>' to highlight spatial anomalies in transactions.</a:t>
            </a:r>
          </a:p>
          <a:p>
            <a:pPr lvl="1"/>
            <a:r>
              <a:rPr lang="en-US" dirty="0"/>
              <a:t>Amount Features: Creation of transaction amount metrics to identify spending behavior outliers.</a:t>
            </a:r>
          </a:p>
          <a:p>
            <a:pPr lvl="1"/>
            <a:r>
              <a:rPr lang="en-US" dirty="0"/>
              <a:t>Category Engineering: Analysis of transaction categories to spot fraud-prone activities.</a:t>
            </a:r>
          </a:p>
        </p:txBody>
      </p:sp>
    </p:spTree>
    <p:extLst>
      <p:ext uri="{BB962C8B-B14F-4D97-AF65-F5344CB8AC3E}">
        <p14:creationId xmlns:p14="http://schemas.microsoft.com/office/powerpoint/2010/main" val="18868932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178DC1FE-8814-4858-2D62-947BC80445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FA6B968A-A417-B33C-613C-7B1B45542C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198" y="931857"/>
            <a:ext cx="5670400" cy="4996302"/>
          </a:xfrm>
          <a:prstGeom prst="rect">
            <a:avLst/>
          </a:prstGeom>
          <a:noFill/>
          <a:ln w="381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D6D0FC5E-DFEF-7CEE-0E0B-2E193AC3E568}"/>
              </a:ext>
            </a:extLst>
          </p:cNvPr>
          <p:cNvSpPr>
            <a:spLocks noGrp="1"/>
          </p:cNvSpPr>
          <p:nvPr>
            <p:ph type="title"/>
          </p:nvPr>
        </p:nvSpPr>
        <p:spPr>
          <a:xfrm>
            <a:off x="782418" y="1279153"/>
            <a:ext cx="5313582" cy="1150329"/>
          </a:xfrm>
        </p:spPr>
        <p:txBody>
          <a:bodyPr>
            <a:normAutofit/>
          </a:bodyPr>
          <a:lstStyle/>
          <a:p>
            <a:r>
              <a:rPr lang="en-GB" dirty="0"/>
              <a:t>Feature selection Strategies</a:t>
            </a:r>
            <a:endParaRPr lang="en-US" dirty="0"/>
          </a:p>
        </p:txBody>
      </p:sp>
      <p:sp>
        <p:nvSpPr>
          <p:cNvPr id="3" name="Text Placeholder 2">
            <a:extLst>
              <a:ext uri="{FF2B5EF4-FFF2-40B4-BE49-F238E27FC236}">
                <a16:creationId xmlns:a16="http://schemas.microsoft.com/office/drawing/2014/main" id="{1BD4E3BD-D0B6-68AB-4A0C-60BC0B63C011}"/>
              </a:ext>
            </a:extLst>
          </p:cNvPr>
          <p:cNvSpPr>
            <a:spLocks noGrp="1"/>
          </p:cNvSpPr>
          <p:nvPr>
            <p:ph idx="1"/>
          </p:nvPr>
        </p:nvSpPr>
        <p:spPr>
          <a:xfrm>
            <a:off x="1620446" y="2890881"/>
            <a:ext cx="4227462" cy="2633866"/>
          </a:xfrm>
        </p:spPr>
        <p:txBody>
          <a:bodyPr>
            <a:normAutofit/>
          </a:bodyPr>
          <a:lstStyle/>
          <a:p>
            <a:pPr>
              <a:lnSpc>
                <a:spcPct val="110000"/>
              </a:lnSpc>
            </a:pPr>
            <a:r>
              <a:rPr lang="en-US" sz="1300"/>
              <a:t>Feature Importance: Use Random Forest to identify key predictors such as 'amt' and '</a:t>
            </a:r>
            <a:r>
              <a:rPr lang="en-US" sz="1300" err="1"/>
              <a:t>transaction_hour</a:t>
            </a:r>
            <a:r>
              <a:rPr lang="en-US" sz="1300"/>
              <a:t>'.</a:t>
            </a:r>
          </a:p>
          <a:p>
            <a:pPr>
              <a:lnSpc>
                <a:spcPct val="110000"/>
              </a:lnSpc>
            </a:pPr>
            <a:r>
              <a:rPr lang="en-US" sz="1300"/>
              <a:t>Recursive Feature Elimination: Refine feature selection with RFE, revealing top features like '</a:t>
            </a:r>
            <a:r>
              <a:rPr lang="en-US" sz="1300" err="1"/>
              <a:t>category_mean_amt</a:t>
            </a:r>
            <a:r>
              <a:rPr lang="en-US" sz="1300"/>
              <a:t>' and '</a:t>
            </a:r>
            <a:r>
              <a:rPr lang="en-US" sz="1300" err="1"/>
              <a:t>high_value_transaction</a:t>
            </a:r>
            <a:r>
              <a:rPr lang="en-US" sz="1300"/>
              <a:t>'.</a:t>
            </a:r>
          </a:p>
          <a:p>
            <a:pPr>
              <a:lnSpc>
                <a:spcPct val="110000"/>
              </a:lnSpc>
            </a:pPr>
            <a:r>
              <a:rPr lang="en-US" sz="1300"/>
              <a:t>Correlation and Univariate Analysis: Remove redundant features and confirm the significance of individual predictors.</a:t>
            </a:r>
          </a:p>
        </p:txBody>
      </p:sp>
      <p:pic>
        <p:nvPicPr>
          <p:cNvPr id="5" name="Picture 4" descr="A screenshot of a computer&#10;&#10;Description automatically generated">
            <a:extLst>
              <a:ext uri="{FF2B5EF4-FFF2-40B4-BE49-F238E27FC236}">
                <a16:creationId xmlns:a16="http://schemas.microsoft.com/office/drawing/2014/main" id="{3E8B5341-3E53-99BD-1613-D59518DFA12D}"/>
              </a:ext>
            </a:extLst>
          </p:cNvPr>
          <p:cNvPicPr>
            <a:picLocks noChangeAspect="1"/>
          </p:cNvPicPr>
          <p:nvPr/>
        </p:nvPicPr>
        <p:blipFill rotWithShape="1">
          <a:blip r:embed="rId2">
            <a:extLst>
              <a:ext uri="{28A0092B-C50C-407E-A947-70E740481C1C}">
                <a14:useLocalDpi xmlns:a14="http://schemas.microsoft.com/office/drawing/2010/main" val="0"/>
              </a:ext>
            </a:extLst>
          </a:blip>
          <a:srcRect l="8019" r="360" b="-2"/>
          <a:stretch/>
        </p:blipFill>
        <p:spPr>
          <a:xfrm>
            <a:off x="7849443" y="914400"/>
            <a:ext cx="3116418" cy="5029200"/>
          </a:xfrm>
          <a:prstGeom prst="rect">
            <a:avLst/>
          </a:prstGeom>
        </p:spPr>
      </p:pic>
    </p:spTree>
    <p:extLst>
      <p:ext uri="{BB962C8B-B14F-4D97-AF65-F5344CB8AC3E}">
        <p14:creationId xmlns:p14="http://schemas.microsoft.com/office/powerpoint/2010/main" val="20659047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1FE4C150-80D5-770F-7B10-707225E547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D150D424-378A-5EAF-BEF3-AB85F9E35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4639" y="929119"/>
            <a:ext cx="3713561" cy="4998841"/>
          </a:xfrm>
          <a:prstGeom prst="rect">
            <a:avLst/>
          </a:prstGeom>
          <a:noFill/>
          <a:ln w="381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A28BF44-8ECF-B6AA-81B9-ABC83190E9BD}"/>
              </a:ext>
            </a:extLst>
          </p:cNvPr>
          <p:cNvSpPr>
            <a:spLocks noGrp="1"/>
          </p:cNvSpPr>
          <p:nvPr>
            <p:ph type="title"/>
          </p:nvPr>
        </p:nvSpPr>
        <p:spPr>
          <a:xfrm>
            <a:off x="758715" y="1573427"/>
            <a:ext cx="3417870" cy="1589903"/>
          </a:xfrm>
        </p:spPr>
        <p:txBody>
          <a:bodyPr anchor="t">
            <a:normAutofit/>
          </a:bodyPr>
          <a:lstStyle/>
          <a:p>
            <a:r>
              <a:rPr lang="en-GB" dirty="0"/>
              <a:t>Recursive Feature Elimination </a:t>
            </a:r>
            <a:endParaRPr lang="en-US" dirty="0"/>
          </a:p>
        </p:txBody>
      </p:sp>
      <p:graphicFrame>
        <p:nvGraphicFramePr>
          <p:cNvPr id="8" name="Content Placeholder 7">
            <a:extLst>
              <a:ext uri="{FF2B5EF4-FFF2-40B4-BE49-F238E27FC236}">
                <a16:creationId xmlns:a16="http://schemas.microsoft.com/office/drawing/2014/main" id="{5BA69603-DB1A-D9A2-5DD6-41DAB5881703}"/>
              </a:ext>
            </a:extLst>
          </p:cNvPr>
          <p:cNvGraphicFramePr>
            <a:graphicFrameLocks noGrp="1"/>
          </p:cNvGraphicFramePr>
          <p:nvPr>
            <p:ph idx="1"/>
            <p:extLst>
              <p:ext uri="{D42A27DB-BD31-4B8C-83A1-F6EECF244321}">
                <p14:modId xmlns:p14="http://schemas.microsoft.com/office/powerpoint/2010/main" val="1185039655"/>
              </p:ext>
            </p:extLst>
          </p:nvPr>
        </p:nvGraphicFramePr>
        <p:xfrm>
          <a:off x="5934439" y="914400"/>
          <a:ext cx="4858111" cy="5029211"/>
        </p:xfrm>
        <a:graphic>
          <a:graphicData uri="http://schemas.openxmlformats.org/drawingml/2006/table">
            <a:tbl>
              <a:tblPr firstRow="1" bandRow="1">
                <a:tableStyleId>{5C22544A-7EE6-4342-B048-85BDC9FD1C3A}</a:tableStyleId>
              </a:tblPr>
              <a:tblGrid>
                <a:gridCol w="4858111">
                  <a:extLst>
                    <a:ext uri="{9D8B030D-6E8A-4147-A177-3AD203B41FA5}">
                      <a16:colId xmlns:a16="http://schemas.microsoft.com/office/drawing/2014/main" val="3064472994"/>
                    </a:ext>
                  </a:extLst>
                </a:gridCol>
              </a:tblGrid>
              <a:tr h="457201">
                <a:tc>
                  <a:txBody>
                    <a:bodyPr/>
                    <a:lstStyle/>
                    <a:p>
                      <a:r>
                        <a:rPr lang="en-GB" sz="2000"/>
                        <a:t>Features</a:t>
                      </a:r>
                      <a:endParaRPr lang="en-US" sz="2000"/>
                    </a:p>
                  </a:txBody>
                  <a:tcPr marL="103909" marR="103909" marT="51955" marB="51955"/>
                </a:tc>
                <a:extLst>
                  <a:ext uri="{0D108BD9-81ED-4DB2-BD59-A6C34878D82A}">
                    <a16:rowId xmlns:a16="http://schemas.microsoft.com/office/drawing/2014/main" val="1375677148"/>
                  </a:ext>
                </a:extLst>
              </a:tr>
              <a:tr h="457201">
                <a:tc>
                  <a:txBody>
                    <a:bodyPr/>
                    <a:lstStyle/>
                    <a:p>
                      <a:r>
                        <a:rPr lang="en-GB" sz="2000"/>
                        <a:t>Amt</a:t>
                      </a:r>
                    </a:p>
                  </a:txBody>
                  <a:tcPr marL="103909" marR="103909" marT="51955" marB="51955"/>
                </a:tc>
                <a:extLst>
                  <a:ext uri="{0D108BD9-81ED-4DB2-BD59-A6C34878D82A}">
                    <a16:rowId xmlns:a16="http://schemas.microsoft.com/office/drawing/2014/main" val="1295786316"/>
                  </a:ext>
                </a:extLst>
              </a:tr>
              <a:tr h="457201">
                <a:tc>
                  <a:txBody>
                    <a:bodyPr/>
                    <a:lstStyle/>
                    <a:p>
                      <a:r>
                        <a:rPr lang="en-US" sz="2000"/>
                        <a:t>category_mean_amt</a:t>
                      </a:r>
                    </a:p>
                  </a:txBody>
                  <a:tcPr marL="103909" marR="103909" marT="51955" marB="51955"/>
                </a:tc>
                <a:extLst>
                  <a:ext uri="{0D108BD9-81ED-4DB2-BD59-A6C34878D82A}">
                    <a16:rowId xmlns:a16="http://schemas.microsoft.com/office/drawing/2014/main" val="1335375153"/>
                  </a:ext>
                </a:extLst>
              </a:tr>
              <a:tr h="457201">
                <a:tc>
                  <a:txBody>
                    <a:bodyPr/>
                    <a:lstStyle/>
                    <a:p>
                      <a:r>
                        <a:rPr lang="en-US" sz="2000"/>
                        <a:t>high_value_transaction </a:t>
                      </a:r>
                    </a:p>
                  </a:txBody>
                  <a:tcPr marL="103909" marR="103909" marT="51955" marB="51955"/>
                </a:tc>
                <a:extLst>
                  <a:ext uri="{0D108BD9-81ED-4DB2-BD59-A6C34878D82A}">
                    <a16:rowId xmlns:a16="http://schemas.microsoft.com/office/drawing/2014/main" val="666881371"/>
                  </a:ext>
                </a:extLst>
              </a:tr>
              <a:tr h="457201">
                <a:tc>
                  <a:txBody>
                    <a:bodyPr/>
                    <a:lstStyle/>
                    <a:p>
                      <a:r>
                        <a:rPr lang="en-US" sz="2000"/>
                        <a:t>distance_km </a:t>
                      </a:r>
                    </a:p>
                  </a:txBody>
                  <a:tcPr marL="103909" marR="103909" marT="51955" marB="51955"/>
                </a:tc>
                <a:extLst>
                  <a:ext uri="{0D108BD9-81ED-4DB2-BD59-A6C34878D82A}">
                    <a16:rowId xmlns:a16="http://schemas.microsoft.com/office/drawing/2014/main" val="802429362"/>
                  </a:ext>
                </a:extLst>
              </a:tr>
              <a:tr h="457201">
                <a:tc>
                  <a:txBody>
                    <a:bodyPr/>
                    <a:lstStyle/>
                    <a:p>
                      <a:r>
                        <a:rPr lang="en-US" sz="2000"/>
                        <a:t>age_at_transaction 1 </a:t>
                      </a:r>
                    </a:p>
                  </a:txBody>
                  <a:tcPr marL="103909" marR="103909" marT="51955" marB="51955"/>
                </a:tc>
                <a:extLst>
                  <a:ext uri="{0D108BD9-81ED-4DB2-BD59-A6C34878D82A}">
                    <a16:rowId xmlns:a16="http://schemas.microsoft.com/office/drawing/2014/main" val="3963529647"/>
                  </a:ext>
                </a:extLst>
              </a:tr>
              <a:tr h="457201">
                <a:tc>
                  <a:txBody>
                    <a:bodyPr/>
                    <a:lstStyle/>
                    <a:p>
                      <a:r>
                        <a:rPr lang="en-US" sz="2000"/>
                        <a:t>transaction_hour </a:t>
                      </a:r>
                    </a:p>
                  </a:txBody>
                  <a:tcPr marL="103909" marR="103909" marT="51955" marB="51955"/>
                </a:tc>
                <a:extLst>
                  <a:ext uri="{0D108BD9-81ED-4DB2-BD59-A6C34878D82A}">
                    <a16:rowId xmlns:a16="http://schemas.microsoft.com/office/drawing/2014/main" val="1222826125"/>
                  </a:ext>
                </a:extLst>
              </a:tr>
              <a:tr h="457201">
                <a:tc>
                  <a:txBody>
                    <a:bodyPr/>
                    <a:lstStyle/>
                    <a:p>
                      <a:r>
                        <a:rPr lang="en-US" sz="2000"/>
                        <a:t>category_freq </a:t>
                      </a:r>
                    </a:p>
                  </a:txBody>
                  <a:tcPr marL="103909" marR="103909" marT="51955" marB="51955"/>
                </a:tc>
                <a:extLst>
                  <a:ext uri="{0D108BD9-81ED-4DB2-BD59-A6C34878D82A}">
                    <a16:rowId xmlns:a16="http://schemas.microsoft.com/office/drawing/2014/main" val="4192001140"/>
                  </a:ext>
                </a:extLst>
              </a:tr>
              <a:tr h="457201">
                <a:tc>
                  <a:txBody>
                    <a:bodyPr/>
                    <a:lstStyle/>
                    <a:p>
                      <a:r>
                        <a:rPr lang="en-GB" sz="2000"/>
                        <a:t>Merch_lat</a:t>
                      </a:r>
                      <a:endParaRPr lang="en-US" sz="2000"/>
                    </a:p>
                  </a:txBody>
                  <a:tcPr marL="103909" marR="103909" marT="51955" marB="51955"/>
                </a:tc>
                <a:extLst>
                  <a:ext uri="{0D108BD9-81ED-4DB2-BD59-A6C34878D82A}">
                    <a16:rowId xmlns:a16="http://schemas.microsoft.com/office/drawing/2014/main" val="2089365135"/>
                  </a:ext>
                </a:extLst>
              </a:tr>
              <a:tr h="457201">
                <a:tc>
                  <a:txBody>
                    <a:bodyPr/>
                    <a:lstStyle/>
                    <a:p>
                      <a:r>
                        <a:rPr lang="en-GB" sz="2000"/>
                        <a:t>City_pop</a:t>
                      </a:r>
                      <a:endParaRPr lang="en-US" sz="2000"/>
                    </a:p>
                  </a:txBody>
                  <a:tcPr marL="103909" marR="103909" marT="51955" marB="51955"/>
                </a:tc>
                <a:extLst>
                  <a:ext uri="{0D108BD9-81ED-4DB2-BD59-A6C34878D82A}">
                    <a16:rowId xmlns:a16="http://schemas.microsoft.com/office/drawing/2014/main" val="3935554804"/>
                  </a:ext>
                </a:extLst>
              </a:tr>
              <a:tr h="457201">
                <a:tc>
                  <a:txBody>
                    <a:bodyPr/>
                    <a:lstStyle/>
                    <a:p>
                      <a:r>
                        <a:rPr lang="en-GB" sz="2000" dirty="0" err="1"/>
                        <a:t>Merch_long</a:t>
                      </a:r>
                      <a:endParaRPr lang="en-US" sz="2000" dirty="0"/>
                    </a:p>
                  </a:txBody>
                  <a:tcPr marL="103909" marR="103909" marT="51955" marB="51955"/>
                </a:tc>
                <a:extLst>
                  <a:ext uri="{0D108BD9-81ED-4DB2-BD59-A6C34878D82A}">
                    <a16:rowId xmlns:a16="http://schemas.microsoft.com/office/drawing/2014/main" val="2111886529"/>
                  </a:ext>
                </a:extLst>
              </a:tr>
            </a:tbl>
          </a:graphicData>
        </a:graphic>
      </p:graphicFrame>
    </p:spTree>
    <p:extLst>
      <p:ext uri="{BB962C8B-B14F-4D97-AF65-F5344CB8AC3E}">
        <p14:creationId xmlns:p14="http://schemas.microsoft.com/office/powerpoint/2010/main" val="33088486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BA6E6-8613-A8EE-80BA-B0E712A01BEA}"/>
              </a:ext>
            </a:extLst>
          </p:cNvPr>
          <p:cNvSpPr>
            <a:spLocks noGrp="1"/>
          </p:cNvSpPr>
          <p:nvPr>
            <p:ph type="title"/>
          </p:nvPr>
        </p:nvSpPr>
        <p:spPr/>
        <p:txBody>
          <a:bodyPr/>
          <a:lstStyle/>
          <a:p>
            <a:r>
              <a:rPr lang="en-GB" dirty="0"/>
              <a:t>Correlation Analysis &amp; Univariate Selection </a:t>
            </a:r>
            <a:endParaRPr lang="en-US" dirty="0"/>
          </a:p>
        </p:txBody>
      </p:sp>
      <p:sp>
        <p:nvSpPr>
          <p:cNvPr id="3" name="Content Placeholder 2">
            <a:extLst>
              <a:ext uri="{FF2B5EF4-FFF2-40B4-BE49-F238E27FC236}">
                <a16:creationId xmlns:a16="http://schemas.microsoft.com/office/drawing/2014/main" id="{6E0C446A-96E9-1189-C144-2C7EC149B667}"/>
              </a:ext>
            </a:extLst>
          </p:cNvPr>
          <p:cNvSpPr>
            <a:spLocks noGrp="1"/>
          </p:cNvSpPr>
          <p:nvPr>
            <p:ph idx="1"/>
          </p:nvPr>
        </p:nvSpPr>
        <p:spPr/>
        <p:txBody>
          <a:bodyPr/>
          <a:lstStyle/>
          <a:p>
            <a:r>
              <a:rPr lang="en-US" dirty="0"/>
              <a:t>A correlation matrix helped identify highly correlated features to consider for removal. Features such as '</a:t>
            </a:r>
            <a:r>
              <a:rPr lang="en-US" dirty="0" err="1"/>
              <a:t>merch_long</a:t>
            </a:r>
            <a:r>
              <a:rPr lang="en-US" dirty="0"/>
              <a:t>' and '</a:t>
            </a:r>
            <a:r>
              <a:rPr lang="en-US" dirty="0" err="1"/>
              <a:t>is_weekend</a:t>
            </a:r>
            <a:r>
              <a:rPr lang="en-US" dirty="0"/>
              <a:t>' have high correlation with other features and thus, are candidates for removal to reduce redundancy and potential multicollinearity in the model.</a:t>
            </a:r>
          </a:p>
          <a:p>
            <a:r>
              <a:rPr lang="en-US" dirty="0"/>
              <a:t>Using univariate selection techniques, I determined that seven features, including 'amt', '</a:t>
            </a:r>
            <a:r>
              <a:rPr lang="en-US" dirty="0" err="1"/>
              <a:t>age_at_transaction</a:t>
            </a:r>
            <a:r>
              <a:rPr lang="en-US" dirty="0"/>
              <a:t>', and '</a:t>
            </a:r>
            <a:r>
              <a:rPr lang="en-US" dirty="0" err="1"/>
              <a:t>category_mean_amt</a:t>
            </a:r>
            <a:r>
              <a:rPr lang="en-US" dirty="0"/>
              <a:t>', are significant on their own in predicting the target variable. This method complements the previous feature selection steps and reaffirms the importance of certain features.</a:t>
            </a:r>
          </a:p>
        </p:txBody>
      </p:sp>
    </p:spTree>
    <p:extLst>
      <p:ext uri="{BB962C8B-B14F-4D97-AF65-F5344CB8AC3E}">
        <p14:creationId xmlns:p14="http://schemas.microsoft.com/office/powerpoint/2010/main" val="20779388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AD277C-2DFB-AB59-287B-E0985594EAA6}"/>
              </a:ext>
            </a:extLst>
          </p:cNvPr>
          <p:cNvSpPr>
            <a:spLocks noGrp="1"/>
          </p:cNvSpPr>
          <p:nvPr>
            <p:ph type="title"/>
          </p:nvPr>
        </p:nvSpPr>
        <p:spPr/>
        <p:txBody>
          <a:bodyPr/>
          <a:lstStyle/>
          <a:p>
            <a:r>
              <a:rPr lang="en-GB" dirty="0"/>
              <a:t>Final Features</a:t>
            </a:r>
            <a:endParaRPr lang="en-US" dirty="0"/>
          </a:p>
        </p:txBody>
      </p:sp>
      <p:sp>
        <p:nvSpPr>
          <p:cNvPr id="3" name="Content Placeholder 2">
            <a:extLst>
              <a:ext uri="{FF2B5EF4-FFF2-40B4-BE49-F238E27FC236}">
                <a16:creationId xmlns:a16="http://schemas.microsoft.com/office/drawing/2014/main" id="{9E028BCE-ACBC-2F68-0CD9-12ED3E5943DA}"/>
              </a:ext>
            </a:extLst>
          </p:cNvPr>
          <p:cNvSpPr>
            <a:spLocks noGrp="1"/>
          </p:cNvSpPr>
          <p:nvPr>
            <p:ph idx="1"/>
          </p:nvPr>
        </p:nvSpPr>
        <p:spPr/>
        <p:txBody>
          <a:bodyPr/>
          <a:lstStyle/>
          <a:p>
            <a:pPr marL="342900" indent="-342900">
              <a:buFont typeface="+mj-lt"/>
              <a:buAutoNum type="arabicPeriod"/>
            </a:pPr>
            <a:r>
              <a:rPr lang="en-US" dirty="0"/>
              <a:t>'amt’</a:t>
            </a:r>
          </a:p>
          <a:p>
            <a:pPr marL="342900" indent="-342900">
              <a:buFont typeface="+mj-lt"/>
              <a:buAutoNum type="arabicPeriod"/>
            </a:pPr>
            <a:r>
              <a:rPr lang="en-US" dirty="0"/>
              <a:t>'</a:t>
            </a:r>
            <a:r>
              <a:rPr lang="en-US" dirty="0" err="1"/>
              <a:t>category_mean_amt</a:t>
            </a:r>
            <a:r>
              <a:rPr lang="en-US" dirty="0"/>
              <a:t>’</a:t>
            </a:r>
          </a:p>
          <a:p>
            <a:pPr marL="342900" indent="-342900">
              <a:buFont typeface="+mj-lt"/>
              <a:buAutoNum type="arabicPeriod"/>
            </a:pPr>
            <a:r>
              <a:rPr lang="en-US" dirty="0"/>
              <a:t>'</a:t>
            </a:r>
            <a:r>
              <a:rPr lang="en-US" dirty="0" err="1"/>
              <a:t>high_value_transaction</a:t>
            </a:r>
            <a:r>
              <a:rPr lang="en-US" dirty="0"/>
              <a:t>’</a:t>
            </a:r>
          </a:p>
          <a:p>
            <a:pPr marL="342900" indent="-342900">
              <a:buFont typeface="+mj-lt"/>
              <a:buAutoNum type="arabicPeriod"/>
            </a:pPr>
            <a:r>
              <a:rPr lang="en-US" dirty="0"/>
              <a:t>'</a:t>
            </a:r>
            <a:r>
              <a:rPr lang="en-US" dirty="0" err="1"/>
              <a:t>distance_km</a:t>
            </a:r>
            <a:r>
              <a:rPr lang="en-US" dirty="0"/>
              <a:t>’</a:t>
            </a:r>
          </a:p>
          <a:p>
            <a:pPr marL="342900" indent="-342900">
              <a:buFont typeface="+mj-lt"/>
              <a:buAutoNum type="arabicPeriod"/>
            </a:pPr>
            <a:r>
              <a:rPr lang="en-US" dirty="0"/>
              <a:t>'</a:t>
            </a:r>
            <a:r>
              <a:rPr lang="en-US" dirty="0" err="1"/>
              <a:t>age_at_transaction</a:t>
            </a:r>
            <a:r>
              <a:rPr lang="en-US" dirty="0"/>
              <a:t>’</a:t>
            </a:r>
          </a:p>
          <a:p>
            <a:pPr marL="342900" indent="-342900">
              <a:buFont typeface="+mj-lt"/>
              <a:buAutoNum type="arabicPeriod"/>
            </a:pPr>
            <a:r>
              <a:rPr lang="en-US" dirty="0"/>
              <a:t> '</a:t>
            </a:r>
            <a:r>
              <a:rPr lang="en-US" dirty="0" err="1"/>
              <a:t>transaction_hour</a:t>
            </a:r>
            <a:r>
              <a:rPr lang="en-US" dirty="0"/>
              <a:t>’</a:t>
            </a:r>
          </a:p>
          <a:p>
            <a:pPr marL="342900" indent="-342900">
              <a:buFont typeface="+mj-lt"/>
              <a:buAutoNum type="arabicPeriod"/>
            </a:pPr>
            <a:r>
              <a:rPr lang="en-US" dirty="0"/>
              <a:t>'category_freq'</a:t>
            </a:r>
          </a:p>
        </p:txBody>
      </p:sp>
    </p:spTree>
    <p:extLst>
      <p:ext uri="{BB962C8B-B14F-4D97-AF65-F5344CB8AC3E}">
        <p14:creationId xmlns:p14="http://schemas.microsoft.com/office/powerpoint/2010/main" val="23650617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8B548FF-BF20-977A-873F-134B7BFF9427}"/>
              </a:ext>
            </a:extLst>
          </p:cNvPr>
          <p:cNvSpPr>
            <a:spLocks noGrp="1"/>
          </p:cNvSpPr>
          <p:nvPr>
            <p:ph type="title"/>
          </p:nvPr>
        </p:nvSpPr>
        <p:spPr/>
        <p:txBody>
          <a:bodyPr/>
          <a:lstStyle/>
          <a:p>
            <a:r>
              <a:rPr lang="en-GB" dirty="0"/>
              <a:t>Modelling </a:t>
            </a:r>
            <a:endParaRPr lang="en-US" dirty="0"/>
          </a:p>
        </p:txBody>
      </p:sp>
      <p:sp>
        <p:nvSpPr>
          <p:cNvPr id="5" name="Text Placeholder 4">
            <a:extLst>
              <a:ext uri="{FF2B5EF4-FFF2-40B4-BE49-F238E27FC236}">
                <a16:creationId xmlns:a16="http://schemas.microsoft.com/office/drawing/2014/main" id="{EF5B0C71-1A82-E48D-52D5-4A4B65C99D20}"/>
              </a:ext>
            </a:extLst>
          </p:cNvPr>
          <p:cNvSpPr>
            <a:spLocks noGrp="1"/>
          </p:cNvSpPr>
          <p:nvPr>
            <p:ph type="body" idx="1"/>
          </p:nvPr>
        </p:nvSpPr>
        <p:spPr/>
        <p:txBody>
          <a:bodyPr/>
          <a:lstStyle/>
          <a:p>
            <a:r>
              <a:rPr lang="en-GB" dirty="0"/>
              <a:t>4</a:t>
            </a:r>
            <a:endParaRPr lang="en-US" dirty="0"/>
          </a:p>
        </p:txBody>
      </p:sp>
    </p:spTree>
    <p:extLst>
      <p:ext uri="{BB962C8B-B14F-4D97-AF65-F5344CB8AC3E}">
        <p14:creationId xmlns:p14="http://schemas.microsoft.com/office/powerpoint/2010/main" val="35316157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ED5ABFC-C579-6D55-FB38-EC4A77C14B44}"/>
              </a:ext>
            </a:extLst>
          </p:cNvPr>
          <p:cNvSpPr>
            <a:spLocks noGrp="1"/>
          </p:cNvSpPr>
          <p:nvPr>
            <p:ph type="title"/>
          </p:nvPr>
        </p:nvSpPr>
        <p:spPr/>
        <p:txBody>
          <a:bodyPr/>
          <a:lstStyle/>
          <a:p>
            <a:r>
              <a:rPr lang="en-GB" dirty="0"/>
              <a:t>Comparative analysis of predictive models</a:t>
            </a:r>
            <a:endParaRPr lang="en-US" dirty="0"/>
          </a:p>
        </p:txBody>
      </p:sp>
      <p:sp>
        <p:nvSpPr>
          <p:cNvPr id="5" name="Content Placeholder 4">
            <a:extLst>
              <a:ext uri="{FF2B5EF4-FFF2-40B4-BE49-F238E27FC236}">
                <a16:creationId xmlns:a16="http://schemas.microsoft.com/office/drawing/2014/main" id="{2B6A28D8-D6FC-D912-A4AD-5E57EE150DEF}"/>
              </a:ext>
            </a:extLst>
          </p:cNvPr>
          <p:cNvSpPr>
            <a:spLocks noGrp="1"/>
          </p:cNvSpPr>
          <p:nvPr>
            <p:ph idx="1"/>
          </p:nvPr>
        </p:nvSpPr>
        <p:spPr/>
        <p:txBody>
          <a:bodyPr>
            <a:normAutofit fontScale="70000" lnSpcReduction="20000"/>
          </a:bodyPr>
          <a:lstStyle/>
          <a:p>
            <a:r>
              <a:rPr lang="en-GB" dirty="0"/>
              <a:t>Overview: In </a:t>
            </a:r>
            <a:r>
              <a:rPr lang="en-US" dirty="0"/>
              <a:t>tackling this classification problem, we focus on models renowned for their predictive performance in binary outcomes—fraudulent or legitimate transactions.</a:t>
            </a:r>
          </a:p>
          <a:p>
            <a:r>
              <a:rPr lang="en-US" dirty="0"/>
              <a:t>Logistic regression: </a:t>
            </a:r>
          </a:p>
          <a:p>
            <a:pPr lvl="1"/>
            <a:r>
              <a:rPr lang="en-US" dirty="0"/>
              <a:t>A fundamental classification algorithm. Selected for its efficiency, interpretability, and performance as a baseline.</a:t>
            </a:r>
          </a:p>
          <a:p>
            <a:r>
              <a:rPr lang="en-US" dirty="0"/>
              <a:t>Random Forest:</a:t>
            </a:r>
          </a:p>
          <a:p>
            <a:pPr lvl="1"/>
            <a:r>
              <a:rPr lang="en-US" dirty="0"/>
              <a:t>An ensemble method that builds multiple decision trees and merges them to get a more accurate and stable prediction.</a:t>
            </a:r>
          </a:p>
          <a:p>
            <a:r>
              <a:rPr lang="en-US" dirty="0"/>
              <a:t>Gradient Boosting:</a:t>
            </a:r>
          </a:p>
          <a:p>
            <a:pPr lvl="1"/>
            <a:r>
              <a:rPr lang="en-US" dirty="0"/>
              <a:t>An additive model that improves prediction iteratively by combining weak predictive models, typically decision trees.</a:t>
            </a:r>
          </a:p>
          <a:p>
            <a:r>
              <a:rPr lang="en-US" dirty="0" err="1"/>
              <a:t>XGBoost</a:t>
            </a:r>
            <a:r>
              <a:rPr lang="en-US" dirty="0"/>
              <a:t>:</a:t>
            </a:r>
          </a:p>
          <a:p>
            <a:pPr lvl="1"/>
            <a:r>
              <a:rPr lang="en-US" dirty="0"/>
              <a:t>An optimized distributed gradient boosting library designed to be highly efficient, flexible, and portable.</a:t>
            </a:r>
          </a:p>
          <a:p>
            <a:pPr lvl="1"/>
            <a:r>
              <a:rPr lang="en-US" dirty="0"/>
              <a:t>Reasons for Selection: Known for its speed and performance, </a:t>
            </a:r>
            <a:r>
              <a:rPr lang="en-US" dirty="0" err="1"/>
              <a:t>XGBoost</a:t>
            </a:r>
            <a:r>
              <a:rPr lang="en-US" dirty="0"/>
              <a:t> is particularly adept at handling large and complex datasets with unbalanced classes, which is common in fraud detection scenarios.</a:t>
            </a:r>
          </a:p>
          <a:p>
            <a:pPr lvl="2"/>
            <a:endParaRPr lang="en-US" dirty="0"/>
          </a:p>
          <a:p>
            <a:pPr lvl="1"/>
            <a:endParaRPr lang="en-US" dirty="0"/>
          </a:p>
        </p:txBody>
      </p:sp>
    </p:spTree>
    <p:extLst>
      <p:ext uri="{BB962C8B-B14F-4D97-AF65-F5344CB8AC3E}">
        <p14:creationId xmlns:p14="http://schemas.microsoft.com/office/powerpoint/2010/main" val="3227562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16AA8A51-3969-ED4A-59CE-7B82CC7244F6}"/>
              </a:ext>
            </a:extLst>
          </p:cNvPr>
          <p:cNvPicPr>
            <a:picLocks noChangeAspect="1"/>
          </p:cNvPicPr>
          <p:nvPr/>
        </p:nvPicPr>
        <p:blipFill>
          <a:blip r:embed="rId3"/>
          <a:stretch>
            <a:fillRect/>
          </a:stretch>
        </p:blipFill>
        <p:spPr>
          <a:xfrm>
            <a:off x="1129115" y="980405"/>
            <a:ext cx="4724569" cy="1869341"/>
          </a:xfrm>
          <a:prstGeom prst="rect">
            <a:avLst/>
          </a:prstGeom>
        </p:spPr>
      </p:pic>
      <p:cxnSp>
        <p:nvCxnSpPr>
          <p:cNvPr id="16" name="Straight Connector 15">
            <a:extLst>
              <a:ext uri="{FF2B5EF4-FFF2-40B4-BE49-F238E27FC236}">
                <a16:creationId xmlns:a16="http://schemas.microsoft.com/office/drawing/2014/main" id="{91B6081D-D3E8-4209-B85B-EB1C655A627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1214" y="1111170"/>
            <a:ext cx="11040" cy="4645103"/>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pic>
        <p:nvPicPr>
          <p:cNvPr id="5" name="Content Placeholder 4">
            <a:extLst>
              <a:ext uri="{FF2B5EF4-FFF2-40B4-BE49-F238E27FC236}">
                <a16:creationId xmlns:a16="http://schemas.microsoft.com/office/drawing/2014/main" id="{17825346-F25C-653B-BAA6-C4CB915B48B9}"/>
              </a:ext>
            </a:extLst>
          </p:cNvPr>
          <p:cNvPicPr>
            <a:picLocks noChangeAspect="1"/>
          </p:cNvPicPr>
          <p:nvPr/>
        </p:nvPicPr>
        <p:blipFill>
          <a:blip r:embed="rId4"/>
          <a:stretch>
            <a:fillRect/>
          </a:stretch>
        </p:blipFill>
        <p:spPr>
          <a:xfrm>
            <a:off x="6338316" y="1002861"/>
            <a:ext cx="4732940" cy="1824428"/>
          </a:xfrm>
          <a:prstGeom prst="rect">
            <a:avLst/>
          </a:prstGeom>
        </p:spPr>
      </p:pic>
      <p:cxnSp>
        <p:nvCxnSpPr>
          <p:cNvPr id="13" name="Straight Connector 12">
            <a:extLst>
              <a:ext uri="{FF2B5EF4-FFF2-40B4-BE49-F238E27FC236}">
                <a16:creationId xmlns:a16="http://schemas.microsoft.com/office/drawing/2014/main" id="{28CA55E4-1295-45C8-BA05-5A9E705B749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03027" y="3428998"/>
            <a:ext cx="4188904" cy="1"/>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08C5794E-A9A1-4A23-AF68-C79A782233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610334" y="3428998"/>
            <a:ext cx="4188904" cy="1"/>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0E4F2042-BF84-E034-BA23-82FC649FB5EF}"/>
              </a:ext>
            </a:extLst>
          </p:cNvPr>
          <p:cNvPicPr>
            <a:picLocks noChangeAspect="1"/>
          </p:cNvPicPr>
          <p:nvPr/>
        </p:nvPicPr>
        <p:blipFill>
          <a:blip r:embed="rId5"/>
          <a:stretch>
            <a:fillRect/>
          </a:stretch>
        </p:blipFill>
        <p:spPr>
          <a:xfrm>
            <a:off x="1129115" y="4003337"/>
            <a:ext cx="4724569" cy="1881819"/>
          </a:xfrm>
          <a:prstGeom prst="rect">
            <a:avLst/>
          </a:prstGeom>
        </p:spPr>
      </p:pic>
      <p:pic>
        <p:nvPicPr>
          <p:cNvPr id="9" name="Picture 8">
            <a:extLst>
              <a:ext uri="{FF2B5EF4-FFF2-40B4-BE49-F238E27FC236}">
                <a16:creationId xmlns:a16="http://schemas.microsoft.com/office/drawing/2014/main" id="{E8B473AA-0970-DA46-AF35-895E177B8F26}"/>
              </a:ext>
            </a:extLst>
          </p:cNvPr>
          <p:cNvPicPr>
            <a:picLocks noChangeAspect="1"/>
          </p:cNvPicPr>
          <p:nvPr/>
        </p:nvPicPr>
        <p:blipFill>
          <a:blip r:embed="rId6"/>
          <a:stretch>
            <a:fillRect/>
          </a:stretch>
        </p:blipFill>
        <p:spPr>
          <a:xfrm>
            <a:off x="6338316" y="3994603"/>
            <a:ext cx="4732940" cy="1906894"/>
          </a:xfrm>
          <a:prstGeom prst="rect">
            <a:avLst/>
          </a:prstGeom>
        </p:spPr>
      </p:pic>
      <p:sp>
        <p:nvSpPr>
          <p:cNvPr id="17" name="Title 1">
            <a:extLst>
              <a:ext uri="{FF2B5EF4-FFF2-40B4-BE49-F238E27FC236}">
                <a16:creationId xmlns:a16="http://schemas.microsoft.com/office/drawing/2014/main" id="{96E488EB-6A11-8B35-AC69-77B143EAC7CA}"/>
              </a:ext>
            </a:extLst>
          </p:cNvPr>
          <p:cNvSpPr txBox="1">
            <a:spLocks/>
          </p:cNvSpPr>
          <p:nvPr/>
        </p:nvSpPr>
        <p:spPr>
          <a:xfrm>
            <a:off x="1129115" y="-173186"/>
            <a:ext cx="8977312" cy="1073150"/>
          </a:xfrm>
          <a:prstGeom prst="rect">
            <a:avLst/>
          </a:prstGeom>
        </p:spPr>
        <p:txBody>
          <a:bodyPr vert="horz" lIns="91440" tIns="45720" rIns="91440" bIns="45720" rtlCol="0" anchor="b">
            <a:normAutofit/>
          </a:bodyPr>
          <a:lstStyle>
            <a:lvl1pPr algn="l" defTabSz="914400" rtl="0" eaLnBrk="1" latinLnBrk="0" hangingPunct="1">
              <a:lnSpc>
                <a:spcPct val="120000"/>
              </a:lnSpc>
              <a:spcBef>
                <a:spcPct val="0"/>
              </a:spcBef>
              <a:buNone/>
              <a:defRPr sz="2800" b="1" kern="1200" cap="all" spc="500" baseline="0">
                <a:solidFill>
                  <a:schemeClr val="tx1"/>
                </a:solidFill>
                <a:latin typeface="+mj-lt"/>
                <a:ea typeface="+mj-ea"/>
                <a:cs typeface="+mj-cs"/>
              </a:defRPr>
            </a:lvl1pPr>
          </a:lstStyle>
          <a:p>
            <a:r>
              <a:rPr lang="en-GB" dirty="0"/>
              <a:t>Initial Model training and Evaluation</a:t>
            </a:r>
            <a:endParaRPr lang="en-US" dirty="0"/>
          </a:p>
        </p:txBody>
      </p:sp>
    </p:spTree>
    <p:extLst>
      <p:ext uri="{BB962C8B-B14F-4D97-AF65-F5344CB8AC3E}">
        <p14:creationId xmlns:p14="http://schemas.microsoft.com/office/powerpoint/2010/main" val="41714559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5BE2A49E-0BD9-321C-F602-AFA2FCF9B2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198" y="931857"/>
            <a:ext cx="10326946" cy="4996302"/>
          </a:xfrm>
          <a:prstGeom prst="rect">
            <a:avLst/>
          </a:prstGeom>
          <a:noFill/>
          <a:ln w="381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9" name="Rectangle 18">
            <a:extLst>
              <a:ext uri="{FF2B5EF4-FFF2-40B4-BE49-F238E27FC236}">
                <a16:creationId xmlns:a16="http://schemas.microsoft.com/office/drawing/2014/main" id="{FAFDCCA3-5CE7-058C-1962-A071B7643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itle 1">
            <a:extLst>
              <a:ext uri="{FF2B5EF4-FFF2-40B4-BE49-F238E27FC236}">
                <a16:creationId xmlns:a16="http://schemas.microsoft.com/office/drawing/2014/main" id="{E6762594-9EA4-33E3-370E-AB704ED2F330}"/>
              </a:ext>
            </a:extLst>
          </p:cNvPr>
          <p:cNvSpPr txBox="1">
            <a:spLocks/>
          </p:cNvSpPr>
          <p:nvPr/>
        </p:nvSpPr>
        <p:spPr>
          <a:xfrm>
            <a:off x="533400" y="1131233"/>
            <a:ext cx="3583093" cy="1801455"/>
          </a:xfrm>
          <a:prstGeom prst="rect">
            <a:avLst/>
          </a:prstGeom>
          <a:noFill/>
        </p:spPr>
        <p:txBody>
          <a:bodyPr vert="horz" lIns="91440" tIns="45720" rIns="91440" bIns="45720" rtlCol="0" anchor="b">
            <a:normAutofit/>
          </a:bodyPr>
          <a:lstStyle>
            <a:lvl1pPr algn="l" defTabSz="914400" rtl="0" eaLnBrk="1" latinLnBrk="0" hangingPunct="1">
              <a:lnSpc>
                <a:spcPct val="120000"/>
              </a:lnSpc>
              <a:spcBef>
                <a:spcPct val="0"/>
              </a:spcBef>
              <a:buNone/>
              <a:defRPr sz="2800" b="1" kern="1200" cap="all" spc="500" baseline="0">
                <a:solidFill>
                  <a:schemeClr val="tx1"/>
                </a:solidFill>
                <a:latin typeface="+mj-lt"/>
                <a:ea typeface="+mj-ea"/>
                <a:cs typeface="+mj-cs"/>
              </a:defRPr>
            </a:lvl1pPr>
          </a:lstStyle>
          <a:p>
            <a:pPr>
              <a:lnSpc>
                <a:spcPct val="110000"/>
              </a:lnSpc>
              <a:spcAft>
                <a:spcPts val="600"/>
              </a:spcAft>
            </a:pPr>
            <a:r>
              <a:rPr lang="en-US" sz="2400" b="1" kern="1200" cap="all" spc="500" baseline="0" dirty="0">
                <a:solidFill>
                  <a:schemeClr val="tx1"/>
                </a:solidFill>
                <a:latin typeface="+mj-lt"/>
                <a:ea typeface="+mj-ea"/>
                <a:cs typeface="+mj-cs"/>
              </a:rPr>
              <a:t>Hyperparameter Tuning and Model Optimization</a:t>
            </a:r>
          </a:p>
        </p:txBody>
      </p:sp>
      <p:sp>
        <p:nvSpPr>
          <p:cNvPr id="21" name="Rectangle 20">
            <a:extLst>
              <a:ext uri="{FF2B5EF4-FFF2-40B4-BE49-F238E27FC236}">
                <a16:creationId xmlns:a16="http://schemas.microsoft.com/office/drawing/2014/main" id="{1BF24CF1-EE7F-86B3-94A8-3CD26A1ADB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85030" y="936887"/>
            <a:ext cx="5771037" cy="4337163"/>
          </a:xfrm>
          <a:prstGeom prst="rect">
            <a:avLst/>
          </a:prstGeom>
          <a:noFill/>
          <a:ln w="381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A screenshot of a computer&#10;&#10;Description automatically generated">
            <a:extLst>
              <a:ext uri="{FF2B5EF4-FFF2-40B4-BE49-F238E27FC236}">
                <a16:creationId xmlns:a16="http://schemas.microsoft.com/office/drawing/2014/main" id="{1EE060FF-8635-AF37-76D5-04588BE5D2C2}"/>
              </a:ext>
            </a:extLst>
          </p:cNvPr>
          <p:cNvPicPr>
            <a:picLocks noChangeAspect="1"/>
          </p:cNvPicPr>
          <p:nvPr/>
        </p:nvPicPr>
        <p:blipFill rotWithShape="1">
          <a:blip r:embed="rId3"/>
          <a:srcRect r="21450" b="-2"/>
          <a:stretch/>
        </p:blipFill>
        <p:spPr>
          <a:xfrm>
            <a:off x="4844616" y="1606437"/>
            <a:ext cx="2809530" cy="2082690"/>
          </a:xfrm>
          <a:prstGeom prst="rect">
            <a:avLst/>
          </a:prstGeom>
        </p:spPr>
      </p:pic>
      <p:pic>
        <p:nvPicPr>
          <p:cNvPr id="11" name="Picture 10" descr="A screenshot of a computer&#10;&#10;Description automatically generated">
            <a:extLst>
              <a:ext uri="{FF2B5EF4-FFF2-40B4-BE49-F238E27FC236}">
                <a16:creationId xmlns:a16="http://schemas.microsoft.com/office/drawing/2014/main" id="{A13A8AE2-93DA-CED9-530D-30ED168E41B3}"/>
              </a:ext>
            </a:extLst>
          </p:cNvPr>
          <p:cNvPicPr>
            <a:picLocks noChangeAspect="1"/>
          </p:cNvPicPr>
          <p:nvPr/>
        </p:nvPicPr>
        <p:blipFill rotWithShape="1">
          <a:blip r:embed="rId4"/>
          <a:srcRect r="16392" b="3"/>
          <a:stretch/>
        </p:blipFill>
        <p:spPr>
          <a:xfrm>
            <a:off x="7813857" y="1606437"/>
            <a:ext cx="2807476" cy="2082690"/>
          </a:xfrm>
          <a:prstGeom prst="rect">
            <a:avLst/>
          </a:prstGeom>
        </p:spPr>
      </p:pic>
      <p:pic>
        <p:nvPicPr>
          <p:cNvPr id="5" name="Content Placeholder 4" descr="A screenshot of a computer screen&#10;&#10;Description automatically generated">
            <a:extLst>
              <a:ext uri="{FF2B5EF4-FFF2-40B4-BE49-F238E27FC236}">
                <a16:creationId xmlns:a16="http://schemas.microsoft.com/office/drawing/2014/main" id="{A16BB9F1-2B53-BAB2-1785-5BDDFFE8CC84}"/>
              </a:ext>
            </a:extLst>
          </p:cNvPr>
          <p:cNvPicPr>
            <a:picLocks noGrp="1" noChangeAspect="1"/>
          </p:cNvPicPr>
          <p:nvPr>
            <p:ph idx="4294967295"/>
          </p:nvPr>
        </p:nvPicPr>
        <p:blipFill rotWithShape="1">
          <a:blip r:embed="rId5"/>
          <a:srcRect r="25588"/>
          <a:stretch/>
        </p:blipFill>
        <p:spPr>
          <a:xfrm>
            <a:off x="4844616" y="3849994"/>
            <a:ext cx="2809530" cy="2093606"/>
          </a:xfrm>
          <a:prstGeom prst="rect">
            <a:avLst/>
          </a:prstGeom>
        </p:spPr>
      </p:pic>
      <p:pic>
        <p:nvPicPr>
          <p:cNvPr id="7" name="Picture 6" descr="A screenshot of a computer&#10;&#10;Description automatically generated">
            <a:extLst>
              <a:ext uri="{FF2B5EF4-FFF2-40B4-BE49-F238E27FC236}">
                <a16:creationId xmlns:a16="http://schemas.microsoft.com/office/drawing/2014/main" id="{E58F75C9-C3F8-563A-720E-2B442F4BEDCF}"/>
              </a:ext>
            </a:extLst>
          </p:cNvPr>
          <p:cNvPicPr>
            <a:picLocks noChangeAspect="1"/>
          </p:cNvPicPr>
          <p:nvPr/>
        </p:nvPicPr>
        <p:blipFill rotWithShape="1">
          <a:blip r:embed="rId6"/>
          <a:srcRect l="625" r="24370" b="-4"/>
          <a:stretch/>
        </p:blipFill>
        <p:spPr>
          <a:xfrm>
            <a:off x="7813857" y="3849994"/>
            <a:ext cx="2809530" cy="2093606"/>
          </a:xfrm>
          <a:prstGeom prst="rect">
            <a:avLst/>
          </a:prstGeom>
        </p:spPr>
      </p:pic>
    </p:spTree>
    <p:extLst>
      <p:ext uri="{BB962C8B-B14F-4D97-AF65-F5344CB8AC3E}">
        <p14:creationId xmlns:p14="http://schemas.microsoft.com/office/powerpoint/2010/main" val="7701772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0E4465-008A-840C-6C7A-AAD4F37D19EB}"/>
              </a:ext>
            </a:extLst>
          </p:cNvPr>
          <p:cNvSpPr>
            <a:spLocks noGrp="1"/>
          </p:cNvSpPr>
          <p:nvPr>
            <p:ph type="title"/>
          </p:nvPr>
        </p:nvSpPr>
        <p:spPr/>
        <p:txBody>
          <a:bodyPr/>
          <a:lstStyle/>
          <a:p>
            <a:r>
              <a:rPr lang="en-US" dirty="0"/>
              <a:t>Credit Card Fraud Detection Project</a:t>
            </a:r>
          </a:p>
        </p:txBody>
      </p:sp>
      <p:sp>
        <p:nvSpPr>
          <p:cNvPr id="3" name="Content Placeholder 2">
            <a:extLst>
              <a:ext uri="{FF2B5EF4-FFF2-40B4-BE49-F238E27FC236}">
                <a16:creationId xmlns:a16="http://schemas.microsoft.com/office/drawing/2014/main" id="{339F4A4D-8BBE-F929-069B-213AEEF7885C}"/>
              </a:ext>
            </a:extLst>
          </p:cNvPr>
          <p:cNvSpPr>
            <a:spLocks noGrp="1"/>
          </p:cNvSpPr>
          <p:nvPr>
            <p:ph idx="1"/>
          </p:nvPr>
        </p:nvSpPr>
        <p:spPr/>
        <p:txBody>
          <a:bodyPr/>
          <a:lstStyle/>
          <a:p>
            <a:pPr>
              <a:buFontTx/>
              <a:buChar char="-"/>
            </a:pPr>
            <a:r>
              <a:rPr lang="en-GB" dirty="0"/>
              <a:t>Background: Credit card Fraud </a:t>
            </a:r>
            <a:r>
              <a:rPr lang="en-US" dirty="0"/>
              <a:t>significantly impacts financial stability and consumer trust. With advancements in technology, the incidence of sophisticated fraudulent activities has risen, especially in the western United States.</a:t>
            </a:r>
          </a:p>
          <a:p>
            <a:pPr marL="0" indent="0">
              <a:buNone/>
            </a:pPr>
            <a:endParaRPr lang="en-GB" dirty="0"/>
          </a:p>
          <a:p>
            <a:pPr>
              <a:buFontTx/>
              <a:buChar char="-"/>
            </a:pPr>
            <a:r>
              <a:rPr lang="en-GB" dirty="0"/>
              <a:t>Objective: </a:t>
            </a:r>
            <a:r>
              <a:rPr lang="en-US" dirty="0"/>
              <a:t>Apply machine learning techniques to detect fraudulent activities within credit card transactions with a target detection rate of at least 95% accuracy.</a:t>
            </a:r>
          </a:p>
          <a:p>
            <a:pPr>
              <a:buFontTx/>
              <a:buChar char="-"/>
            </a:pPr>
            <a:endParaRPr lang="en-US" dirty="0"/>
          </a:p>
        </p:txBody>
      </p:sp>
    </p:spTree>
    <p:extLst>
      <p:ext uri="{BB962C8B-B14F-4D97-AF65-F5344CB8AC3E}">
        <p14:creationId xmlns:p14="http://schemas.microsoft.com/office/powerpoint/2010/main" val="28122023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433979-58ED-AAF7-5183-28D6097F2395}"/>
              </a:ext>
            </a:extLst>
          </p:cNvPr>
          <p:cNvSpPr>
            <a:spLocks noGrp="1"/>
          </p:cNvSpPr>
          <p:nvPr>
            <p:ph type="title"/>
          </p:nvPr>
        </p:nvSpPr>
        <p:spPr/>
        <p:txBody>
          <a:bodyPr/>
          <a:lstStyle/>
          <a:p>
            <a:r>
              <a:rPr lang="en-GB" dirty="0"/>
              <a:t>Model Insights and Interpretation</a:t>
            </a:r>
            <a:endParaRPr lang="en-US" dirty="0"/>
          </a:p>
        </p:txBody>
      </p:sp>
      <p:sp>
        <p:nvSpPr>
          <p:cNvPr id="3" name="Text Placeholder 2">
            <a:extLst>
              <a:ext uri="{FF2B5EF4-FFF2-40B4-BE49-F238E27FC236}">
                <a16:creationId xmlns:a16="http://schemas.microsoft.com/office/drawing/2014/main" id="{7C8076AC-F6C7-4E8F-059C-ADDBDBBCD3CA}"/>
              </a:ext>
            </a:extLst>
          </p:cNvPr>
          <p:cNvSpPr>
            <a:spLocks noGrp="1"/>
          </p:cNvSpPr>
          <p:nvPr>
            <p:ph type="body" idx="1"/>
          </p:nvPr>
        </p:nvSpPr>
        <p:spPr/>
        <p:txBody>
          <a:bodyPr/>
          <a:lstStyle/>
          <a:p>
            <a:r>
              <a:rPr lang="en-GB" dirty="0"/>
              <a:t>Decoding the Predictive Patterns</a:t>
            </a:r>
            <a:endParaRPr lang="en-US" dirty="0"/>
          </a:p>
        </p:txBody>
      </p:sp>
    </p:spTree>
    <p:extLst>
      <p:ext uri="{BB962C8B-B14F-4D97-AF65-F5344CB8AC3E}">
        <p14:creationId xmlns:p14="http://schemas.microsoft.com/office/powerpoint/2010/main" val="28235917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FAFDCCA3-5CE7-058C-1962-A071B7643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5DF26DB3-6D44-7E9C-C8CF-3265DD460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57224" y="1402873"/>
            <a:ext cx="3908293" cy="4088260"/>
          </a:xfrm>
          <a:prstGeom prst="rect">
            <a:avLst/>
          </a:prstGeom>
          <a:noFill/>
          <a:ln w="381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ontent Placeholder 10">
            <a:extLst>
              <a:ext uri="{FF2B5EF4-FFF2-40B4-BE49-F238E27FC236}">
                <a16:creationId xmlns:a16="http://schemas.microsoft.com/office/drawing/2014/main" id="{465803E4-F67D-E8C4-5FED-77589D20D78E}"/>
              </a:ext>
            </a:extLst>
          </p:cNvPr>
          <p:cNvSpPr>
            <a:spLocks noGrp="1"/>
          </p:cNvSpPr>
          <p:nvPr>
            <p:ph idx="1"/>
          </p:nvPr>
        </p:nvSpPr>
        <p:spPr>
          <a:xfrm>
            <a:off x="7304091" y="1920643"/>
            <a:ext cx="3908293" cy="3321400"/>
          </a:xfrm>
        </p:spPr>
        <p:txBody>
          <a:bodyPr>
            <a:normAutofit lnSpcReduction="10000"/>
          </a:bodyPr>
          <a:lstStyle/>
          <a:p>
            <a:pPr>
              <a:lnSpc>
                <a:spcPct val="110000"/>
              </a:lnSpc>
            </a:pPr>
            <a:r>
              <a:rPr lang="en-US" sz="1300" dirty="0"/>
              <a:t>Permutation Importance: Highlights 'amt' and '</a:t>
            </a:r>
            <a:r>
              <a:rPr lang="en-US" sz="1300" dirty="0" err="1"/>
              <a:t>transaction_hour</a:t>
            </a:r>
            <a:r>
              <a:rPr lang="en-US" sz="1300" dirty="0"/>
              <a:t>' as critical predictors in the </a:t>
            </a:r>
            <a:r>
              <a:rPr lang="en-US" sz="1300" dirty="0" err="1"/>
              <a:t>XGBoost</a:t>
            </a:r>
            <a:r>
              <a:rPr lang="en-US" sz="1300" dirty="0"/>
              <a:t> model, confirming the pivotal role of transaction amount and timing in fraud detection.</a:t>
            </a:r>
          </a:p>
          <a:p>
            <a:pPr>
              <a:lnSpc>
                <a:spcPct val="110000"/>
              </a:lnSpc>
            </a:pPr>
            <a:r>
              <a:rPr lang="en-US" sz="1300" dirty="0"/>
              <a:t>Partial Dependence Plots: Demonstrates how features like 'amt' exert a non-linear effect on fraud predictions, indicating complex relationships between transaction values and fraud likelihood.</a:t>
            </a:r>
          </a:p>
          <a:p>
            <a:pPr>
              <a:lnSpc>
                <a:spcPct val="110000"/>
              </a:lnSpc>
            </a:pPr>
            <a:r>
              <a:rPr lang="en-US" sz="1300" dirty="0"/>
              <a:t>SHAP Values: Offers detailed insights into the impact of individual features, with 'amt' having a substantial and variable influence, thus validating its importance in the model's decision-making process.</a:t>
            </a:r>
          </a:p>
        </p:txBody>
      </p:sp>
      <p:pic>
        <p:nvPicPr>
          <p:cNvPr id="9" name="Picture 8" descr="A screenshot of a graph&#10;&#10;Description automatically generated">
            <a:extLst>
              <a:ext uri="{FF2B5EF4-FFF2-40B4-BE49-F238E27FC236}">
                <a16:creationId xmlns:a16="http://schemas.microsoft.com/office/drawing/2014/main" id="{D9C1927F-4BE4-06A4-DCA8-54F12BB3CB99}"/>
              </a:ext>
            </a:extLst>
          </p:cNvPr>
          <p:cNvPicPr>
            <a:picLocks noChangeAspect="1"/>
          </p:cNvPicPr>
          <p:nvPr/>
        </p:nvPicPr>
        <p:blipFill rotWithShape="1">
          <a:blip r:embed="rId2">
            <a:extLst>
              <a:ext uri="{28A0092B-C50C-407E-A947-70E740481C1C}">
                <a14:useLocalDpi xmlns:a14="http://schemas.microsoft.com/office/drawing/2010/main" val="0"/>
              </a:ext>
            </a:extLst>
          </a:blip>
          <a:srcRect t="32907"/>
          <a:stretch/>
        </p:blipFill>
        <p:spPr>
          <a:xfrm>
            <a:off x="142348" y="3447003"/>
            <a:ext cx="3877464" cy="1795040"/>
          </a:xfrm>
          <a:prstGeom prst="rect">
            <a:avLst/>
          </a:prstGeom>
        </p:spPr>
      </p:pic>
      <p:pic>
        <p:nvPicPr>
          <p:cNvPr id="5" name="Picture 4">
            <a:extLst>
              <a:ext uri="{FF2B5EF4-FFF2-40B4-BE49-F238E27FC236}">
                <a16:creationId xmlns:a16="http://schemas.microsoft.com/office/drawing/2014/main" id="{DFF70198-B566-B6E1-5233-3D66ED4691A2}"/>
              </a:ext>
            </a:extLst>
          </p:cNvPr>
          <p:cNvPicPr>
            <a:picLocks noChangeAspect="1"/>
          </p:cNvPicPr>
          <p:nvPr/>
        </p:nvPicPr>
        <p:blipFill>
          <a:blip r:embed="rId3"/>
          <a:stretch>
            <a:fillRect/>
          </a:stretch>
        </p:blipFill>
        <p:spPr>
          <a:xfrm>
            <a:off x="4279772" y="477221"/>
            <a:ext cx="2989220" cy="5786419"/>
          </a:xfrm>
          <a:prstGeom prst="rect">
            <a:avLst/>
          </a:prstGeom>
        </p:spPr>
      </p:pic>
      <p:pic>
        <p:nvPicPr>
          <p:cNvPr id="7" name="Picture 6" descr="A screenshot of a computer&#10;&#10;Description automatically generated">
            <a:extLst>
              <a:ext uri="{FF2B5EF4-FFF2-40B4-BE49-F238E27FC236}">
                <a16:creationId xmlns:a16="http://schemas.microsoft.com/office/drawing/2014/main" id="{78DDBA61-32E9-7DE6-21E3-0FFFE4FFC878}"/>
              </a:ext>
            </a:extLst>
          </p:cNvPr>
          <p:cNvPicPr>
            <a:picLocks noChangeAspect="1"/>
          </p:cNvPicPr>
          <p:nvPr/>
        </p:nvPicPr>
        <p:blipFill rotWithShape="1">
          <a:blip r:embed="rId4">
            <a:extLst>
              <a:ext uri="{28A0092B-C50C-407E-A947-70E740481C1C}">
                <a14:useLocalDpi xmlns:a14="http://schemas.microsoft.com/office/drawing/2010/main" val="0"/>
              </a:ext>
            </a:extLst>
          </a:blip>
          <a:srcRect t="41333"/>
          <a:stretch/>
        </p:blipFill>
        <p:spPr>
          <a:xfrm>
            <a:off x="233737" y="384252"/>
            <a:ext cx="4054475" cy="1968323"/>
          </a:xfrm>
          <a:prstGeom prst="rect">
            <a:avLst/>
          </a:prstGeom>
        </p:spPr>
      </p:pic>
    </p:spTree>
    <p:extLst>
      <p:ext uri="{BB962C8B-B14F-4D97-AF65-F5344CB8AC3E}">
        <p14:creationId xmlns:p14="http://schemas.microsoft.com/office/powerpoint/2010/main" val="21514232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EC4452-C206-88B5-796A-23244D226828}"/>
              </a:ext>
            </a:extLst>
          </p:cNvPr>
          <p:cNvSpPr>
            <a:spLocks noGrp="1"/>
          </p:cNvSpPr>
          <p:nvPr>
            <p:ph type="title"/>
          </p:nvPr>
        </p:nvSpPr>
        <p:spPr/>
        <p:txBody>
          <a:bodyPr/>
          <a:lstStyle/>
          <a:p>
            <a:r>
              <a:rPr lang="en-GB" dirty="0"/>
              <a:t>Conclusion: Hypothesis and Objectives Evaluation</a:t>
            </a:r>
            <a:endParaRPr lang="en-US" dirty="0"/>
          </a:p>
        </p:txBody>
      </p:sp>
      <p:sp>
        <p:nvSpPr>
          <p:cNvPr id="3" name="Content Placeholder 2">
            <a:extLst>
              <a:ext uri="{FF2B5EF4-FFF2-40B4-BE49-F238E27FC236}">
                <a16:creationId xmlns:a16="http://schemas.microsoft.com/office/drawing/2014/main" id="{2C32202B-DE61-81B1-92ED-640E385F561D}"/>
              </a:ext>
            </a:extLst>
          </p:cNvPr>
          <p:cNvSpPr>
            <a:spLocks noGrp="1"/>
          </p:cNvSpPr>
          <p:nvPr>
            <p:ph idx="1"/>
          </p:nvPr>
        </p:nvSpPr>
        <p:spPr/>
        <p:txBody>
          <a:bodyPr>
            <a:normAutofit fontScale="85000" lnSpcReduction="20000"/>
          </a:bodyPr>
          <a:lstStyle/>
          <a:p>
            <a:r>
              <a:rPr lang="en-US" dirty="0"/>
              <a:t>Project Hypothesis: Investigated whether applying machine learning techniques to credit card transaction data can detect fraud with at least 95% accuracy.</a:t>
            </a:r>
          </a:p>
          <a:p>
            <a:r>
              <a:rPr lang="en-US" dirty="0"/>
              <a:t>Objective Achieved: The </a:t>
            </a:r>
            <a:r>
              <a:rPr lang="en-US" dirty="0" err="1"/>
              <a:t>XGBoost</a:t>
            </a:r>
            <a:r>
              <a:rPr lang="en-US" dirty="0"/>
              <a:t> model, after rigorous tuning and evaluation, consistently exceeded the target, demonstrating a robust detection rate that aligns with the project goal.</a:t>
            </a:r>
          </a:p>
          <a:p>
            <a:r>
              <a:rPr lang="en-US" dirty="0"/>
              <a:t>Data Handling: Comprehensive data cleaning and feature engineering paved the way for effective modeling, supporting the hypothesis that detailed transaction data is critical for fraud detection.</a:t>
            </a:r>
          </a:p>
          <a:p>
            <a:r>
              <a:rPr lang="en-US" dirty="0"/>
              <a:t>Feature Selection Rigor: Through a structured approach employing multiple feature selection methods, the project confirmed that selecting the right features is crucial for high model accuracy.</a:t>
            </a:r>
          </a:p>
          <a:p>
            <a:r>
              <a:rPr lang="en-US" dirty="0"/>
              <a:t>Model Performance Confirmation: The </a:t>
            </a:r>
            <a:r>
              <a:rPr lang="en-US" dirty="0" err="1"/>
              <a:t>XGBoost</a:t>
            </a:r>
            <a:r>
              <a:rPr lang="en-US" dirty="0"/>
              <a:t> model not only met but surpassed the success criterion with exceptional precision and recall, reaffirming the effectiveness of advanced machine learning techniques in fraud detection.</a:t>
            </a:r>
          </a:p>
        </p:txBody>
      </p:sp>
    </p:spTree>
    <p:extLst>
      <p:ext uri="{BB962C8B-B14F-4D97-AF65-F5344CB8AC3E}">
        <p14:creationId xmlns:p14="http://schemas.microsoft.com/office/powerpoint/2010/main" val="15074441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EC4452-C206-88B5-796A-23244D226828}"/>
              </a:ext>
            </a:extLst>
          </p:cNvPr>
          <p:cNvSpPr>
            <a:spLocks noGrp="1"/>
          </p:cNvSpPr>
          <p:nvPr>
            <p:ph type="title"/>
          </p:nvPr>
        </p:nvSpPr>
        <p:spPr/>
        <p:txBody>
          <a:bodyPr/>
          <a:lstStyle/>
          <a:p>
            <a:r>
              <a:rPr lang="en-GB" dirty="0"/>
              <a:t>Conclusion: Model Impact and Future Implications</a:t>
            </a:r>
            <a:endParaRPr lang="en-US" dirty="0"/>
          </a:p>
        </p:txBody>
      </p:sp>
      <p:sp>
        <p:nvSpPr>
          <p:cNvPr id="3" name="Content Placeholder 2">
            <a:extLst>
              <a:ext uri="{FF2B5EF4-FFF2-40B4-BE49-F238E27FC236}">
                <a16:creationId xmlns:a16="http://schemas.microsoft.com/office/drawing/2014/main" id="{2C32202B-DE61-81B1-92ED-640E385F561D}"/>
              </a:ext>
            </a:extLst>
          </p:cNvPr>
          <p:cNvSpPr>
            <a:spLocks noGrp="1"/>
          </p:cNvSpPr>
          <p:nvPr>
            <p:ph idx="1"/>
          </p:nvPr>
        </p:nvSpPr>
        <p:spPr/>
        <p:txBody>
          <a:bodyPr>
            <a:normAutofit fontScale="85000" lnSpcReduction="10000"/>
          </a:bodyPr>
          <a:lstStyle/>
          <a:p>
            <a:r>
              <a:rPr lang="en-US" dirty="0"/>
              <a:t>Success in Model Accuracy: The </a:t>
            </a:r>
            <a:r>
              <a:rPr lang="en-US" dirty="0" err="1"/>
              <a:t>XGBoost</a:t>
            </a:r>
            <a:r>
              <a:rPr lang="en-US" dirty="0"/>
              <a:t> model's accuracy met the project's stringent success criteria, validating the original hypothesis and objectives.</a:t>
            </a:r>
          </a:p>
          <a:p>
            <a:r>
              <a:rPr lang="en-US" dirty="0"/>
              <a:t>Importance of Feature Engineering: Key features like 'transaction amount' and 'transaction time' were instrumental in model performance, underscoring the value of thorough data preparation.</a:t>
            </a:r>
          </a:p>
          <a:p>
            <a:r>
              <a:rPr lang="en-US" dirty="0"/>
              <a:t>Efficacy of Model Selection and Training: The comparative analysis of different models and the final selection of </a:t>
            </a:r>
            <a:r>
              <a:rPr lang="en-US" dirty="0" err="1"/>
              <a:t>XGBoost</a:t>
            </a:r>
            <a:r>
              <a:rPr lang="en-US" dirty="0"/>
              <a:t> showcased the project's methodical approach to find the best solution.</a:t>
            </a:r>
          </a:p>
          <a:p>
            <a:r>
              <a:rPr lang="en-US" dirty="0"/>
              <a:t>Tuning and Insights: Hyperparameter tuning and interpretability analysis, including SHAP values, provided deep insights into the model's decisions, ensuring trustworthiness and applicability.</a:t>
            </a:r>
          </a:p>
        </p:txBody>
      </p:sp>
    </p:spTree>
    <p:extLst>
      <p:ext uri="{BB962C8B-B14F-4D97-AF65-F5344CB8AC3E}">
        <p14:creationId xmlns:p14="http://schemas.microsoft.com/office/powerpoint/2010/main" val="42939564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E2BDE-CA48-8742-F291-F928B86E8FAC}"/>
              </a:ext>
            </a:extLst>
          </p:cNvPr>
          <p:cNvSpPr>
            <a:spLocks noGrp="1"/>
          </p:cNvSpPr>
          <p:nvPr>
            <p:ph type="title"/>
          </p:nvPr>
        </p:nvSpPr>
        <p:spPr/>
        <p:txBody>
          <a:bodyPr/>
          <a:lstStyle/>
          <a:p>
            <a:r>
              <a:rPr lang="en-GB" dirty="0"/>
              <a:t>Considerations and Limitations of the </a:t>
            </a:r>
            <a:r>
              <a:rPr lang="en-GB" dirty="0" err="1"/>
              <a:t>STudy</a:t>
            </a:r>
            <a:endParaRPr lang="en-US" dirty="0"/>
          </a:p>
        </p:txBody>
      </p:sp>
      <p:sp>
        <p:nvSpPr>
          <p:cNvPr id="3" name="Content Placeholder 2">
            <a:extLst>
              <a:ext uri="{FF2B5EF4-FFF2-40B4-BE49-F238E27FC236}">
                <a16:creationId xmlns:a16="http://schemas.microsoft.com/office/drawing/2014/main" id="{ACF0E13C-1565-9EB2-7332-1E543E28B750}"/>
              </a:ext>
            </a:extLst>
          </p:cNvPr>
          <p:cNvSpPr>
            <a:spLocks noGrp="1"/>
          </p:cNvSpPr>
          <p:nvPr>
            <p:ph idx="1"/>
          </p:nvPr>
        </p:nvSpPr>
        <p:spPr/>
        <p:txBody>
          <a:bodyPr>
            <a:normAutofit fontScale="92500"/>
          </a:bodyPr>
          <a:lstStyle/>
          <a:p>
            <a:r>
              <a:rPr lang="en-US" dirty="0"/>
              <a:t>Synthetic Data Limitations: The model was trained on simulated data, which may not capture all the complexities and behavioral patterns present in real-world fraud scenarios.</a:t>
            </a:r>
          </a:p>
          <a:p>
            <a:r>
              <a:rPr lang="en-US" dirty="0"/>
              <a:t>Regional Specificity: The data and resulting model are localized to the Western United States, potentially limiting its applicability to different geographic areas with varying fraud dynamics.</a:t>
            </a:r>
          </a:p>
          <a:p>
            <a:r>
              <a:rPr lang="en-US" dirty="0"/>
              <a:t>Model Generalizability: While the </a:t>
            </a:r>
            <a:r>
              <a:rPr lang="en-US" dirty="0" err="1"/>
              <a:t>XGBoost</a:t>
            </a:r>
            <a:r>
              <a:rPr lang="en-US" dirty="0"/>
              <a:t> model performed well on the given dataset, its effectiveness on live, diverse, and evolving transaction data remains to be tested.</a:t>
            </a:r>
          </a:p>
          <a:p>
            <a:r>
              <a:rPr lang="en-US" dirty="0"/>
              <a:t>Data Privacy Compliance: The necessity to mask data to adhere to privacy regulations may have excluded potentially useful information that could enhance fraud detection.</a:t>
            </a:r>
          </a:p>
        </p:txBody>
      </p:sp>
    </p:spTree>
    <p:extLst>
      <p:ext uri="{BB962C8B-B14F-4D97-AF65-F5344CB8AC3E}">
        <p14:creationId xmlns:p14="http://schemas.microsoft.com/office/powerpoint/2010/main" val="22971618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5CA50B-9E9C-9529-6FFC-89E0A3C51C1F}"/>
              </a:ext>
            </a:extLst>
          </p:cNvPr>
          <p:cNvSpPr>
            <a:spLocks noGrp="1"/>
          </p:cNvSpPr>
          <p:nvPr>
            <p:ph type="title"/>
          </p:nvPr>
        </p:nvSpPr>
        <p:spPr/>
        <p:txBody>
          <a:bodyPr/>
          <a:lstStyle/>
          <a:p>
            <a:r>
              <a:rPr lang="en-GB" dirty="0"/>
              <a:t>Expanding the Horizon – future work and alternatives</a:t>
            </a:r>
            <a:endParaRPr lang="en-US" dirty="0"/>
          </a:p>
        </p:txBody>
      </p:sp>
      <p:sp>
        <p:nvSpPr>
          <p:cNvPr id="3" name="Content Placeholder 2">
            <a:extLst>
              <a:ext uri="{FF2B5EF4-FFF2-40B4-BE49-F238E27FC236}">
                <a16:creationId xmlns:a16="http://schemas.microsoft.com/office/drawing/2014/main" id="{9A14A692-4A1B-6682-35B2-2AB234C4F8FC}"/>
              </a:ext>
            </a:extLst>
          </p:cNvPr>
          <p:cNvSpPr>
            <a:spLocks noGrp="1"/>
          </p:cNvSpPr>
          <p:nvPr>
            <p:ph idx="1"/>
          </p:nvPr>
        </p:nvSpPr>
        <p:spPr/>
        <p:txBody>
          <a:bodyPr>
            <a:normAutofit fontScale="85000" lnSpcReduction="10000"/>
          </a:bodyPr>
          <a:lstStyle/>
          <a:p>
            <a:r>
              <a:rPr lang="en-US" dirty="0"/>
              <a:t>Real-World Application: Deploy the model in a controlled real-world environment to validate its practical effectiveness and refine it with actual transaction data.</a:t>
            </a:r>
          </a:p>
          <a:p>
            <a:r>
              <a:rPr lang="en-US" dirty="0"/>
              <a:t>Broader Data Integration: To enhance generalization, incorporate data from various regions and countries, considering different types of fraud that may not have been represented in the synthetic dataset.</a:t>
            </a:r>
          </a:p>
          <a:p>
            <a:r>
              <a:rPr lang="en-US" dirty="0"/>
              <a:t>Alternative Approaches: Explore complementary methods such as anomaly detection algorithms or deep learning models that may capture complex patterns in high-dimensional data.</a:t>
            </a:r>
          </a:p>
          <a:p>
            <a:r>
              <a:rPr lang="en-US" dirty="0"/>
              <a:t>Continuous Model Evolution: Implement mechanisms for the model to evolve with new fraud tactics, using techniques like online learning or reinforcement learning to adapt to emerging fraud patterns.</a:t>
            </a:r>
          </a:p>
        </p:txBody>
      </p:sp>
    </p:spTree>
    <p:extLst>
      <p:ext uri="{BB962C8B-B14F-4D97-AF65-F5344CB8AC3E}">
        <p14:creationId xmlns:p14="http://schemas.microsoft.com/office/powerpoint/2010/main" val="16369873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9460B6-EAB3-988A-AFF7-4B1A32517548}"/>
              </a:ext>
            </a:extLst>
          </p:cNvPr>
          <p:cNvSpPr>
            <a:spLocks noGrp="1"/>
          </p:cNvSpPr>
          <p:nvPr>
            <p:ph type="title"/>
          </p:nvPr>
        </p:nvSpPr>
        <p:spPr/>
        <p:txBody>
          <a:bodyPr/>
          <a:lstStyle/>
          <a:p>
            <a:r>
              <a:rPr lang="en-US" dirty="0"/>
              <a:t>Project Overview and Data Insights</a:t>
            </a:r>
          </a:p>
        </p:txBody>
      </p:sp>
      <p:sp>
        <p:nvSpPr>
          <p:cNvPr id="3" name="Content Placeholder 2">
            <a:extLst>
              <a:ext uri="{FF2B5EF4-FFF2-40B4-BE49-F238E27FC236}">
                <a16:creationId xmlns:a16="http://schemas.microsoft.com/office/drawing/2014/main" id="{28191862-BA90-A4AB-4392-2A34F5F5D2B6}"/>
              </a:ext>
            </a:extLst>
          </p:cNvPr>
          <p:cNvSpPr>
            <a:spLocks noGrp="1"/>
          </p:cNvSpPr>
          <p:nvPr>
            <p:ph idx="1"/>
          </p:nvPr>
        </p:nvSpPr>
        <p:spPr/>
        <p:txBody>
          <a:bodyPr>
            <a:normAutofit fontScale="92500" lnSpcReduction="10000"/>
          </a:bodyPr>
          <a:lstStyle/>
          <a:p>
            <a:r>
              <a:rPr lang="en-GB" dirty="0"/>
              <a:t>Scope:</a:t>
            </a:r>
          </a:p>
          <a:p>
            <a:pPr marL="457200" lvl="1" indent="0">
              <a:buNone/>
            </a:pPr>
            <a:r>
              <a:rPr lang="en-GB" dirty="0"/>
              <a:t>1. </a:t>
            </a:r>
            <a:r>
              <a:rPr lang="en-US" dirty="0"/>
              <a:t>Data Cleaning: Handling missing values, outliers, and standardizing features.</a:t>
            </a:r>
          </a:p>
          <a:p>
            <a:pPr marL="457200" lvl="1" indent="0">
              <a:buNone/>
            </a:pPr>
            <a:r>
              <a:rPr lang="en-US" dirty="0"/>
              <a:t>2. Data Exploration: Analyzing transaction patterns and features influencing fraud detection.</a:t>
            </a:r>
          </a:p>
          <a:p>
            <a:pPr marL="457200" lvl="1" indent="0">
              <a:buNone/>
            </a:pPr>
            <a:r>
              <a:rPr lang="en-US" dirty="0"/>
              <a:t>3. Model Training: Employing algorithms like logistic regression and decision trees.</a:t>
            </a:r>
          </a:p>
          <a:p>
            <a:pPr marL="457200" lvl="1" indent="0">
              <a:buNone/>
            </a:pPr>
            <a:r>
              <a:rPr lang="en-US" dirty="0"/>
              <a:t>4. Evaluation: Using precision, recall, and F1-score to assess performance.</a:t>
            </a:r>
          </a:p>
          <a:p>
            <a:r>
              <a:rPr lang="en-US" dirty="0"/>
              <a:t>Data Description:</a:t>
            </a:r>
          </a:p>
          <a:p>
            <a:pPr marL="0" indent="0">
              <a:buNone/>
            </a:pPr>
            <a:r>
              <a:rPr lang="en-US" dirty="0"/>
              <a:t>          </a:t>
            </a:r>
            <a:r>
              <a:rPr lang="en-US" sz="1600" dirty="0"/>
              <a:t>1. Source: Simulated dataset from </a:t>
            </a:r>
            <a:r>
              <a:rPr lang="en-US" sz="1600" dirty="0" err="1"/>
              <a:t>DataCamp</a:t>
            </a:r>
            <a:r>
              <a:rPr lang="en-US" sz="1600" dirty="0"/>
              <a:t>, derived from Kaggle.</a:t>
            </a:r>
          </a:p>
          <a:p>
            <a:pPr marL="457200" lvl="1" indent="0">
              <a:buNone/>
            </a:pPr>
            <a:r>
              <a:rPr lang="en-US" dirty="0"/>
              <a:t>2. Details: Involves 1,000 customers and 800 merchants over two years.</a:t>
            </a:r>
          </a:p>
          <a:p>
            <a:pPr marL="457200" lvl="1" indent="0">
              <a:buNone/>
            </a:pPr>
            <a:r>
              <a:rPr lang="en-US" dirty="0"/>
              <a:t>3.  Variables: Includes transaction amount, merchant details, location, and fraud labels.</a:t>
            </a:r>
            <a:endParaRPr lang="en-GB" dirty="0"/>
          </a:p>
          <a:p>
            <a:pPr marL="457200" lvl="1" indent="0">
              <a:buNone/>
            </a:pPr>
            <a:endParaRPr lang="en-US" dirty="0"/>
          </a:p>
        </p:txBody>
      </p:sp>
    </p:spTree>
    <p:extLst>
      <p:ext uri="{BB962C8B-B14F-4D97-AF65-F5344CB8AC3E}">
        <p14:creationId xmlns:p14="http://schemas.microsoft.com/office/powerpoint/2010/main" val="15323414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23C5C3-B6D0-2DEE-D1E4-E777A0825713}"/>
              </a:ext>
            </a:extLst>
          </p:cNvPr>
          <p:cNvSpPr>
            <a:spLocks noGrp="1"/>
          </p:cNvSpPr>
          <p:nvPr>
            <p:ph type="title"/>
          </p:nvPr>
        </p:nvSpPr>
        <p:spPr/>
        <p:txBody>
          <a:bodyPr/>
          <a:lstStyle/>
          <a:p>
            <a:r>
              <a:rPr lang="en-US" dirty="0"/>
              <a:t>Challenges &amp; Next Steps</a:t>
            </a:r>
          </a:p>
        </p:txBody>
      </p:sp>
      <p:sp>
        <p:nvSpPr>
          <p:cNvPr id="3" name="Content Placeholder 2">
            <a:extLst>
              <a:ext uri="{FF2B5EF4-FFF2-40B4-BE49-F238E27FC236}">
                <a16:creationId xmlns:a16="http://schemas.microsoft.com/office/drawing/2014/main" id="{EB965A68-8521-C62A-3DC2-5BE3AB9F0CE5}"/>
              </a:ext>
            </a:extLst>
          </p:cNvPr>
          <p:cNvSpPr>
            <a:spLocks noGrp="1"/>
          </p:cNvSpPr>
          <p:nvPr>
            <p:ph idx="1"/>
          </p:nvPr>
        </p:nvSpPr>
        <p:spPr/>
        <p:txBody>
          <a:bodyPr/>
          <a:lstStyle/>
          <a:p>
            <a:r>
              <a:rPr lang="en-US" dirty="0"/>
              <a:t>Challenges:</a:t>
            </a:r>
          </a:p>
          <a:p>
            <a:pPr lvl="1"/>
            <a:r>
              <a:rPr lang="en-US" dirty="0"/>
              <a:t>Data Privacy: Ensuring compliance with data privacy regulations.</a:t>
            </a:r>
          </a:p>
          <a:p>
            <a:pPr lvl="1"/>
            <a:r>
              <a:rPr lang="en-US" dirty="0"/>
              <a:t>Handling Volume: Developing scalable algorithms for large volumes of data.</a:t>
            </a:r>
          </a:p>
          <a:p>
            <a:pPr lvl="1"/>
            <a:r>
              <a:rPr lang="en-US" dirty="0"/>
              <a:t>Infrastructure: Securing adequate computational resources for processing and training.</a:t>
            </a:r>
          </a:p>
          <a:p>
            <a:r>
              <a:rPr lang="en-US" dirty="0"/>
              <a:t>Next Steps:</a:t>
            </a:r>
          </a:p>
          <a:p>
            <a:pPr lvl="1"/>
            <a:r>
              <a:rPr lang="en-US" dirty="0"/>
              <a:t>Deepen exploratory data analysis to identify more complex patterns.</a:t>
            </a:r>
          </a:p>
          <a:p>
            <a:pPr lvl="1"/>
            <a:r>
              <a:rPr lang="en-US" dirty="0"/>
              <a:t>Enhance feature engineering and prepare data for effective model training.</a:t>
            </a:r>
          </a:p>
        </p:txBody>
      </p:sp>
    </p:spTree>
    <p:extLst>
      <p:ext uri="{BB962C8B-B14F-4D97-AF65-F5344CB8AC3E}">
        <p14:creationId xmlns:p14="http://schemas.microsoft.com/office/powerpoint/2010/main" val="31103684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9DEF1B5-E010-4323-89DA-9453EA7FDC8A}"/>
              </a:ext>
            </a:extLst>
          </p:cNvPr>
          <p:cNvSpPr>
            <a:spLocks noGrp="1"/>
          </p:cNvSpPr>
          <p:nvPr>
            <p:ph type="title"/>
          </p:nvPr>
        </p:nvSpPr>
        <p:spPr/>
        <p:txBody>
          <a:bodyPr/>
          <a:lstStyle/>
          <a:p>
            <a:r>
              <a:rPr lang="en-GB" dirty="0"/>
              <a:t>Data Wrangling &amp; EDA</a:t>
            </a:r>
            <a:endParaRPr lang="en-US" dirty="0"/>
          </a:p>
        </p:txBody>
      </p:sp>
      <p:sp>
        <p:nvSpPr>
          <p:cNvPr id="6" name="Text Placeholder 5">
            <a:extLst>
              <a:ext uri="{FF2B5EF4-FFF2-40B4-BE49-F238E27FC236}">
                <a16:creationId xmlns:a16="http://schemas.microsoft.com/office/drawing/2014/main" id="{BAEBA202-6CB1-C000-F4B4-939D69DD61F3}"/>
              </a:ext>
            </a:extLst>
          </p:cNvPr>
          <p:cNvSpPr>
            <a:spLocks noGrp="1"/>
          </p:cNvSpPr>
          <p:nvPr>
            <p:ph type="body" idx="1"/>
          </p:nvPr>
        </p:nvSpPr>
        <p:spPr/>
        <p:txBody>
          <a:bodyPr/>
          <a:lstStyle/>
          <a:p>
            <a:r>
              <a:rPr lang="en-GB" dirty="0"/>
              <a:t>2</a:t>
            </a:r>
            <a:endParaRPr lang="en-US" dirty="0"/>
          </a:p>
        </p:txBody>
      </p:sp>
    </p:spTree>
    <p:extLst>
      <p:ext uri="{BB962C8B-B14F-4D97-AF65-F5344CB8AC3E}">
        <p14:creationId xmlns:p14="http://schemas.microsoft.com/office/powerpoint/2010/main" val="2901507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AFDCCA3-5CE7-058C-1962-A071B7643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4E90B4E-1474-15D3-0F82-1149107587A7}"/>
              </a:ext>
            </a:extLst>
          </p:cNvPr>
          <p:cNvSpPr>
            <a:spLocks noGrp="1"/>
          </p:cNvSpPr>
          <p:nvPr>
            <p:ph type="title"/>
          </p:nvPr>
        </p:nvSpPr>
        <p:spPr>
          <a:xfrm>
            <a:off x="914397" y="965110"/>
            <a:ext cx="4328163" cy="1771535"/>
          </a:xfrm>
          <a:noFill/>
        </p:spPr>
        <p:txBody>
          <a:bodyPr>
            <a:normAutofit/>
          </a:bodyPr>
          <a:lstStyle/>
          <a:p>
            <a:r>
              <a:rPr lang="en-US" dirty="0"/>
              <a:t>Summary and Integrity Check</a:t>
            </a:r>
          </a:p>
        </p:txBody>
      </p:sp>
      <p:sp>
        <p:nvSpPr>
          <p:cNvPr id="3" name="Content Placeholder 2">
            <a:extLst>
              <a:ext uri="{FF2B5EF4-FFF2-40B4-BE49-F238E27FC236}">
                <a16:creationId xmlns:a16="http://schemas.microsoft.com/office/drawing/2014/main" id="{5C25A701-2AE2-B535-C654-A620B0C0EC46}"/>
              </a:ext>
            </a:extLst>
          </p:cNvPr>
          <p:cNvSpPr>
            <a:spLocks noGrp="1"/>
          </p:cNvSpPr>
          <p:nvPr>
            <p:ph idx="1"/>
          </p:nvPr>
        </p:nvSpPr>
        <p:spPr>
          <a:xfrm>
            <a:off x="914400" y="2890881"/>
            <a:ext cx="4328160" cy="3052719"/>
          </a:xfrm>
        </p:spPr>
        <p:txBody>
          <a:bodyPr>
            <a:normAutofit/>
          </a:bodyPr>
          <a:lstStyle/>
          <a:p>
            <a:r>
              <a:rPr lang="en-GB" dirty="0"/>
              <a:t>No missing values: </a:t>
            </a:r>
            <a:r>
              <a:rPr lang="en-US" dirty="0"/>
              <a:t>Dataset with 339,607 entries and 15 columns verified for completeness.</a:t>
            </a:r>
          </a:p>
          <a:p>
            <a:r>
              <a:rPr lang="en-US" dirty="0"/>
              <a:t>Descriptive Statistics:</a:t>
            </a:r>
          </a:p>
          <a:p>
            <a:pPr lvl="1"/>
            <a:r>
              <a:rPr lang="en-US" dirty="0"/>
              <a:t>Numerical data ranges significantly, e.g., transaction amounts vary widely.</a:t>
            </a:r>
          </a:p>
          <a:p>
            <a:pPr lvl="1"/>
            <a:r>
              <a:rPr lang="en-US" dirty="0"/>
              <a:t>Categorical data shows diversity in merchants, jobs, and categories.</a:t>
            </a:r>
          </a:p>
          <a:p>
            <a:pPr marL="457200" lvl="1" indent="0">
              <a:buNone/>
            </a:pPr>
            <a:endParaRPr lang="en-US" dirty="0"/>
          </a:p>
        </p:txBody>
      </p:sp>
      <p:sp>
        <p:nvSpPr>
          <p:cNvPr id="12" name="Rectangle 11">
            <a:extLst>
              <a:ext uri="{FF2B5EF4-FFF2-40B4-BE49-F238E27FC236}">
                <a16:creationId xmlns:a16="http://schemas.microsoft.com/office/drawing/2014/main" id="{1BF24CF1-EE7F-86B3-94A8-3CD26A1ADB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65243" y="936887"/>
            <a:ext cx="4490823" cy="4337163"/>
          </a:xfrm>
          <a:prstGeom prst="rect">
            <a:avLst/>
          </a:prstGeom>
          <a:noFill/>
          <a:ln w="381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screenshot of a computer code&#10;&#10;Description automatically generated">
            <a:extLst>
              <a:ext uri="{FF2B5EF4-FFF2-40B4-BE49-F238E27FC236}">
                <a16:creationId xmlns:a16="http://schemas.microsoft.com/office/drawing/2014/main" id="{8FC7FCD0-9D3F-FEEE-28C9-D7641F88CD7E}"/>
              </a:ext>
            </a:extLst>
          </p:cNvPr>
          <p:cNvPicPr>
            <a:picLocks noChangeAspect="1"/>
          </p:cNvPicPr>
          <p:nvPr/>
        </p:nvPicPr>
        <p:blipFill rotWithShape="1">
          <a:blip r:embed="rId2">
            <a:extLst>
              <a:ext uri="{28A0092B-C50C-407E-A947-70E740481C1C}">
                <a14:useLocalDpi xmlns:a14="http://schemas.microsoft.com/office/drawing/2010/main" val="0"/>
              </a:ext>
            </a:extLst>
          </a:blip>
          <a:srcRect t="1275" r="2" b="3"/>
          <a:stretch/>
        </p:blipFill>
        <p:spPr>
          <a:xfrm>
            <a:off x="6105211" y="1606437"/>
            <a:ext cx="4490822" cy="4337163"/>
          </a:xfrm>
          <a:prstGeom prst="rect">
            <a:avLst/>
          </a:prstGeom>
        </p:spPr>
      </p:pic>
    </p:spTree>
    <p:extLst>
      <p:ext uri="{BB962C8B-B14F-4D97-AF65-F5344CB8AC3E}">
        <p14:creationId xmlns:p14="http://schemas.microsoft.com/office/powerpoint/2010/main" val="36166894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FAFDCCA3-5CE7-058C-1962-A071B7643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BF24CF1-EE7F-86B3-94A8-3CD26A1ADB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5999" y="936887"/>
            <a:ext cx="5160067" cy="4968614"/>
          </a:xfrm>
          <a:prstGeom prst="rect">
            <a:avLst/>
          </a:prstGeom>
          <a:noFill/>
          <a:ln w="381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718007C-CE83-799A-7B99-8FD225B75289}"/>
              </a:ext>
            </a:extLst>
          </p:cNvPr>
          <p:cNvSpPr>
            <a:spLocks noGrp="1"/>
          </p:cNvSpPr>
          <p:nvPr>
            <p:ph type="title"/>
          </p:nvPr>
        </p:nvSpPr>
        <p:spPr>
          <a:xfrm>
            <a:off x="914397" y="950441"/>
            <a:ext cx="3476578" cy="1801455"/>
          </a:xfrm>
          <a:noFill/>
        </p:spPr>
        <p:txBody>
          <a:bodyPr>
            <a:normAutofit/>
          </a:bodyPr>
          <a:lstStyle/>
          <a:p>
            <a:r>
              <a:rPr lang="en-GB" dirty="0"/>
              <a:t>Transaction Distribution</a:t>
            </a:r>
            <a:endParaRPr lang="en-US" dirty="0"/>
          </a:p>
        </p:txBody>
      </p:sp>
      <p:sp>
        <p:nvSpPr>
          <p:cNvPr id="9" name="Content Placeholder 8">
            <a:extLst>
              <a:ext uri="{FF2B5EF4-FFF2-40B4-BE49-F238E27FC236}">
                <a16:creationId xmlns:a16="http://schemas.microsoft.com/office/drawing/2014/main" id="{740427FB-5279-9DAB-46EB-2B4E8BBF83BA}"/>
              </a:ext>
            </a:extLst>
          </p:cNvPr>
          <p:cNvSpPr>
            <a:spLocks noGrp="1"/>
          </p:cNvSpPr>
          <p:nvPr>
            <p:ph idx="1"/>
          </p:nvPr>
        </p:nvSpPr>
        <p:spPr>
          <a:xfrm>
            <a:off x="914400" y="2890881"/>
            <a:ext cx="3476578" cy="3052719"/>
          </a:xfrm>
        </p:spPr>
        <p:txBody>
          <a:bodyPr>
            <a:normAutofit/>
          </a:bodyPr>
          <a:lstStyle/>
          <a:p>
            <a:r>
              <a:rPr lang="en-US" dirty="0"/>
              <a:t>Class Imbalance: Legitimate transactions greatly outnumber fraudulent cases, indicating a need for class imbalance strategies in model training.</a:t>
            </a:r>
          </a:p>
          <a:p>
            <a:pPr marL="0" indent="0">
              <a:buNone/>
            </a:pPr>
            <a:endParaRPr lang="en-US" dirty="0"/>
          </a:p>
        </p:txBody>
      </p:sp>
      <p:pic>
        <p:nvPicPr>
          <p:cNvPr id="5" name="Content Placeholder 4" descr="A blue rectangular bar with white background&#10;&#10;Description automatically generated with medium confidence">
            <a:extLst>
              <a:ext uri="{FF2B5EF4-FFF2-40B4-BE49-F238E27FC236}">
                <a16:creationId xmlns:a16="http://schemas.microsoft.com/office/drawing/2014/main" id="{A0F5EAA1-85D3-BAEC-52AC-07490921F2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60758" y="1606437"/>
            <a:ext cx="5135276" cy="3646047"/>
          </a:xfrm>
          <a:prstGeom prst="rect">
            <a:avLst/>
          </a:prstGeom>
        </p:spPr>
      </p:pic>
    </p:spTree>
    <p:extLst>
      <p:ext uri="{BB962C8B-B14F-4D97-AF65-F5344CB8AC3E}">
        <p14:creationId xmlns:p14="http://schemas.microsoft.com/office/powerpoint/2010/main" val="1350976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5BE2A49E-0BD9-321C-F602-AFA2FCF9B2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198" y="931857"/>
            <a:ext cx="10326946" cy="4996302"/>
          </a:xfrm>
          <a:prstGeom prst="rect">
            <a:avLst/>
          </a:prstGeom>
          <a:noFill/>
          <a:ln w="381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Rectangle 15">
            <a:extLst>
              <a:ext uri="{FF2B5EF4-FFF2-40B4-BE49-F238E27FC236}">
                <a16:creationId xmlns:a16="http://schemas.microsoft.com/office/drawing/2014/main" id="{2D0267C2-9A87-5888-0384-969AD93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E4AEFA6A-E623-CF1A-3DDF-C38D3A7E2C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8570" y="930513"/>
            <a:ext cx="4237092" cy="4989589"/>
          </a:xfrm>
          <a:prstGeom prst="rect">
            <a:avLst/>
          </a:prstGeom>
          <a:noFill/>
          <a:ln w="381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1279405-2E1D-008A-F317-85AC64C0C05F}"/>
              </a:ext>
            </a:extLst>
          </p:cNvPr>
          <p:cNvSpPr>
            <a:spLocks noGrp="1"/>
          </p:cNvSpPr>
          <p:nvPr>
            <p:ph type="title"/>
          </p:nvPr>
        </p:nvSpPr>
        <p:spPr>
          <a:xfrm>
            <a:off x="938570" y="2552699"/>
            <a:ext cx="3903156" cy="1828800"/>
          </a:xfrm>
        </p:spPr>
        <p:txBody>
          <a:bodyPr vert="horz" lIns="91440" tIns="45720" rIns="91440" bIns="45720" rtlCol="0" anchor="b">
            <a:normAutofit/>
          </a:bodyPr>
          <a:lstStyle/>
          <a:p>
            <a:r>
              <a:rPr lang="en-US" sz="3200" spc="530" dirty="0"/>
              <a:t>Analyzing Fraud Trends Over Time</a:t>
            </a:r>
          </a:p>
        </p:txBody>
      </p:sp>
      <p:pic>
        <p:nvPicPr>
          <p:cNvPr id="5" name="Content Placeholder 4" descr="A graph of green bars&#10;&#10;Description automatically generated">
            <a:extLst>
              <a:ext uri="{FF2B5EF4-FFF2-40B4-BE49-F238E27FC236}">
                <a16:creationId xmlns:a16="http://schemas.microsoft.com/office/drawing/2014/main" id="{4801842E-F5D7-8702-B576-44DBE3B02C59}"/>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22474" r="23584" b="-1"/>
          <a:stretch/>
        </p:blipFill>
        <p:spPr>
          <a:xfrm>
            <a:off x="6099169" y="10"/>
            <a:ext cx="3116969" cy="3467089"/>
          </a:xfrm>
          <a:prstGeom prst="rect">
            <a:avLst/>
          </a:prstGeom>
        </p:spPr>
      </p:pic>
      <p:pic>
        <p:nvPicPr>
          <p:cNvPr id="9" name="Picture 8" descr="A graph of a graph with red bars&#10;&#10;Description automatically generated with medium confidence">
            <a:extLst>
              <a:ext uri="{FF2B5EF4-FFF2-40B4-BE49-F238E27FC236}">
                <a16:creationId xmlns:a16="http://schemas.microsoft.com/office/drawing/2014/main" id="{2AF8C941-6BC1-236F-9BA3-E658570A6C79}"/>
              </a:ext>
            </a:extLst>
          </p:cNvPr>
          <p:cNvPicPr>
            <a:picLocks noChangeAspect="1"/>
          </p:cNvPicPr>
          <p:nvPr/>
        </p:nvPicPr>
        <p:blipFill rotWithShape="1">
          <a:blip r:embed="rId3">
            <a:extLst>
              <a:ext uri="{28A0092B-C50C-407E-A947-70E740481C1C}">
                <a14:useLocalDpi xmlns:a14="http://schemas.microsoft.com/office/drawing/2010/main" val="0"/>
              </a:ext>
            </a:extLst>
          </a:blip>
          <a:srcRect l="26930" r="21570" b="-1"/>
          <a:stretch/>
        </p:blipFill>
        <p:spPr>
          <a:xfrm>
            <a:off x="9216138" y="10"/>
            <a:ext cx="2975862" cy="3467089"/>
          </a:xfrm>
          <a:prstGeom prst="rect">
            <a:avLst/>
          </a:prstGeom>
        </p:spPr>
      </p:pic>
      <p:pic>
        <p:nvPicPr>
          <p:cNvPr id="7" name="Picture 6" descr="A graph with blue bars&#10;&#10;Description automatically generated">
            <a:extLst>
              <a:ext uri="{FF2B5EF4-FFF2-40B4-BE49-F238E27FC236}">
                <a16:creationId xmlns:a16="http://schemas.microsoft.com/office/drawing/2014/main" id="{1ACA3023-D284-0839-FF05-00E26D7D61D9}"/>
              </a:ext>
            </a:extLst>
          </p:cNvPr>
          <p:cNvPicPr>
            <a:picLocks noChangeAspect="1"/>
          </p:cNvPicPr>
          <p:nvPr/>
        </p:nvPicPr>
        <p:blipFill rotWithShape="1">
          <a:blip r:embed="rId4">
            <a:extLst>
              <a:ext uri="{28A0092B-C50C-407E-A947-70E740481C1C}">
                <a14:useLocalDpi xmlns:a14="http://schemas.microsoft.com/office/drawing/2010/main" val="0"/>
              </a:ext>
            </a:extLst>
          </a:blip>
          <a:srcRect t="7292"/>
          <a:stretch/>
        </p:blipFill>
        <p:spPr>
          <a:xfrm>
            <a:off x="6096000" y="3467100"/>
            <a:ext cx="6096000" cy="3390900"/>
          </a:xfrm>
          <a:prstGeom prst="rect">
            <a:avLst/>
          </a:prstGeom>
        </p:spPr>
      </p:pic>
    </p:spTree>
    <p:extLst>
      <p:ext uri="{BB962C8B-B14F-4D97-AF65-F5344CB8AC3E}">
        <p14:creationId xmlns:p14="http://schemas.microsoft.com/office/powerpoint/2010/main" val="7474770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AFDCCA3-5CE7-058C-1962-A071B7643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BF24CF1-EE7F-86B3-94A8-3CD26A1ADB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08233" y="936887"/>
            <a:ext cx="5947834" cy="4337163"/>
          </a:xfrm>
          <a:prstGeom prst="rect">
            <a:avLst/>
          </a:prstGeom>
          <a:noFill/>
          <a:ln w="381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92BC819-D939-6BB2-1658-9D378FA7DF58}"/>
              </a:ext>
            </a:extLst>
          </p:cNvPr>
          <p:cNvSpPr>
            <a:spLocks noGrp="1"/>
          </p:cNvSpPr>
          <p:nvPr>
            <p:ph type="title"/>
          </p:nvPr>
        </p:nvSpPr>
        <p:spPr>
          <a:xfrm>
            <a:off x="914397" y="950441"/>
            <a:ext cx="3184637" cy="1801455"/>
          </a:xfrm>
          <a:noFill/>
        </p:spPr>
        <p:txBody>
          <a:bodyPr>
            <a:normAutofit/>
          </a:bodyPr>
          <a:lstStyle/>
          <a:p>
            <a:r>
              <a:rPr lang="en-GB" dirty="0"/>
              <a:t>Feature Correlation </a:t>
            </a:r>
            <a:endParaRPr lang="en-US" dirty="0"/>
          </a:p>
        </p:txBody>
      </p:sp>
      <p:sp>
        <p:nvSpPr>
          <p:cNvPr id="3" name="Content Placeholder 2">
            <a:extLst>
              <a:ext uri="{FF2B5EF4-FFF2-40B4-BE49-F238E27FC236}">
                <a16:creationId xmlns:a16="http://schemas.microsoft.com/office/drawing/2014/main" id="{191C9D90-7F63-2A6D-5C09-ED5ABA0ADC08}"/>
              </a:ext>
            </a:extLst>
          </p:cNvPr>
          <p:cNvSpPr>
            <a:spLocks noGrp="1"/>
          </p:cNvSpPr>
          <p:nvPr>
            <p:ph idx="1"/>
          </p:nvPr>
        </p:nvSpPr>
        <p:spPr>
          <a:xfrm>
            <a:off x="914400" y="2890881"/>
            <a:ext cx="3184633" cy="3052719"/>
          </a:xfrm>
        </p:spPr>
        <p:txBody>
          <a:bodyPr>
            <a:normAutofit/>
          </a:bodyPr>
          <a:lstStyle/>
          <a:p>
            <a:pPr>
              <a:lnSpc>
                <a:spcPct val="110000"/>
              </a:lnSpc>
            </a:pPr>
            <a:r>
              <a:rPr lang="en-US" sz="1500"/>
              <a:t>The correlation matrix revealed that while some features showed notable correlations with fraud, many did not exhibit strong linear relationships. For instance, a positive correlation (0.201) was observed between the transaction amount (amt) and the occurrence of fraud (</a:t>
            </a:r>
            <a:r>
              <a:rPr lang="en-US" sz="1500" err="1"/>
              <a:t>is_fraud</a:t>
            </a:r>
            <a:r>
              <a:rPr lang="en-US" sz="1500"/>
              <a:t>).</a:t>
            </a:r>
          </a:p>
        </p:txBody>
      </p:sp>
      <p:pic>
        <p:nvPicPr>
          <p:cNvPr id="5" name="Picture 4" descr="A screenshot of a graph&#10;&#10;Description automatically generated">
            <a:extLst>
              <a:ext uri="{FF2B5EF4-FFF2-40B4-BE49-F238E27FC236}">
                <a16:creationId xmlns:a16="http://schemas.microsoft.com/office/drawing/2014/main" id="{19656318-FA4D-16C2-E207-FD235B2D3B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15134" y="1606437"/>
            <a:ext cx="5880899" cy="4337163"/>
          </a:xfrm>
          <a:prstGeom prst="rect">
            <a:avLst/>
          </a:prstGeom>
        </p:spPr>
      </p:pic>
    </p:spTree>
    <p:extLst>
      <p:ext uri="{BB962C8B-B14F-4D97-AF65-F5344CB8AC3E}">
        <p14:creationId xmlns:p14="http://schemas.microsoft.com/office/powerpoint/2010/main" val="913153577"/>
      </p:ext>
    </p:extLst>
  </p:cSld>
  <p:clrMapOvr>
    <a:masterClrMapping/>
  </p:clrMapOvr>
</p:sld>
</file>

<file path=ppt/theme/theme1.xml><?xml version="1.0" encoding="utf-8"?>
<a:theme xmlns:a="http://schemas.openxmlformats.org/drawingml/2006/main" name="LimelightVTI">
  <a:themeElements>
    <a:clrScheme name="AnalogousFromRegularSeed_2SEEDS">
      <a:dk1>
        <a:srgbClr val="000000"/>
      </a:dk1>
      <a:lt1>
        <a:srgbClr val="FFFFFF"/>
      </a:lt1>
      <a:dk2>
        <a:srgbClr val="23323E"/>
      </a:dk2>
      <a:lt2>
        <a:srgbClr val="E8E3E2"/>
      </a:lt2>
      <a:accent1>
        <a:srgbClr val="3B94B1"/>
      </a:accent1>
      <a:accent2>
        <a:srgbClr val="46B4A1"/>
      </a:accent2>
      <a:accent3>
        <a:srgbClr val="4D74C3"/>
      </a:accent3>
      <a:accent4>
        <a:srgbClr val="B13B58"/>
      </a:accent4>
      <a:accent5>
        <a:srgbClr val="C3604D"/>
      </a:accent5>
      <a:accent6>
        <a:srgbClr val="B1803B"/>
      </a:accent6>
      <a:hlink>
        <a:srgbClr val="BF5F3F"/>
      </a:hlink>
      <a:folHlink>
        <a:srgbClr val="7F7F7F"/>
      </a:folHlink>
    </a:clrScheme>
    <a:fontScheme name="Trade Gothic">
      <a:majorFont>
        <a:latin typeface="Trade Gothic Next Cond"/>
        <a:ea typeface=""/>
        <a:cs typeface=""/>
      </a:majorFont>
      <a:minorFont>
        <a:latin typeface="Trade Gothic Next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LimelightVTI" id="{7936DCFD-B587-41FD-9126-64F2709ED40B}" vid="{74F41540-78F1-4C56-9EAA-6FA6E9F1D77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83</TotalTime>
  <Words>2049</Words>
  <Application>Microsoft Office PowerPoint</Application>
  <PresentationFormat>Widescreen</PresentationFormat>
  <Paragraphs>144</Paragraphs>
  <Slides>25</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Aptos</vt:lpstr>
      <vt:lpstr>Arial</vt:lpstr>
      <vt:lpstr>system-ui</vt:lpstr>
      <vt:lpstr>Trade Gothic Next Cond</vt:lpstr>
      <vt:lpstr>Trade Gothic Next Light</vt:lpstr>
      <vt:lpstr>LimelightVTI</vt:lpstr>
      <vt:lpstr>Credit Card Fraud Detection Using Machine Learning</vt:lpstr>
      <vt:lpstr>Credit Card Fraud Detection Project</vt:lpstr>
      <vt:lpstr>Project Overview and Data Insights</vt:lpstr>
      <vt:lpstr>Challenges &amp; Next Steps</vt:lpstr>
      <vt:lpstr>Data Wrangling &amp; EDA</vt:lpstr>
      <vt:lpstr>Summary and Integrity Check</vt:lpstr>
      <vt:lpstr>Transaction Distribution</vt:lpstr>
      <vt:lpstr>Analyzing Fraud Trends Over Time</vt:lpstr>
      <vt:lpstr>Feature Correlation </vt:lpstr>
      <vt:lpstr>Preprocessing </vt:lpstr>
      <vt:lpstr>Preparation for model training</vt:lpstr>
      <vt:lpstr>Feature selection Strategies</vt:lpstr>
      <vt:lpstr>Recursive Feature Elimination </vt:lpstr>
      <vt:lpstr>Correlation Analysis &amp; Univariate Selection </vt:lpstr>
      <vt:lpstr>Final Features</vt:lpstr>
      <vt:lpstr>Modelling </vt:lpstr>
      <vt:lpstr>Comparative analysis of predictive models</vt:lpstr>
      <vt:lpstr>PowerPoint Presentation</vt:lpstr>
      <vt:lpstr>PowerPoint Presentation</vt:lpstr>
      <vt:lpstr>Model Insights and Interpretation</vt:lpstr>
      <vt:lpstr>PowerPoint Presentation</vt:lpstr>
      <vt:lpstr>Conclusion: Hypothesis and Objectives Evaluation</vt:lpstr>
      <vt:lpstr>Conclusion: Model Impact and Future Implications</vt:lpstr>
      <vt:lpstr>Considerations and Limitations of the STudy</vt:lpstr>
      <vt:lpstr>Expanding the Horizon – future work and alternatives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Credit Card Fraud Detection Using Machine Learning</dc:title>
  <dc:creator>afnan abdi</dc:creator>
  <cp:lastModifiedBy>afnan abdi</cp:lastModifiedBy>
  <cp:revision>1</cp:revision>
  <dcterms:created xsi:type="dcterms:W3CDTF">2024-04-18T23:36:52Z</dcterms:created>
  <dcterms:modified xsi:type="dcterms:W3CDTF">2024-04-19T01:00:12Z</dcterms:modified>
</cp:coreProperties>
</file>