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70" r:id="rId9"/>
    <p:sldId id="271" r:id="rId10"/>
    <p:sldId id="275" r:id="rId11"/>
    <p:sldId id="276" r:id="rId12"/>
    <p:sldId id="284" r:id="rId13"/>
    <p:sldId id="280" r:id="rId14"/>
    <p:sldId id="279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8701" autoAdjust="0"/>
  </p:normalViewPr>
  <p:slideViewPr>
    <p:cSldViewPr snapToGrid="0">
      <p:cViewPr>
        <p:scale>
          <a:sx n="50" d="100"/>
          <a:sy n="50" d="100"/>
        </p:scale>
        <p:origin x="285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87BC67-A1B9-476A-A11E-207513679BBF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9C9F7FB-D51E-40E9-A67B-6C39C4B1A7BD}">
      <dgm:prSet/>
      <dgm:spPr/>
      <dgm:t>
        <a:bodyPr/>
        <a:lstStyle/>
        <a:p>
          <a:r>
            <a:rPr lang="en-US"/>
            <a:t>Achievements:</a:t>
          </a:r>
        </a:p>
      </dgm:t>
    </dgm:pt>
    <dgm:pt modelId="{D0DDFF51-AA25-47B1-9A37-9E05CB7FD600}" type="parTrans" cxnId="{49436C28-82FE-4FD7-A360-FDA212F713C8}">
      <dgm:prSet/>
      <dgm:spPr/>
      <dgm:t>
        <a:bodyPr/>
        <a:lstStyle/>
        <a:p>
          <a:endParaRPr lang="en-US"/>
        </a:p>
      </dgm:t>
    </dgm:pt>
    <dgm:pt modelId="{43BEB21E-F7B2-4340-80F9-A826D74703AF}" type="sibTrans" cxnId="{49436C28-82FE-4FD7-A360-FDA212F713C8}">
      <dgm:prSet/>
      <dgm:spPr/>
      <dgm:t>
        <a:bodyPr/>
        <a:lstStyle/>
        <a:p>
          <a:endParaRPr lang="en-US"/>
        </a:p>
      </dgm:t>
    </dgm:pt>
    <dgm:pt modelId="{F6E0E512-808F-45B2-A92C-76868B7833F0}">
      <dgm:prSet/>
      <dgm:spPr/>
      <dgm:t>
        <a:bodyPr/>
        <a:lstStyle/>
        <a:p>
          <a:r>
            <a:rPr lang="en-US"/>
            <a:t>Objective Achieved: The project successfully met its goal of detecting fraudulent transactions with at least 95% accuracy using the XGBoost model.</a:t>
          </a:r>
        </a:p>
      </dgm:t>
    </dgm:pt>
    <dgm:pt modelId="{A28FCC21-1DAC-4FFA-8F3F-EEE5BB4B91DE}" type="parTrans" cxnId="{2CE2C237-93FE-4865-821A-66318940530B}">
      <dgm:prSet/>
      <dgm:spPr/>
      <dgm:t>
        <a:bodyPr/>
        <a:lstStyle/>
        <a:p>
          <a:endParaRPr lang="en-US"/>
        </a:p>
      </dgm:t>
    </dgm:pt>
    <dgm:pt modelId="{B482186F-2E13-409C-B42E-B8020C79959E}" type="sibTrans" cxnId="{2CE2C237-93FE-4865-821A-66318940530B}">
      <dgm:prSet/>
      <dgm:spPr/>
      <dgm:t>
        <a:bodyPr/>
        <a:lstStyle/>
        <a:p>
          <a:endParaRPr lang="en-US"/>
        </a:p>
      </dgm:t>
    </dgm:pt>
    <dgm:pt modelId="{1A043F17-5485-4E44-B681-BF609E2FCD3B}">
      <dgm:prSet/>
      <dgm:spPr/>
      <dgm:t>
        <a:bodyPr/>
        <a:lstStyle/>
        <a:p>
          <a:r>
            <a:rPr lang="en-US"/>
            <a:t>Impactful Data Handling: Comprehensive data cleaning and feature engineering laid a solid foundation for effective modeling, demonstrating the critical role of detailed transaction data in fraud detection.</a:t>
          </a:r>
        </a:p>
      </dgm:t>
    </dgm:pt>
    <dgm:pt modelId="{1665C21F-4F77-43A1-817B-90C96C7C4FA4}" type="parTrans" cxnId="{23047DC5-43BA-4BF8-BAA0-E6EC1593C6B3}">
      <dgm:prSet/>
      <dgm:spPr/>
      <dgm:t>
        <a:bodyPr/>
        <a:lstStyle/>
        <a:p>
          <a:endParaRPr lang="en-US"/>
        </a:p>
      </dgm:t>
    </dgm:pt>
    <dgm:pt modelId="{F26BCD70-3D59-45C2-9726-225732D3AD2A}" type="sibTrans" cxnId="{23047DC5-43BA-4BF8-BAA0-E6EC1593C6B3}">
      <dgm:prSet/>
      <dgm:spPr/>
      <dgm:t>
        <a:bodyPr/>
        <a:lstStyle/>
        <a:p>
          <a:endParaRPr lang="en-US"/>
        </a:p>
      </dgm:t>
    </dgm:pt>
    <dgm:pt modelId="{45137145-B3C1-4687-93FA-0E913802F243}">
      <dgm:prSet/>
      <dgm:spPr/>
      <dgm:t>
        <a:bodyPr/>
        <a:lstStyle/>
        <a:p>
          <a:r>
            <a:rPr lang="en-US"/>
            <a:t>Strategic Feature Selection: A structured approach to feature selection ensured the model's high accuracy, proving the importance of choosing the right features.</a:t>
          </a:r>
        </a:p>
      </dgm:t>
    </dgm:pt>
    <dgm:pt modelId="{FD56F52E-E807-403C-97C2-EC63ECC61177}" type="parTrans" cxnId="{2F4F7B01-0F71-46A9-8D75-43FC9A2AC026}">
      <dgm:prSet/>
      <dgm:spPr/>
      <dgm:t>
        <a:bodyPr/>
        <a:lstStyle/>
        <a:p>
          <a:endParaRPr lang="en-US"/>
        </a:p>
      </dgm:t>
    </dgm:pt>
    <dgm:pt modelId="{86E64352-CE79-42AF-A17A-3B6C6F614CA0}" type="sibTrans" cxnId="{2F4F7B01-0F71-46A9-8D75-43FC9A2AC026}">
      <dgm:prSet/>
      <dgm:spPr/>
      <dgm:t>
        <a:bodyPr/>
        <a:lstStyle/>
        <a:p>
          <a:endParaRPr lang="en-US"/>
        </a:p>
      </dgm:t>
    </dgm:pt>
    <dgm:pt modelId="{69FA459F-A001-4AFA-AE59-997FCEE39B0E}">
      <dgm:prSet/>
      <dgm:spPr/>
      <dgm:t>
        <a:bodyPr/>
        <a:lstStyle/>
        <a:p>
          <a:r>
            <a:rPr lang="en-US" dirty="0"/>
            <a:t>Future Outlook:</a:t>
          </a:r>
        </a:p>
      </dgm:t>
    </dgm:pt>
    <dgm:pt modelId="{C37DF819-3D67-43D9-9516-1C5D011CB43F}" type="parTrans" cxnId="{72C76056-0003-46FA-BE7A-7E3895239B86}">
      <dgm:prSet/>
      <dgm:spPr/>
      <dgm:t>
        <a:bodyPr/>
        <a:lstStyle/>
        <a:p>
          <a:endParaRPr lang="en-US"/>
        </a:p>
      </dgm:t>
    </dgm:pt>
    <dgm:pt modelId="{3C1514DB-65CE-415D-898D-CAC29952F2B6}" type="sibTrans" cxnId="{72C76056-0003-46FA-BE7A-7E3895239B86}">
      <dgm:prSet/>
      <dgm:spPr/>
      <dgm:t>
        <a:bodyPr/>
        <a:lstStyle/>
        <a:p>
          <a:endParaRPr lang="en-US"/>
        </a:p>
      </dgm:t>
    </dgm:pt>
    <dgm:pt modelId="{E53268CD-BDD4-46A9-8892-75ACC261B574}">
      <dgm:prSet/>
      <dgm:spPr/>
      <dgm:t>
        <a:bodyPr/>
        <a:lstStyle/>
        <a:p>
          <a:r>
            <a:rPr lang="en-US"/>
            <a:t>Commitment to Excellence: We remain dedicated to enhancing our fraud detection capabilities, continuing to invest in technology and processes that protect our customers and business.</a:t>
          </a:r>
        </a:p>
      </dgm:t>
    </dgm:pt>
    <dgm:pt modelId="{CCE4DBA3-4F40-4B78-AC22-23B30CA6480F}" type="parTrans" cxnId="{28F98EE1-0441-4E00-831A-F51B3E0E69ED}">
      <dgm:prSet/>
      <dgm:spPr/>
      <dgm:t>
        <a:bodyPr/>
        <a:lstStyle/>
        <a:p>
          <a:endParaRPr lang="en-US"/>
        </a:p>
      </dgm:t>
    </dgm:pt>
    <dgm:pt modelId="{592CF26D-33C2-4A42-BEA0-E2BC73AA2EF8}" type="sibTrans" cxnId="{28F98EE1-0441-4E00-831A-F51B3E0E69ED}">
      <dgm:prSet/>
      <dgm:spPr/>
      <dgm:t>
        <a:bodyPr/>
        <a:lstStyle/>
        <a:p>
          <a:endParaRPr lang="en-US"/>
        </a:p>
      </dgm:t>
    </dgm:pt>
    <dgm:pt modelId="{4A398102-6ABF-45B0-9D61-52705E85A0D2}">
      <dgm:prSet/>
      <dgm:spPr/>
      <dgm:t>
        <a:bodyPr/>
        <a:lstStyle/>
        <a:p>
          <a:r>
            <a:rPr lang="en-US"/>
            <a:t>Adaptive and Responsive: The project will continue to evolve in response to new fraud tactics and changing market conditions, ensuring it remains at the forefront of fraud detection technology.</a:t>
          </a:r>
        </a:p>
      </dgm:t>
    </dgm:pt>
    <dgm:pt modelId="{7518D1AC-4663-43B4-A6B0-C4CEC1217475}" type="parTrans" cxnId="{37897971-27D2-42A3-ADB8-D37C3FF42EC0}">
      <dgm:prSet/>
      <dgm:spPr/>
      <dgm:t>
        <a:bodyPr/>
        <a:lstStyle/>
        <a:p>
          <a:endParaRPr lang="en-US"/>
        </a:p>
      </dgm:t>
    </dgm:pt>
    <dgm:pt modelId="{DD9D50D8-1668-413A-97D2-E36649FEE0FA}" type="sibTrans" cxnId="{37897971-27D2-42A3-ADB8-D37C3FF42EC0}">
      <dgm:prSet/>
      <dgm:spPr/>
      <dgm:t>
        <a:bodyPr/>
        <a:lstStyle/>
        <a:p>
          <a:endParaRPr lang="en-US"/>
        </a:p>
      </dgm:t>
    </dgm:pt>
    <dgm:pt modelId="{228BB738-3FD2-436E-9E3C-5E2F96E0E094}" type="pres">
      <dgm:prSet presAssocID="{C187BC67-A1B9-476A-A11E-207513679BBF}" presName="linear" presStyleCnt="0">
        <dgm:presLayoutVars>
          <dgm:dir/>
          <dgm:animLvl val="lvl"/>
          <dgm:resizeHandles val="exact"/>
        </dgm:presLayoutVars>
      </dgm:prSet>
      <dgm:spPr/>
    </dgm:pt>
    <dgm:pt modelId="{E78935C5-42AA-4D3F-B773-6ED4583ACCBD}" type="pres">
      <dgm:prSet presAssocID="{89C9F7FB-D51E-40E9-A67B-6C39C4B1A7BD}" presName="parentLin" presStyleCnt="0"/>
      <dgm:spPr/>
    </dgm:pt>
    <dgm:pt modelId="{EB9B238D-B629-4BD0-8EFB-F6531B4D5FE2}" type="pres">
      <dgm:prSet presAssocID="{89C9F7FB-D51E-40E9-A67B-6C39C4B1A7BD}" presName="parentLeftMargin" presStyleLbl="node1" presStyleIdx="0" presStyleCnt="2"/>
      <dgm:spPr/>
    </dgm:pt>
    <dgm:pt modelId="{D1207E61-FA48-4F07-8841-1F1DBF4394FC}" type="pres">
      <dgm:prSet presAssocID="{89C9F7FB-D51E-40E9-A67B-6C39C4B1A7B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67AAD4E-3BA0-4955-9800-25FCF307BA59}" type="pres">
      <dgm:prSet presAssocID="{89C9F7FB-D51E-40E9-A67B-6C39C4B1A7BD}" presName="negativeSpace" presStyleCnt="0"/>
      <dgm:spPr/>
    </dgm:pt>
    <dgm:pt modelId="{734B2871-5F13-47F5-A7CD-28714B0DAFBA}" type="pres">
      <dgm:prSet presAssocID="{89C9F7FB-D51E-40E9-A67B-6C39C4B1A7BD}" presName="childText" presStyleLbl="conFgAcc1" presStyleIdx="0" presStyleCnt="2">
        <dgm:presLayoutVars>
          <dgm:bulletEnabled val="1"/>
        </dgm:presLayoutVars>
      </dgm:prSet>
      <dgm:spPr/>
    </dgm:pt>
    <dgm:pt modelId="{5316A786-4356-4408-8982-E8F0260CB560}" type="pres">
      <dgm:prSet presAssocID="{43BEB21E-F7B2-4340-80F9-A826D74703AF}" presName="spaceBetweenRectangles" presStyleCnt="0"/>
      <dgm:spPr/>
    </dgm:pt>
    <dgm:pt modelId="{0A4A43AE-6A2D-43D8-85A5-9C2BA93DB735}" type="pres">
      <dgm:prSet presAssocID="{69FA459F-A001-4AFA-AE59-997FCEE39B0E}" presName="parentLin" presStyleCnt="0"/>
      <dgm:spPr/>
    </dgm:pt>
    <dgm:pt modelId="{BEB5CC91-F285-4B60-B187-2529EE914EDA}" type="pres">
      <dgm:prSet presAssocID="{69FA459F-A001-4AFA-AE59-997FCEE39B0E}" presName="parentLeftMargin" presStyleLbl="node1" presStyleIdx="0" presStyleCnt="2"/>
      <dgm:spPr/>
    </dgm:pt>
    <dgm:pt modelId="{9406CB98-3968-478E-9CC0-5460D31827B0}" type="pres">
      <dgm:prSet presAssocID="{69FA459F-A001-4AFA-AE59-997FCEE39B0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B425D6D-2912-4912-AD9C-DA9870E46F57}" type="pres">
      <dgm:prSet presAssocID="{69FA459F-A001-4AFA-AE59-997FCEE39B0E}" presName="negativeSpace" presStyleCnt="0"/>
      <dgm:spPr/>
    </dgm:pt>
    <dgm:pt modelId="{3D390946-AC08-4DB4-B1B9-E40744FC5208}" type="pres">
      <dgm:prSet presAssocID="{69FA459F-A001-4AFA-AE59-997FCEE39B0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F4F7B01-0F71-46A9-8D75-43FC9A2AC026}" srcId="{89C9F7FB-D51E-40E9-A67B-6C39C4B1A7BD}" destId="{45137145-B3C1-4687-93FA-0E913802F243}" srcOrd="2" destOrd="0" parTransId="{FD56F52E-E807-403C-97C2-EC63ECC61177}" sibTransId="{86E64352-CE79-42AF-A17A-3B6C6F614CA0}"/>
    <dgm:cxn modelId="{D99B1402-EC9D-464C-B98B-7FE1D8056DA4}" type="presOf" srcId="{45137145-B3C1-4687-93FA-0E913802F243}" destId="{734B2871-5F13-47F5-A7CD-28714B0DAFBA}" srcOrd="0" destOrd="2" presId="urn:microsoft.com/office/officeart/2005/8/layout/list1"/>
    <dgm:cxn modelId="{29649A1B-115B-4330-9C7F-269FCF34CDFB}" type="presOf" srcId="{69FA459F-A001-4AFA-AE59-997FCEE39B0E}" destId="{BEB5CC91-F285-4B60-B187-2529EE914EDA}" srcOrd="0" destOrd="0" presId="urn:microsoft.com/office/officeart/2005/8/layout/list1"/>
    <dgm:cxn modelId="{49436C28-82FE-4FD7-A360-FDA212F713C8}" srcId="{C187BC67-A1B9-476A-A11E-207513679BBF}" destId="{89C9F7FB-D51E-40E9-A67B-6C39C4B1A7BD}" srcOrd="0" destOrd="0" parTransId="{D0DDFF51-AA25-47B1-9A37-9E05CB7FD600}" sibTransId="{43BEB21E-F7B2-4340-80F9-A826D74703AF}"/>
    <dgm:cxn modelId="{D4A7E428-65D9-45A2-B38B-707DAEDB15D2}" type="presOf" srcId="{C187BC67-A1B9-476A-A11E-207513679BBF}" destId="{228BB738-3FD2-436E-9E3C-5E2F96E0E094}" srcOrd="0" destOrd="0" presId="urn:microsoft.com/office/officeart/2005/8/layout/list1"/>
    <dgm:cxn modelId="{6C03AD29-FFCF-4A7D-942C-A241B98C99CD}" type="presOf" srcId="{F6E0E512-808F-45B2-A92C-76868B7833F0}" destId="{734B2871-5F13-47F5-A7CD-28714B0DAFBA}" srcOrd="0" destOrd="0" presId="urn:microsoft.com/office/officeart/2005/8/layout/list1"/>
    <dgm:cxn modelId="{2CE2C237-93FE-4865-821A-66318940530B}" srcId="{89C9F7FB-D51E-40E9-A67B-6C39C4B1A7BD}" destId="{F6E0E512-808F-45B2-A92C-76868B7833F0}" srcOrd="0" destOrd="0" parTransId="{A28FCC21-1DAC-4FFA-8F3F-EEE5BB4B91DE}" sibTransId="{B482186F-2E13-409C-B42E-B8020C79959E}"/>
    <dgm:cxn modelId="{514E694A-A86F-4447-B7C4-6634018304A0}" type="presOf" srcId="{4A398102-6ABF-45B0-9D61-52705E85A0D2}" destId="{3D390946-AC08-4DB4-B1B9-E40744FC5208}" srcOrd="0" destOrd="1" presId="urn:microsoft.com/office/officeart/2005/8/layout/list1"/>
    <dgm:cxn modelId="{F3897C6A-1883-49A3-8CC7-BF0390E00B32}" type="presOf" srcId="{E53268CD-BDD4-46A9-8892-75ACC261B574}" destId="{3D390946-AC08-4DB4-B1B9-E40744FC5208}" srcOrd="0" destOrd="0" presId="urn:microsoft.com/office/officeart/2005/8/layout/list1"/>
    <dgm:cxn modelId="{37897971-27D2-42A3-ADB8-D37C3FF42EC0}" srcId="{69FA459F-A001-4AFA-AE59-997FCEE39B0E}" destId="{4A398102-6ABF-45B0-9D61-52705E85A0D2}" srcOrd="1" destOrd="0" parTransId="{7518D1AC-4663-43B4-A6B0-C4CEC1217475}" sibTransId="{DD9D50D8-1668-413A-97D2-E36649FEE0FA}"/>
    <dgm:cxn modelId="{72C76056-0003-46FA-BE7A-7E3895239B86}" srcId="{C187BC67-A1B9-476A-A11E-207513679BBF}" destId="{69FA459F-A001-4AFA-AE59-997FCEE39B0E}" srcOrd="1" destOrd="0" parTransId="{C37DF819-3D67-43D9-9516-1C5D011CB43F}" sibTransId="{3C1514DB-65CE-415D-898D-CAC29952F2B6}"/>
    <dgm:cxn modelId="{4884AEA8-DE3C-46D8-84C2-B207EA8C81E7}" type="presOf" srcId="{69FA459F-A001-4AFA-AE59-997FCEE39B0E}" destId="{9406CB98-3968-478E-9CC0-5460D31827B0}" srcOrd="1" destOrd="0" presId="urn:microsoft.com/office/officeart/2005/8/layout/list1"/>
    <dgm:cxn modelId="{23047DC5-43BA-4BF8-BAA0-E6EC1593C6B3}" srcId="{89C9F7FB-D51E-40E9-A67B-6C39C4B1A7BD}" destId="{1A043F17-5485-4E44-B681-BF609E2FCD3B}" srcOrd="1" destOrd="0" parTransId="{1665C21F-4F77-43A1-817B-90C96C7C4FA4}" sibTransId="{F26BCD70-3D59-45C2-9726-225732D3AD2A}"/>
    <dgm:cxn modelId="{11295DD6-F998-4941-94AC-8831C458031E}" type="presOf" srcId="{89C9F7FB-D51E-40E9-A67B-6C39C4B1A7BD}" destId="{D1207E61-FA48-4F07-8841-1F1DBF4394FC}" srcOrd="1" destOrd="0" presId="urn:microsoft.com/office/officeart/2005/8/layout/list1"/>
    <dgm:cxn modelId="{28F98EE1-0441-4E00-831A-F51B3E0E69ED}" srcId="{69FA459F-A001-4AFA-AE59-997FCEE39B0E}" destId="{E53268CD-BDD4-46A9-8892-75ACC261B574}" srcOrd="0" destOrd="0" parTransId="{CCE4DBA3-4F40-4B78-AC22-23B30CA6480F}" sibTransId="{592CF26D-33C2-4A42-BEA0-E2BC73AA2EF8}"/>
    <dgm:cxn modelId="{18375BED-7697-4E78-ADDF-3CA0FA0A3962}" type="presOf" srcId="{1A043F17-5485-4E44-B681-BF609E2FCD3B}" destId="{734B2871-5F13-47F5-A7CD-28714B0DAFBA}" srcOrd="0" destOrd="1" presId="urn:microsoft.com/office/officeart/2005/8/layout/list1"/>
    <dgm:cxn modelId="{622811F3-AFAC-4AF9-B746-346BFC084D9B}" type="presOf" srcId="{89C9F7FB-D51E-40E9-A67B-6C39C4B1A7BD}" destId="{EB9B238D-B629-4BD0-8EFB-F6531B4D5FE2}" srcOrd="0" destOrd="0" presId="urn:microsoft.com/office/officeart/2005/8/layout/list1"/>
    <dgm:cxn modelId="{3DBDA92B-E2BA-4A9A-9F90-2C7F25F65756}" type="presParOf" srcId="{228BB738-3FD2-436E-9E3C-5E2F96E0E094}" destId="{E78935C5-42AA-4D3F-B773-6ED4583ACCBD}" srcOrd="0" destOrd="0" presId="urn:microsoft.com/office/officeart/2005/8/layout/list1"/>
    <dgm:cxn modelId="{C12038A2-9E6D-405F-BAE8-5C8777D32E0E}" type="presParOf" srcId="{E78935C5-42AA-4D3F-B773-6ED4583ACCBD}" destId="{EB9B238D-B629-4BD0-8EFB-F6531B4D5FE2}" srcOrd="0" destOrd="0" presId="urn:microsoft.com/office/officeart/2005/8/layout/list1"/>
    <dgm:cxn modelId="{6C520568-7719-4580-9B93-2072F0803B08}" type="presParOf" srcId="{E78935C5-42AA-4D3F-B773-6ED4583ACCBD}" destId="{D1207E61-FA48-4F07-8841-1F1DBF4394FC}" srcOrd="1" destOrd="0" presId="urn:microsoft.com/office/officeart/2005/8/layout/list1"/>
    <dgm:cxn modelId="{A706C65D-FFD1-446C-9375-E35E90D0DA7D}" type="presParOf" srcId="{228BB738-3FD2-436E-9E3C-5E2F96E0E094}" destId="{367AAD4E-3BA0-4955-9800-25FCF307BA59}" srcOrd="1" destOrd="0" presId="urn:microsoft.com/office/officeart/2005/8/layout/list1"/>
    <dgm:cxn modelId="{B29DE108-18DC-4CE2-BA0E-A4513A21091D}" type="presParOf" srcId="{228BB738-3FD2-436E-9E3C-5E2F96E0E094}" destId="{734B2871-5F13-47F5-A7CD-28714B0DAFBA}" srcOrd="2" destOrd="0" presId="urn:microsoft.com/office/officeart/2005/8/layout/list1"/>
    <dgm:cxn modelId="{DC8CA738-CE39-4B16-A17E-7452326BFE39}" type="presParOf" srcId="{228BB738-3FD2-436E-9E3C-5E2F96E0E094}" destId="{5316A786-4356-4408-8982-E8F0260CB560}" srcOrd="3" destOrd="0" presId="urn:microsoft.com/office/officeart/2005/8/layout/list1"/>
    <dgm:cxn modelId="{C5507750-2B6D-4678-A399-9906245D7CE8}" type="presParOf" srcId="{228BB738-3FD2-436E-9E3C-5E2F96E0E094}" destId="{0A4A43AE-6A2D-43D8-85A5-9C2BA93DB735}" srcOrd="4" destOrd="0" presId="urn:microsoft.com/office/officeart/2005/8/layout/list1"/>
    <dgm:cxn modelId="{6F5C584A-5BF8-4491-819B-BB0951012887}" type="presParOf" srcId="{0A4A43AE-6A2D-43D8-85A5-9C2BA93DB735}" destId="{BEB5CC91-F285-4B60-B187-2529EE914EDA}" srcOrd="0" destOrd="0" presId="urn:microsoft.com/office/officeart/2005/8/layout/list1"/>
    <dgm:cxn modelId="{60AA6FA2-A2E1-45C5-BB51-C44F0D1F6C64}" type="presParOf" srcId="{0A4A43AE-6A2D-43D8-85A5-9C2BA93DB735}" destId="{9406CB98-3968-478E-9CC0-5460D31827B0}" srcOrd="1" destOrd="0" presId="urn:microsoft.com/office/officeart/2005/8/layout/list1"/>
    <dgm:cxn modelId="{008010BE-7F98-4687-93D2-84E729E5B35F}" type="presParOf" srcId="{228BB738-3FD2-436E-9E3C-5E2F96E0E094}" destId="{7B425D6D-2912-4912-AD9C-DA9870E46F57}" srcOrd="5" destOrd="0" presId="urn:microsoft.com/office/officeart/2005/8/layout/list1"/>
    <dgm:cxn modelId="{A700FDBF-F0CA-4BD3-A782-2F9C58E8428A}" type="presParOf" srcId="{228BB738-3FD2-436E-9E3C-5E2F96E0E094}" destId="{3D390946-AC08-4DB4-B1B9-E40744FC520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B2871-5F13-47F5-A7CD-28714B0DAFBA}">
      <dsp:nvSpPr>
        <dsp:cNvPr id="0" name=""/>
        <dsp:cNvSpPr/>
      </dsp:nvSpPr>
      <dsp:spPr>
        <a:xfrm>
          <a:off x="0" y="293850"/>
          <a:ext cx="5401492" cy="2381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216" tIns="291592" rIns="41921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Objective Achieved: The project successfully met its goal of detecting fraudulent transactions with at least 95% accuracy using the XGBoost model.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Impactful Data Handling: Comprehensive data cleaning and feature engineering laid a solid foundation for effective modeling, demonstrating the critical role of detailed transaction data in fraud detection.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Strategic Feature Selection: A structured approach to feature selection ensured the model's high accuracy, proving the importance of choosing the right features.</a:t>
          </a:r>
        </a:p>
      </dsp:txBody>
      <dsp:txXfrm>
        <a:off x="0" y="293850"/>
        <a:ext cx="5401492" cy="2381400"/>
      </dsp:txXfrm>
    </dsp:sp>
    <dsp:sp modelId="{D1207E61-FA48-4F07-8841-1F1DBF4394FC}">
      <dsp:nvSpPr>
        <dsp:cNvPr id="0" name=""/>
        <dsp:cNvSpPr/>
      </dsp:nvSpPr>
      <dsp:spPr>
        <a:xfrm>
          <a:off x="270074" y="87210"/>
          <a:ext cx="3781044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914" tIns="0" rIns="14291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Achievements:</a:t>
          </a:r>
        </a:p>
      </dsp:txBody>
      <dsp:txXfrm>
        <a:off x="290249" y="107385"/>
        <a:ext cx="3740694" cy="372930"/>
      </dsp:txXfrm>
    </dsp:sp>
    <dsp:sp modelId="{3D390946-AC08-4DB4-B1B9-E40744FC5208}">
      <dsp:nvSpPr>
        <dsp:cNvPr id="0" name=""/>
        <dsp:cNvSpPr/>
      </dsp:nvSpPr>
      <dsp:spPr>
        <a:xfrm>
          <a:off x="0" y="2957490"/>
          <a:ext cx="5401492" cy="1984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216" tIns="291592" rIns="41921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Commitment to Excellence: We remain dedicated to enhancing our fraud detection capabilities, continuing to invest in technology and processes that protect our customers and business.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Adaptive and Responsive: The project will continue to evolve in response to new fraud tactics and changing market conditions, ensuring it remains at the forefront of fraud detection technology.</a:t>
          </a:r>
        </a:p>
      </dsp:txBody>
      <dsp:txXfrm>
        <a:off x="0" y="2957490"/>
        <a:ext cx="5401492" cy="1984500"/>
      </dsp:txXfrm>
    </dsp:sp>
    <dsp:sp modelId="{9406CB98-3968-478E-9CC0-5460D31827B0}">
      <dsp:nvSpPr>
        <dsp:cNvPr id="0" name=""/>
        <dsp:cNvSpPr/>
      </dsp:nvSpPr>
      <dsp:spPr>
        <a:xfrm>
          <a:off x="270074" y="2750850"/>
          <a:ext cx="3781044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914" tIns="0" rIns="14291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Future Outlook:</a:t>
          </a:r>
        </a:p>
      </dsp:txBody>
      <dsp:txXfrm>
        <a:off x="290249" y="2771025"/>
        <a:ext cx="3740694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3D706-F7C2-4A62-94EF-53B2F7ECB27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51C1D-2F9D-45DC-9732-F2001F2EF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51C1D-2F9D-45DC-9732-F2001F2EF5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7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51C1D-2F9D-45DC-9732-F2001F2EF5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0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45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0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8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5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1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25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2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9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5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6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0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480E11DF-4964-B3A1-9A8F-9C4FC1FB22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450" b="6969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4B1B81-4DCE-FB00-90BC-FFBA9ED0B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9865" y="2398143"/>
            <a:ext cx="4321549" cy="2116348"/>
          </a:xfrm>
          <a:noFill/>
        </p:spPr>
        <p:txBody>
          <a:bodyPr anchor="b">
            <a:normAutofit fontScale="90000"/>
          </a:bodyPr>
          <a:lstStyle/>
          <a:p>
            <a:pPr algn="r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Credit Card Fraud Detection Using Machine Learning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87B38-F085-9E9D-639C-68FC78645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9864" y="4514492"/>
            <a:ext cx="4271592" cy="684127"/>
          </a:xfrm>
          <a:noFill/>
        </p:spPr>
        <p:txBody>
          <a:bodyPr anchor="t">
            <a:normAutofit fontScale="85000" lnSpcReduction="20000"/>
          </a:bodyPr>
          <a:lstStyle/>
          <a:p>
            <a:pPr algn="r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Presented By: Afnan A.</a:t>
            </a:r>
          </a:p>
          <a:p>
            <a:pPr algn="r"/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Date: 04/18/2024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3198" y="931856"/>
            <a:ext cx="10324260" cy="499496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5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3979-58ED-AAF7-5183-28D6097F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Insights and Interpretation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076AC-F6C7-4E8F-059C-ADDBDBBCD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600" b="1" dirty="0"/>
              <a:t>4</a:t>
            </a:r>
          </a:p>
          <a:p>
            <a:r>
              <a:rPr lang="en-GB" dirty="0"/>
              <a:t>Decoding the Predictive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9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F26DB3-6D44-7E9C-C8CF-3265DD460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7224" y="1402873"/>
            <a:ext cx="3908293" cy="40882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5803E4-F67D-E8C4-5FED-77589D20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091" y="1920643"/>
            <a:ext cx="3908293" cy="33214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300" dirty="0"/>
              <a:t>Permutation Importance: Highlights 'amt' and '</a:t>
            </a:r>
            <a:r>
              <a:rPr lang="en-US" sz="1300" dirty="0" err="1"/>
              <a:t>transaction_hour</a:t>
            </a:r>
            <a:r>
              <a:rPr lang="en-US" sz="1300" dirty="0"/>
              <a:t>' as critical predictors in the </a:t>
            </a:r>
            <a:r>
              <a:rPr lang="en-US" sz="1300" dirty="0" err="1"/>
              <a:t>XGBoost</a:t>
            </a:r>
            <a:r>
              <a:rPr lang="en-US" sz="1300" dirty="0"/>
              <a:t> model, confirming the pivotal role of transaction amount and timing in fraud detection.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Partial Dependence Plots: Demonstrates how features like 'amt' exert a non-linear effect on fraud predictions, indicating complex relationships between transaction values and fraud likelihood.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SHAP Values: Offers detailed insights into the impact of individual features, with 'amt' having a substantial and variable influence, thus validating its importance in the model's decision-making process.</a:t>
            </a:r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D9C1927F-4BE4-06A4-DCA8-54F12BB3C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07"/>
          <a:stretch/>
        </p:blipFill>
        <p:spPr>
          <a:xfrm>
            <a:off x="142348" y="3447003"/>
            <a:ext cx="3877464" cy="1795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F70198-B566-B6E1-5233-3D66ED469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772" y="477221"/>
            <a:ext cx="2989220" cy="578641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8DDBA61-32E9-7DE6-21E3-0FFFE4FFC8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33"/>
          <a:stretch/>
        </p:blipFill>
        <p:spPr>
          <a:xfrm>
            <a:off x="233737" y="384252"/>
            <a:ext cx="4054475" cy="196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2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A51BF1-65A7-E377-6B1D-63121F80C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37" y="936478"/>
            <a:ext cx="10325177" cy="498596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57880-066D-9733-AC07-4536E2B6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20" y="1510326"/>
            <a:ext cx="5319119" cy="18307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pc="530" dirty="0"/>
              <a:t>5</a:t>
            </a:r>
            <a:br>
              <a:rPr lang="en-US" spc="530" dirty="0"/>
            </a:br>
            <a:r>
              <a:rPr lang="en-US" spc="53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558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A50B-9E9C-9529-6FFC-89E0A3C5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4A692-4A1B-6682-35B2-2AB234C4F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Synthetic Data Limitations: The current model is based on simulated data, which might not capture all real-world complexities and behavioral patterns.</a:t>
            </a:r>
          </a:p>
          <a:p>
            <a:r>
              <a:rPr lang="en-US" dirty="0"/>
              <a:t>Regional Specificity: The data and model are localized to the Western United States, which could limit applicability to different geographic areas with varying fraud dynamics.</a:t>
            </a:r>
          </a:p>
          <a:p>
            <a:r>
              <a:rPr lang="en-US" dirty="0"/>
              <a:t>Data Privacy Compliance: Continuous monitoring and updating of data privacy measures to ensure compliance while utilizing data effectively for fraud detection.</a:t>
            </a:r>
          </a:p>
        </p:txBody>
      </p:sp>
    </p:spTree>
    <p:extLst>
      <p:ext uri="{BB962C8B-B14F-4D97-AF65-F5344CB8AC3E}">
        <p14:creationId xmlns:p14="http://schemas.microsoft.com/office/powerpoint/2010/main" val="1636987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2BDE-CA48-8742-F291-F928B86E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Directions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E13C-1565-9EB2-7332-1E543E28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Real-World Application: Plan to deploy the model in a controlled real-world environment to validate its practical effectiveness and refine it based on actual transaction data.</a:t>
            </a:r>
          </a:p>
          <a:p>
            <a:r>
              <a:rPr lang="en-US" dirty="0"/>
              <a:t>Broader Data Integration: To enhance generalization, consider incorporating data from various regions and countries, taking into account different types of fraud that may not have been represented in the synthetic dataset.</a:t>
            </a:r>
          </a:p>
          <a:p>
            <a:r>
              <a:rPr lang="en-US" dirty="0"/>
              <a:t>Continuous Model Evolution: Implement mechanisms for the model to evolve with new fraud tactics using techniques like online learning or reinforcement learning to adapt to emerging fraud patterns.</a:t>
            </a:r>
          </a:p>
        </p:txBody>
      </p:sp>
    </p:spTree>
    <p:extLst>
      <p:ext uri="{BB962C8B-B14F-4D97-AF65-F5344CB8AC3E}">
        <p14:creationId xmlns:p14="http://schemas.microsoft.com/office/powerpoint/2010/main" val="229716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E4C150-80D5-770F-7B10-707225E54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39" y="929119"/>
            <a:ext cx="3713561" cy="499884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03F70-8452-8713-B30E-CA93E913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15" y="1573427"/>
            <a:ext cx="3417870" cy="1589903"/>
          </a:xfrm>
        </p:spPr>
        <p:txBody>
          <a:bodyPr anchor="t"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AA3E08D-3EB9-4C27-0C31-088690BD0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914714"/>
              </p:ext>
            </p:extLst>
          </p:nvPr>
        </p:nvGraphicFramePr>
        <p:xfrm>
          <a:off x="5662749" y="914400"/>
          <a:ext cx="5401492" cy="502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91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50039-4592-B6F7-93D3-F269CDEE98E1}"/>
              </a:ext>
            </a:extLst>
          </p:cNvPr>
          <p:cNvSpPr txBox="1"/>
          <p:nvPr/>
        </p:nvSpPr>
        <p:spPr>
          <a:xfrm>
            <a:off x="1620445" y="2890881"/>
            <a:ext cx="4475555" cy="2633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/>
              <a:t>      Any Questions?</a:t>
            </a:r>
          </a:p>
        </p:txBody>
      </p:sp>
      <p:pic>
        <p:nvPicPr>
          <p:cNvPr id="9" name="Graphic 8" descr="Question mark">
            <a:extLst>
              <a:ext uri="{FF2B5EF4-FFF2-40B4-BE49-F238E27FC236}">
                <a16:creationId xmlns:a16="http://schemas.microsoft.com/office/drawing/2014/main" id="{79C86383-74C0-6897-C029-EEAC5544C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610" y="3000651"/>
            <a:ext cx="3593119" cy="3593119"/>
          </a:xfrm>
          <a:prstGeom prst="rect">
            <a:avLst/>
          </a:prstGeom>
        </p:spPr>
      </p:pic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905E6BFC-9ECD-AE66-D32E-1D068A934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6911" y="1194141"/>
            <a:ext cx="3177636" cy="3177636"/>
          </a:xfrm>
          <a:prstGeom prst="rect">
            <a:avLst/>
          </a:prstGeom>
        </p:spPr>
      </p:pic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8299DC69-9C5C-7C7D-58BA-CDDDF301D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5852" y="3000727"/>
            <a:ext cx="2591405" cy="2591405"/>
          </a:xfrm>
          <a:prstGeom prst="rect">
            <a:avLst/>
          </a:prstGeom>
        </p:spPr>
      </p:pic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579E35C8-1682-E334-5212-C5A9ED19C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9775" y="1146359"/>
            <a:ext cx="2295026" cy="229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3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4465-008A-840C-6C7A-AAD4F37D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Fraud Detection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4A4D-8BBE-F929-069B-213AEEF7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Background: Credit card Fraud </a:t>
            </a:r>
            <a:r>
              <a:rPr lang="en-US" dirty="0"/>
              <a:t>significantly impacts financial stability and consumer trust. With advancements in technology, the incidence of sophisticated fraudulent activities has risen, especially in the western United States.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Objective: </a:t>
            </a:r>
            <a:r>
              <a:rPr lang="en-US" dirty="0"/>
              <a:t>Apply machine learning techniques to detect fraudulent activities within credit card transactions with a target detection rate of at least 95% accuracy.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0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60B6-EAB3-988A-AFF7-4B1A3251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44" y="960483"/>
            <a:ext cx="8977511" cy="1073825"/>
          </a:xfrm>
        </p:spPr>
        <p:txBody>
          <a:bodyPr/>
          <a:lstStyle/>
          <a:p>
            <a:r>
              <a:rPr lang="en-US" dirty="0"/>
              <a:t>Project Overview and 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91862-BA90-A4AB-4392-2A34F5F5D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244" y="2227134"/>
            <a:ext cx="8977509" cy="3141785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Scope:</a:t>
            </a:r>
          </a:p>
          <a:p>
            <a:pPr marL="457200" lvl="1" indent="0">
              <a:buNone/>
            </a:pPr>
            <a:r>
              <a:rPr lang="en-GB" dirty="0"/>
              <a:t>1. </a:t>
            </a:r>
            <a:r>
              <a:rPr lang="en-US" dirty="0"/>
              <a:t>Data Cleaning: Handling missing values, outliers, and standardizing features.</a:t>
            </a:r>
          </a:p>
          <a:p>
            <a:pPr marL="457200" lvl="1" indent="0">
              <a:buNone/>
            </a:pPr>
            <a:r>
              <a:rPr lang="en-US" dirty="0"/>
              <a:t>2. Data Exploration: Analyzing transaction patterns and features influencing fraud detection.</a:t>
            </a:r>
          </a:p>
          <a:p>
            <a:pPr marL="457200" lvl="1" indent="0">
              <a:buNone/>
            </a:pPr>
            <a:r>
              <a:rPr lang="en-US" dirty="0"/>
              <a:t>3. Model Training: Utilized advanced machine learning techniques to develop the fraud detection model.</a:t>
            </a:r>
          </a:p>
          <a:p>
            <a:pPr marL="457200" lvl="1" indent="0">
              <a:buNone/>
            </a:pPr>
            <a:r>
              <a:rPr lang="en-US" dirty="0"/>
              <a:t>4. Evaluation: Assessed the model's performance to ensure it meets our accuracy targets.</a:t>
            </a:r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Successfully developed a fraud detection system that meets our goal of 95% accuracy.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4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DEF1B5-E010-4323-89DA-9453EA7F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Wrangling &amp; EDA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EBA202-6CB1-C000-F4B4-939D69DD6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2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015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90B4E-1474-15D3-0F82-11491075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65110"/>
            <a:ext cx="4328163" cy="1771535"/>
          </a:xfrm>
          <a:noFill/>
        </p:spPr>
        <p:txBody>
          <a:bodyPr>
            <a:normAutofit/>
          </a:bodyPr>
          <a:lstStyle/>
          <a:p>
            <a:r>
              <a:rPr lang="en-US" dirty="0"/>
              <a:t>Summary and Integrity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A701-2AE2-B535-C654-A620B0C0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0881"/>
            <a:ext cx="4328160" cy="3052719"/>
          </a:xfrm>
        </p:spPr>
        <p:txBody>
          <a:bodyPr>
            <a:normAutofit/>
          </a:bodyPr>
          <a:lstStyle/>
          <a:p>
            <a:r>
              <a:rPr lang="en-GB" dirty="0"/>
              <a:t>No missing values: </a:t>
            </a:r>
            <a:r>
              <a:rPr lang="en-US" dirty="0"/>
              <a:t>Dataset with 339,607 entries and 15 columns verified for completeness.</a:t>
            </a:r>
          </a:p>
          <a:p>
            <a:r>
              <a:rPr lang="en-US" dirty="0"/>
              <a:t>Descriptive Statistics:</a:t>
            </a:r>
          </a:p>
          <a:p>
            <a:pPr lvl="1"/>
            <a:r>
              <a:rPr lang="en-US" dirty="0"/>
              <a:t>Numerical data ranges significantly, e.g., transaction amounts vary widely.</a:t>
            </a:r>
          </a:p>
          <a:p>
            <a:pPr lvl="1"/>
            <a:r>
              <a:rPr lang="en-US" dirty="0"/>
              <a:t>Categorical data shows diversity in merchants, jobs, and categories.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5243" y="936887"/>
            <a:ext cx="4490823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FC7FCD0-9D3F-FEEE-28C9-D7641F88CD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" r="2" b="3"/>
          <a:stretch/>
        </p:blipFill>
        <p:spPr>
          <a:xfrm>
            <a:off x="6105211" y="1606437"/>
            <a:ext cx="4490822" cy="43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8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936887"/>
            <a:ext cx="5160067" cy="496861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8007C-CE83-799A-7B99-8FD225B7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50441"/>
            <a:ext cx="3476578" cy="1801455"/>
          </a:xfrm>
          <a:noFill/>
        </p:spPr>
        <p:txBody>
          <a:bodyPr>
            <a:normAutofit/>
          </a:bodyPr>
          <a:lstStyle/>
          <a:p>
            <a:r>
              <a:rPr lang="en-GB" dirty="0"/>
              <a:t>Transaction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0427FB-5279-9DAB-46EB-2B4E8BBF8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0881"/>
            <a:ext cx="3476578" cy="3052719"/>
          </a:xfrm>
        </p:spPr>
        <p:txBody>
          <a:bodyPr>
            <a:normAutofit/>
          </a:bodyPr>
          <a:lstStyle/>
          <a:p>
            <a:r>
              <a:rPr lang="en-US" dirty="0"/>
              <a:t>Class Imbalance: Legitimate transactions greatly outnumber fraudulent cases, indicating a need for class imbalance strategies in model training.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A blue rectangular bar with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A0F5EAA1-85D3-BAEC-52AC-07490921F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758" y="1606437"/>
            <a:ext cx="5135276" cy="364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4206"/>
            <a:ext cx="1033626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79405-2E1D-008A-F317-85AC64C0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44" y="2743199"/>
            <a:ext cx="3903156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530" dirty="0"/>
              <a:t>Analyzing Fraud Trends Over Time</a:t>
            </a:r>
          </a:p>
        </p:txBody>
      </p:sp>
      <p:pic>
        <p:nvPicPr>
          <p:cNvPr id="7" name="Picture 6" descr="A graph with blue bars&#10;&#10;Description automatically generated">
            <a:extLst>
              <a:ext uri="{FF2B5EF4-FFF2-40B4-BE49-F238E27FC236}">
                <a16:creationId xmlns:a16="http://schemas.microsoft.com/office/drawing/2014/main" id="{1ACA3023-D284-0839-FF05-00E26D7D61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r="6327" b="-1"/>
          <a:stretch/>
        </p:blipFill>
        <p:spPr>
          <a:xfrm>
            <a:off x="7426816" y="513681"/>
            <a:ext cx="4020140" cy="2915319"/>
          </a:xfrm>
          <a:prstGeom prst="rect">
            <a:avLst/>
          </a:prstGeom>
        </p:spPr>
      </p:pic>
      <p:pic>
        <p:nvPicPr>
          <p:cNvPr id="5" name="Content Placeholder 4" descr="A graph of green bars&#10;&#10;Description automatically generated">
            <a:extLst>
              <a:ext uri="{FF2B5EF4-FFF2-40B4-BE49-F238E27FC236}">
                <a16:creationId xmlns:a16="http://schemas.microsoft.com/office/drawing/2014/main" id="{4801842E-F5D7-8702-B576-44DBE3B02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8" r="9614" b="4"/>
          <a:stretch/>
        </p:blipFill>
        <p:spPr>
          <a:xfrm>
            <a:off x="3580810" y="541460"/>
            <a:ext cx="3903156" cy="2859759"/>
          </a:xfrm>
          <a:prstGeom prst="rect">
            <a:avLst/>
          </a:prstGeom>
        </p:spPr>
      </p:pic>
      <p:pic>
        <p:nvPicPr>
          <p:cNvPr id="9" name="Picture 8" descr="A graph of a graph with red bars&#10;&#10;Description automatically generated with medium confidence">
            <a:extLst>
              <a:ext uri="{FF2B5EF4-FFF2-40B4-BE49-F238E27FC236}">
                <a16:creationId xmlns:a16="http://schemas.microsoft.com/office/drawing/2014/main" id="{2AF8C941-6BC1-236F-9BA3-E658570A6C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8" r="6914" b="4"/>
          <a:stretch/>
        </p:blipFill>
        <p:spPr>
          <a:xfrm>
            <a:off x="5924425" y="3441262"/>
            <a:ext cx="4059493" cy="301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7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548FF-BF20-977A-873F-134B7BFF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B0C71-1A82-E48D-52D5-4A4B65C99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3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3161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D5ABFC-C579-6D55-FB38-EC4A77C1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and Business Impact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6A28D8-D6FC-D912-A4AD-5E57EE15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Model Choice</a:t>
            </a:r>
          </a:p>
          <a:p>
            <a:pPr lvl="1"/>
            <a:r>
              <a:rPr lang="en-US" dirty="0"/>
              <a:t>Selected </a:t>
            </a:r>
            <a:r>
              <a:rPr lang="en-US" dirty="0" err="1"/>
              <a:t>XGBoost</a:t>
            </a:r>
            <a:r>
              <a:rPr lang="en-US" dirty="0"/>
              <a:t> due to its excellent balance of speed and accuracy, proving to be highly effective in handling unbalanced datasets typical of fraud detection scenarios.</a:t>
            </a:r>
          </a:p>
          <a:p>
            <a:r>
              <a:rPr lang="en-US" dirty="0"/>
              <a:t>Business Impact:</a:t>
            </a:r>
          </a:p>
          <a:p>
            <a:pPr lvl="1"/>
            <a:r>
              <a:rPr lang="en-US" dirty="0"/>
              <a:t>Enhanced Security: The improved detection rate minimizes potential financial losses from fraud, protecting both the company's assets and customer transactions.</a:t>
            </a:r>
          </a:p>
          <a:p>
            <a:pPr lvl="1"/>
            <a:r>
              <a:rPr lang="en-US" dirty="0"/>
              <a:t>Increased Trust: High accuracy in fraud detection boosts customer confidence, reinforcing our reputation as a safe and trustworthy service provider.</a:t>
            </a:r>
          </a:p>
          <a:p>
            <a:pPr lvl="1"/>
            <a:r>
              <a:rPr lang="en-US" dirty="0"/>
              <a:t>Operational Efficiency: Streamlining fraud detection processes reduces the need for manual review, allowing resources to be allocated to other critical areas of operation.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6256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785</Words>
  <Application>Microsoft Office PowerPoint</Application>
  <PresentationFormat>Widescreen</PresentationFormat>
  <Paragraphs>63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Trade Gothic Next Cond</vt:lpstr>
      <vt:lpstr>Trade Gothic Next Light</vt:lpstr>
      <vt:lpstr>LimelightVTI</vt:lpstr>
      <vt:lpstr>Credit Card Fraud Detection Using Machine Learning</vt:lpstr>
      <vt:lpstr>Credit Card Fraud Detection Project</vt:lpstr>
      <vt:lpstr>Project Overview and Data Insights</vt:lpstr>
      <vt:lpstr>Data Wrangling &amp; EDA</vt:lpstr>
      <vt:lpstr>Summary and Integrity Check</vt:lpstr>
      <vt:lpstr>Transaction Distribution</vt:lpstr>
      <vt:lpstr>Analyzing Fraud Trends Over Time</vt:lpstr>
      <vt:lpstr>Modelling </vt:lpstr>
      <vt:lpstr>Model Performance and Business Impact</vt:lpstr>
      <vt:lpstr>Model Insights and Interpretation</vt:lpstr>
      <vt:lpstr>PowerPoint Presentation</vt:lpstr>
      <vt:lpstr>5 Conclusion</vt:lpstr>
      <vt:lpstr>Considerations</vt:lpstr>
      <vt:lpstr>Future Directions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Using Machine Learning</dc:title>
  <dc:creator>afnan abdi</dc:creator>
  <cp:lastModifiedBy>Afnan A</cp:lastModifiedBy>
  <cp:revision>2</cp:revision>
  <dcterms:created xsi:type="dcterms:W3CDTF">2024-04-18T23:36:52Z</dcterms:created>
  <dcterms:modified xsi:type="dcterms:W3CDTF">2024-04-19T16:12:08Z</dcterms:modified>
</cp:coreProperties>
</file>