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B11A6-471E-4BFC-8579-FD6750AE445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E971A81-9669-490C-8342-C5A6830F6297}">
      <dgm:prSet/>
      <dgm:spPr/>
      <dgm:t>
        <a:bodyPr/>
        <a:lstStyle/>
        <a:p>
          <a:r>
            <a:rPr lang="en-US"/>
            <a:t>The CSS margin properties are used to create space around elements, outside of any defined borders.</a:t>
          </a:r>
        </a:p>
      </dgm:t>
    </dgm:pt>
    <dgm:pt modelId="{47F5B027-2207-4B79-9DA1-89A35062840F}" type="parTrans" cxnId="{AF7EA667-13B2-42E7-807B-A1EA1D536F77}">
      <dgm:prSet/>
      <dgm:spPr/>
      <dgm:t>
        <a:bodyPr/>
        <a:lstStyle/>
        <a:p>
          <a:endParaRPr lang="en-US"/>
        </a:p>
      </dgm:t>
    </dgm:pt>
    <dgm:pt modelId="{68FA0A43-60B0-45B0-95FA-2A10FDB37F82}" type="sibTrans" cxnId="{AF7EA667-13B2-42E7-807B-A1EA1D536F77}">
      <dgm:prSet/>
      <dgm:spPr/>
      <dgm:t>
        <a:bodyPr/>
        <a:lstStyle/>
        <a:p>
          <a:endParaRPr lang="en-US"/>
        </a:p>
      </dgm:t>
    </dgm:pt>
    <dgm:pt modelId="{901EF6A6-2367-4B70-835E-95F74EF12AB7}">
      <dgm:prSet/>
      <dgm:spPr/>
      <dgm:t>
        <a:bodyPr/>
        <a:lstStyle/>
        <a:p>
          <a:r>
            <a:rPr lang="en-US"/>
            <a:t>With CSS, you have full control over the margins. There are properties for setting the margin for each side of an element (top, right, bottom, and left).</a:t>
          </a:r>
        </a:p>
      </dgm:t>
    </dgm:pt>
    <dgm:pt modelId="{569772F5-9A7D-4286-B161-C4389B6CD1EA}" type="parTrans" cxnId="{96FBC9F3-F20E-400C-AC59-310F6F6EC2D8}">
      <dgm:prSet/>
      <dgm:spPr/>
      <dgm:t>
        <a:bodyPr/>
        <a:lstStyle/>
        <a:p>
          <a:endParaRPr lang="en-US"/>
        </a:p>
      </dgm:t>
    </dgm:pt>
    <dgm:pt modelId="{EF2E1E0B-9CE0-4BFD-848A-0B24AB57E354}" type="sibTrans" cxnId="{96FBC9F3-F20E-400C-AC59-310F6F6EC2D8}">
      <dgm:prSet/>
      <dgm:spPr/>
      <dgm:t>
        <a:bodyPr/>
        <a:lstStyle/>
        <a:p>
          <a:endParaRPr lang="en-US"/>
        </a:p>
      </dgm:t>
    </dgm:pt>
    <dgm:pt modelId="{1BA31EEC-6D6F-4285-A3E2-76870C424496}" type="pres">
      <dgm:prSet presAssocID="{563B11A6-471E-4BFC-8579-FD6750AE4454}" presName="hierChild1" presStyleCnt="0">
        <dgm:presLayoutVars>
          <dgm:chPref val="1"/>
          <dgm:dir/>
          <dgm:animOne val="branch"/>
          <dgm:animLvl val="lvl"/>
          <dgm:resizeHandles/>
        </dgm:presLayoutVars>
      </dgm:prSet>
      <dgm:spPr/>
    </dgm:pt>
    <dgm:pt modelId="{7F53E73C-B386-488F-9D2D-04053E7B1424}" type="pres">
      <dgm:prSet presAssocID="{2E971A81-9669-490C-8342-C5A6830F6297}" presName="hierRoot1" presStyleCnt="0"/>
      <dgm:spPr/>
    </dgm:pt>
    <dgm:pt modelId="{2EF233C6-7442-4178-A83A-6B6E1C12F305}" type="pres">
      <dgm:prSet presAssocID="{2E971A81-9669-490C-8342-C5A6830F6297}" presName="composite" presStyleCnt="0"/>
      <dgm:spPr/>
    </dgm:pt>
    <dgm:pt modelId="{2D7EB33A-F420-453A-9DF1-3CAC7A7B59BB}" type="pres">
      <dgm:prSet presAssocID="{2E971A81-9669-490C-8342-C5A6830F6297}" presName="background" presStyleLbl="node0" presStyleIdx="0" presStyleCnt="2"/>
      <dgm:spPr/>
    </dgm:pt>
    <dgm:pt modelId="{DFB0EA67-9DAB-4B23-B088-8FD81F8BA864}" type="pres">
      <dgm:prSet presAssocID="{2E971A81-9669-490C-8342-C5A6830F6297}" presName="text" presStyleLbl="fgAcc0" presStyleIdx="0" presStyleCnt="2">
        <dgm:presLayoutVars>
          <dgm:chPref val="3"/>
        </dgm:presLayoutVars>
      </dgm:prSet>
      <dgm:spPr/>
    </dgm:pt>
    <dgm:pt modelId="{75F8F77A-164D-424D-8936-5105117A4DEB}" type="pres">
      <dgm:prSet presAssocID="{2E971A81-9669-490C-8342-C5A6830F6297}" presName="hierChild2" presStyleCnt="0"/>
      <dgm:spPr/>
    </dgm:pt>
    <dgm:pt modelId="{2025B52B-AA55-44E8-9A32-AA3EE5D40EB8}" type="pres">
      <dgm:prSet presAssocID="{901EF6A6-2367-4B70-835E-95F74EF12AB7}" presName="hierRoot1" presStyleCnt="0"/>
      <dgm:spPr/>
    </dgm:pt>
    <dgm:pt modelId="{A578A44C-C7AD-482B-BF1D-675853F84746}" type="pres">
      <dgm:prSet presAssocID="{901EF6A6-2367-4B70-835E-95F74EF12AB7}" presName="composite" presStyleCnt="0"/>
      <dgm:spPr/>
    </dgm:pt>
    <dgm:pt modelId="{093BDF5A-CC33-4373-A19F-9CE547EFEC51}" type="pres">
      <dgm:prSet presAssocID="{901EF6A6-2367-4B70-835E-95F74EF12AB7}" presName="background" presStyleLbl="node0" presStyleIdx="1" presStyleCnt="2"/>
      <dgm:spPr/>
    </dgm:pt>
    <dgm:pt modelId="{3B18B416-6DE1-4FEB-BC4D-7DB9983D6C19}" type="pres">
      <dgm:prSet presAssocID="{901EF6A6-2367-4B70-835E-95F74EF12AB7}" presName="text" presStyleLbl="fgAcc0" presStyleIdx="1" presStyleCnt="2">
        <dgm:presLayoutVars>
          <dgm:chPref val="3"/>
        </dgm:presLayoutVars>
      </dgm:prSet>
      <dgm:spPr/>
    </dgm:pt>
    <dgm:pt modelId="{3B99DB58-20A6-4E6F-ACA7-73A30AD793F5}" type="pres">
      <dgm:prSet presAssocID="{901EF6A6-2367-4B70-835E-95F74EF12AB7}" presName="hierChild2" presStyleCnt="0"/>
      <dgm:spPr/>
    </dgm:pt>
  </dgm:ptLst>
  <dgm:cxnLst>
    <dgm:cxn modelId="{C320D930-8ABB-44A6-9570-9695F4E6F1F3}" type="presOf" srcId="{901EF6A6-2367-4B70-835E-95F74EF12AB7}" destId="{3B18B416-6DE1-4FEB-BC4D-7DB9983D6C19}" srcOrd="0" destOrd="0" presId="urn:microsoft.com/office/officeart/2005/8/layout/hierarchy1"/>
    <dgm:cxn modelId="{AF7EA667-13B2-42E7-807B-A1EA1D536F77}" srcId="{563B11A6-471E-4BFC-8579-FD6750AE4454}" destId="{2E971A81-9669-490C-8342-C5A6830F6297}" srcOrd="0" destOrd="0" parTransId="{47F5B027-2207-4B79-9DA1-89A35062840F}" sibTransId="{68FA0A43-60B0-45B0-95FA-2A10FDB37F82}"/>
    <dgm:cxn modelId="{AA905E9D-BA6C-48AA-A923-A0E165BD01F5}" type="presOf" srcId="{563B11A6-471E-4BFC-8579-FD6750AE4454}" destId="{1BA31EEC-6D6F-4285-A3E2-76870C424496}" srcOrd="0" destOrd="0" presId="urn:microsoft.com/office/officeart/2005/8/layout/hierarchy1"/>
    <dgm:cxn modelId="{3B98AEE4-DC70-467E-BE1A-097AEB26CC86}" type="presOf" srcId="{2E971A81-9669-490C-8342-C5A6830F6297}" destId="{DFB0EA67-9DAB-4B23-B088-8FD81F8BA864}" srcOrd="0" destOrd="0" presId="urn:microsoft.com/office/officeart/2005/8/layout/hierarchy1"/>
    <dgm:cxn modelId="{96FBC9F3-F20E-400C-AC59-310F6F6EC2D8}" srcId="{563B11A6-471E-4BFC-8579-FD6750AE4454}" destId="{901EF6A6-2367-4B70-835E-95F74EF12AB7}" srcOrd="1" destOrd="0" parTransId="{569772F5-9A7D-4286-B161-C4389B6CD1EA}" sibTransId="{EF2E1E0B-9CE0-4BFD-848A-0B24AB57E354}"/>
    <dgm:cxn modelId="{D5441E45-B281-4EA1-BF94-455B07BAB88A}" type="presParOf" srcId="{1BA31EEC-6D6F-4285-A3E2-76870C424496}" destId="{7F53E73C-B386-488F-9D2D-04053E7B1424}" srcOrd="0" destOrd="0" presId="urn:microsoft.com/office/officeart/2005/8/layout/hierarchy1"/>
    <dgm:cxn modelId="{55268F55-DF3A-4ADF-9DBE-1E48EB4697F0}" type="presParOf" srcId="{7F53E73C-B386-488F-9D2D-04053E7B1424}" destId="{2EF233C6-7442-4178-A83A-6B6E1C12F305}" srcOrd="0" destOrd="0" presId="urn:microsoft.com/office/officeart/2005/8/layout/hierarchy1"/>
    <dgm:cxn modelId="{8F3ADD14-7E21-4D01-8EAE-B4BD80CD161D}" type="presParOf" srcId="{2EF233C6-7442-4178-A83A-6B6E1C12F305}" destId="{2D7EB33A-F420-453A-9DF1-3CAC7A7B59BB}" srcOrd="0" destOrd="0" presId="urn:microsoft.com/office/officeart/2005/8/layout/hierarchy1"/>
    <dgm:cxn modelId="{8247F3BC-BA23-456D-A7AC-BDEF7CD6F5A4}" type="presParOf" srcId="{2EF233C6-7442-4178-A83A-6B6E1C12F305}" destId="{DFB0EA67-9DAB-4B23-B088-8FD81F8BA864}" srcOrd="1" destOrd="0" presId="urn:microsoft.com/office/officeart/2005/8/layout/hierarchy1"/>
    <dgm:cxn modelId="{F1F1A8E7-63AE-4E71-984A-DCF1037D6C9A}" type="presParOf" srcId="{7F53E73C-B386-488F-9D2D-04053E7B1424}" destId="{75F8F77A-164D-424D-8936-5105117A4DEB}" srcOrd="1" destOrd="0" presId="urn:microsoft.com/office/officeart/2005/8/layout/hierarchy1"/>
    <dgm:cxn modelId="{3C9FB35B-6321-47F9-BCCC-23962175B6EC}" type="presParOf" srcId="{1BA31EEC-6D6F-4285-A3E2-76870C424496}" destId="{2025B52B-AA55-44E8-9A32-AA3EE5D40EB8}" srcOrd="1" destOrd="0" presId="urn:microsoft.com/office/officeart/2005/8/layout/hierarchy1"/>
    <dgm:cxn modelId="{741A49C8-47C0-4B0A-A0F2-64CBE9C6B14D}" type="presParOf" srcId="{2025B52B-AA55-44E8-9A32-AA3EE5D40EB8}" destId="{A578A44C-C7AD-482B-BF1D-675853F84746}" srcOrd="0" destOrd="0" presId="urn:microsoft.com/office/officeart/2005/8/layout/hierarchy1"/>
    <dgm:cxn modelId="{B0A7188D-9167-496D-8AAA-98E6A1EA69E4}" type="presParOf" srcId="{A578A44C-C7AD-482B-BF1D-675853F84746}" destId="{093BDF5A-CC33-4373-A19F-9CE547EFEC51}" srcOrd="0" destOrd="0" presId="urn:microsoft.com/office/officeart/2005/8/layout/hierarchy1"/>
    <dgm:cxn modelId="{D0248457-5EFE-4D51-90C2-BE210DC69F13}" type="presParOf" srcId="{A578A44C-C7AD-482B-BF1D-675853F84746}" destId="{3B18B416-6DE1-4FEB-BC4D-7DB9983D6C19}" srcOrd="1" destOrd="0" presId="urn:microsoft.com/office/officeart/2005/8/layout/hierarchy1"/>
    <dgm:cxn modelId="{2A1ABECB-28F0-4F64-8C6F-5BF96E3E9FE4}" type="presParOf" srcId="{2025B52B-AA55-44E8-9A32-AA3EE5D40EB8}" destId="{3B99DB58-20A6-4E6F-ACA7-73A30AD793F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EB33A-F420-453A-9DF1-3CAC7A7B59BB}">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B0EA67-9DAB-4B23-B088-8FD81F8BA864}">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The CSS margin properties are used to create space around elements, outside of any defined borders.</a:t>
          </a:r>
        </a:p>
      </dsp:txBody>
      <dsp:txXfrm>
        <a:off x="696297" y="538547"/>
        <a:ext cx="4171627" cy="2590157"/>
      </dsp:txXfrm>
    </dsp:sp>
    <dsp:sp modelId="{093BDF5A-CC33-4373-A19F-9CE547EFEC51}">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8B416-6DE1-4FEB-BC4D-7DB9983D6C19}">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With CSS, you have full control over the margins. There are properties for setting the margin for each side of an element (top, right, bottom, and left).</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CCD2-F1D1-1F13-F68E-FB881B33B8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49969CD4-B396-75DF-8A0E-BE9137DEC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F1F7951-3090-9C41-D21D-B3AF673F23D1}"/>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5" name="Footer Placeholder 4">
            <a:extLst>
              <a:ext uri="{FF2B5EF4-FFF2-40B4-BE49-F238E27FC236}">
                <a16:creationId xmlns:a16="http://schemas.microsoft.com/office/drawing/2014/main" id="{964D0BC4-C1FD-9744-D3B3-F0F5B451810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BB515C5-CA50-2A51-44A6-05C396558C9A}"/>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407655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BC04-2761-A323-8EC3-F04A71C4A63D}"/>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17E0EE04-7723-1BF2-753B-B0A196B60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2DD9FB5-A0BE-F674-3D02-148EC9F97C18}"/>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5" name="Footer Placeholder 4">
            <a:extLst>
              <a:ext uri="{FF2B5EF4-FFF2-40B4-BE49-F238E27FC236}">
                <a16:creationId xmlns:a16="http://schemas.microsoft.com/office/drawing/2014/main" id="{82583EB7-4382-3F43-81C7-96CF496F0CD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33FFFF3-E4DD-9D5C-2088-CB8254893DF0}"/>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30148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88C75-8A8C-B359-B2F5-5F70CF9935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2E1D34EF-A65B-80CB-0C11-FCC2BB24A6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62637C8-766C-484C-53F4-9C27573E7D3D}"/>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5" name="Footer Placeholder 4">
            <a:extLst>
              <a:ext uri="{FF2B5EF4-FFF2-40B4-BE49-F238E27FC236}">
                <a16:creationId xmlns:a16="http://schemas.microsoft.com/office/drawing/2014/main" id="{DC483B70-7641-E4FA-1730-75C94CDD8D9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93D93C7-74C0-2F0A-199B-0942C9646735}"/>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302677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B7F6-9079-70B5-6F70-53D883BC82FD}"/>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F3A61BF-D2E0-B1E3-7151-DC3D500538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EE8F4C3-A176-3EB3-FD9D-C35412E8F32F}"/>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5" name="Footer Placeholder 4">
            <a:extLst>
              <a:ext uri="{FF2B5EF4-FFF2-40B4-BE49-F238E27FC236}">
                <a16:creationId xmlns:a16="http://schemas.microsoft.com/office/drawing/2014/main" id="{3077AEEF-E791-34F9-5700-02F61B3C76B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6340317-AE20-D75E-F383-2A429EAD937D}"/>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35935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DF1A-F6F4-8412-3EC8-1C5641E14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0871F5E5-D863-4D2F-9D75-83E033CC2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1E9FC7-1E89-7F55-478F-B8BBF1BEE901}"/>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5" name="Footer Placeholder 4">
            <a:extLst>
              <a:ext uri="{FF2B5EF4-FFF2-40B4-BE49-F238E27FC236}">
                <a16:creationId xmlns:a16="http://schemas.microsoft.com/office/drawing/2014/main" id="{89B01376-F4E0-242E-C9C5-793F8FB6CD0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DD4AB63-61E2-96E5-BD0A-B7070A09EE25}"/>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361804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ACEA-E143-9A9C-B46F-588CCEEA29A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4901F3A-E77B-9A6A-F786-F86A8C1D1C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2FE91AA4-1969-0167-7510-E21486BC5E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D26A0D97-62CC-1C7B-392A-AF46E63B89A7}"/>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6" name="Footer Placeholder 5">
            <a:extLst>
              <a:ext uri="{FF2B5EF4-FFF2-40B4-BE49-F238E27FC236}">
                <a16:creationId xmlns:a16="http://schemas.microsoft.com/office/drawing/2014/main" id="{F7780D9E-9DD6-59B6-8355-2AC845E13155}"/>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0709E74-6C23-2995-B015-BEBB34E9737F}"/>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131963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D9B0-DC34-67C0-B9C7-DD6682392268}"/>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F3C6AAAC-556B-86F6-72FF-BEEA27803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BD000-2B32-3432-A659-CB4126582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5ED96DFC-23A7-E695-6AAE-E82F10514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8FE035-D86F-8142-9514-3F49637723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6CB3DAC9-F7B3-E448-8EA5-B69060C88291}"/>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8" name="Footer Placeholder 7">
            <a:extLst>
              <a:ext uri="{FF2B5EF4-FFF2-40B4-BE49-F238E27FC236}">
                <a16:creationId xmlns:a16="http://schemas.microsoft.com/office/drawing/2014/main" id="{6484C81C-6211-8685-89B5-2EFB39DB4F66}"/>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17C8435A-0948-6502-3C70-3FCEA83FD040}"/>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161132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0980-1855-A422-0C88-5820FA334D9F}"/>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D144FD94-6A00-B311-AAF6-E926CB0B7A88}"/>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4" name="Footer Placeholder 3">
            <a:extLst>
              <a:ext uri="{FF2B5EF4-FFF2-40B4-BE49-F238E27FC236}">
                <a16:creationId xmlns:a16="http://schemas.microsoft.com/office/drawing/2014/main" id="{15B16B98-DCB3-65D1-D103-9DBCAE148369}"/>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C155A7AB-6445-A85C-7232-540C6DA5515E}"/>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179803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74A15-1CC2-44F3-59A5-D2A76B658146}"/>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3" name="Footer Placeholder 2">
            <a:extLst>
              <a:ext uri="{FF2B5EF4-FFF2-40B4-BE49-F238E27FC236}">
                <a16:creationId xmlns:a16="http://schemas.microsoft.com/office/drawing/2014/main" id="{88628AF3-04A6-6723-2933-E3FE33C8DB3E}"/>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408448E3-1B18-E174-8FC7-F7341F9B40A7}"/>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15008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9C1B-2D12-0495-8668-3B870D159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6100184B-F9BF-D312-6C63-61F079821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38EABC64-6780-4F24-B8D0-28FBF2936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53BBD-9876-F415-128C-BD7002093204}"/>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6" name="Footer Placeholder 5">
            <a:extLst>
              <a:ext uri="{FF2B5EF4-FFF2-40B4-BE49-F238E27FC236}">
                <a16:creationId xmlns:a16="http://schemas.microsoft.com/office/drawing/2014/main" id="{DAC30E33-C7B4-3916-19BC-91E8B9A33EA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74B04692-AD5B-A395-897D-09F129DFDE1D}"/>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148477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8A1E-C427-6A0A-46B2-B8087C57A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7B4761E9-EBFF-9EE2-D8A4-9EAA2989B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838DA2FC-4044-1619-9431-8802A2208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7CD28-2302-7074-645B-D79701F65B61}"/>
              </a:ext>
            </a:extLst>
          </p:cNvPr>
          <p:cNvSpPr>
            <a:spLocks noGrp="1"/>
          </p:cNvSpPr>
          <p:nvPr>
            <p:ph type="dt" sz="half" idx="10"/>
          </p:nvPr>
        </p:nvSpPr>
        <p:spPr/>
        <p:txBody>
          <a:bodyPr/>
          <a:lstStyle/>
          <a:p>
            <a:fld id="{D91FF02F-CEA4-4FBE-9D88-CADDA962FC75}" type="datetimeFigureOut">
              <a:rPr lang="en-AE" smtClean="0"/>
              <a:t>21/12/2023</a:t>
            </a:fld>
            <a:endParaRPr lang="en-AE"/>
          </a:p>
        </p:txBody>
      </p:sp>
      <p:sp>
        <p:nvSpPr>
          <p:cNvPr id="6" name="Footer Placeholder 5">
            <a:extLst>
              <a:ext uri="{FF2B5EF4-FFF2-40B4-BE49-F238E27FC236}">
                <a16:creationId xmlns:a16="http://schemas.microsoft.com/office/drawing/2014/main" id="{36161D46-1CBB-8338-375E-8AA7167D1C50}"/>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50E05CC1-28B0-B25B-9C4A-42CB9D3210EA}"/>
              </a:ext>
            </a:extLst>
          </p:cNvPr>
          <p:cNvSpPr>
            <a:spLocks noGrp="1"/>
          </p:cNvSpPr>
          <p:nvPr>
            <p:ph type="sldNum" sz="quarter" idx="12"/>
          </p:nvPr>
        </p:nvSpPr>
        <p:spPr/>
        <p:txBody>
          <a:bodyPr/>
          <a:lstStyle/>
          <a:p>
            <a:fld id="{3C8AE416-DBDB-4774-BB27-ABB56F6E0A5E}" type="slidenum">
              <a:rPr lang="en-AE" smtClean="0"/>
              <a:t>‹#›</a:t>
            </a:fld>
            <a:endParaRPr lang="en-AE"/>
          </a:p>
        </p:txBody>
      </p:sp>
    </p:spTree>
    <p:extLst>
      <p:ext uri="{BB962C8B-B14F-4D97-AF65-F5344CB8AC3E}">
        <p14:creationId xmlns:p14="http://schemas.microsoft.com/office/powerpoint/2010/main" val="191307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ADD43-CD67-9477-0F37-D3A2F94E2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F9225F77-3F6A-6168-F512-429BFC6B89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E5D7E6A-C19A-BA66-0FA6-F63627319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FF02F-CEA4-4FBE-9D88-CADDA962FC75}" type="datetimeFigureOut">
              <a:rPr lang="en-AE" smtClean="0"/>
              <a:t>21/12/2023</a:t>
            </a:fld>
            <a:endParaRPr lang="en-AE"/>
          </a:p>
        </p:txBody>
      </p:sp>
      <p:sp>
        <p:nvSpPr>
          <p:cNvPr id="5" name="Footer Placeholder 4">
            <a:extLst>
              <a:ext uri="{FF2B5EF4-FFF2-40B4-BE49-F238E27FC236}">
                <a16:creationId xmlns:a16="http://schemas.microsoft.com/office/drawing/2014/main" id="{C793CD27-249A-73DA-47EB-412D0BA61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43528692-6853-E6DA-CF49-CAEA37087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AE416-DBDB-4774-BB27-ABB56F6E0A5E}" type="slidenum">
              <a:rPr lang="en-AE" smtClean="0"/>
              <a:t>‹#›</a:t>
            </a:fld>
            <a:endParaRPr lang="en-AE"/>
          </a:p>
        </p:txBody>
      </p:sp>
    </p:spTree>
    <p:extLst>
      <p:ext uri="{BB962C8B-B14F-4D97-AF65-F5344CB8AC3E}">
        <p14:creationId xmlns:p14="http://schemas.microsoft.com/office/powerpoint/2010/main" val="174583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0CF622-F3BD-DB02-0D10-41B3F9980506}"/>
              </a:ext>
            </a:extLst>
          </p:cNvPr>
          <p:cNvSpPr>
            <a:spLocks noGrp="1"/>
          </p:cNvSpPr>
          <p:nvPr>
            <p:ph type="ctrTitle"/>
          </p:nvPr>
        </p:nvSpPr>
        <p:spPr>
          <a:xfrm>
            <a:off x="1524003" y="1999615"/>
            <a:ext cx="9144000" cy="2764028"/>
          </a:xfrm>
        </p:spPr>
        <p:txBody>
          <a:bodyPr anchor="ctr">
            <a:normAutofit/>
          </a:bodyPr>
          <a:lstStyle/>
          <a:p>
            <a:r>
              <a:rPr lang="en-US" sz="7200"/>
              <a:t>CSS</a:t>
            </a:r>
            <a:endParaRPr lang="en-AE" sz="7200"/>
          </a:p>
        </p:txBody>
      </p:sp>
      <p:sp>
        <p:nvSpPr>
          <p:cNvPr id="3" name="Subtitle 2">
            <a:extLst>
              <a:ext uri="{FF2B5EF4-FFF2-40B4-BE49-F238E27FC236}">
                <a16:creationId xmlns:a16="http://schemas.microsoft.com/office/drawing/2014/main" id="{F80ED90D-600F-8D63-A10D-AE7BBC7F1A3C}"/>
              </a:ext>
            </a:extLst>
          </p:cNvPr>
          <p:cNvSpPr>
            <a:spLocks noGrp="1"/>
          </p:cNvSpPr>
          <p:nvPr>
            <p:ph type="subTitle" idx="1"/>
          </p:nvPr>
        </p:nvSpPr>
        <p:spPr>
          <a:xfrm>
            <a:off x="1966912" y="5645150"/>
            <a:ext cx="8258176" cy="631825"/>
          </a:xfrm>
        </p:spPr>
        <p:txBody>
          <a:bodyPr anchor="ctr">
            <a:normAutofit/>
          </a:bodyPr>
          <a:lstStyle/>
          <a:p>
            <a:r>
              <a:rPr lang="en-US" sz="2800"/>
              <a:t>Team 3</a:t>
            </a:r>
            <a:endParaRPr lang="en-AE"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16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503E-F456-63EE-16C2-5BC24D7C9B9A}"/>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CSS Tables</a:t>
            </a:r>
            <a:br>
              <a:rPr lang="en-US" dirty="0"/>
            </a:br>
            <a:endParaRPr lang="en-AE" dirty="0"/>
          </a:p>
        </p:txBody>
      </p:sp>
      <p:pic>
        <p:nvPicPr>
          <p:cNvPr id="7" name="Content Placeholder 6" descr="A screenshot of a computer&#10;&#10;Description automatically generated">
            <a:extLst>
              <a:ext uri="{FF2B5EF4-FFF2-40B4-BE49-F238E27FC236}">
                <a16:creationId xmlns:a16="http://schemas.microsoft.com/office/drawing/2014/main" id="{AA23DDA2-07E9-8DFC-006A-84858DF96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1642"/>
            <a:ext cx="10515600" cy="3779303"/>
          </a:xfrm>
        </p:spPr>
      </p:pic>
    </p:spTree>
    <p:extLst>
      <p:ext uri="{BB962C8B-B14F-4D97-AF65-F5344CB8AC3E}">
        <p14:creationId xmlns:p14="http://schemas.microsoft.com/office/powerpoint/2010/main" val="375605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14CEE-02B5-7919-3A6D-4031D24F756C}"/>
              </a:ext>
            </a:extLst>
          </p:cNvPr>
          <p:cNvSpPr>
            <a:spLocks noGrp="1"/>
          </p:cNvSpPr>
          <p:nvPr>
            <p:ph type="title"/>
          </p:nvPr>
        </p:nvSpPr>
        <p:spPr>
          <a:xfrm>
            <a:off x="630936" y="502920"/>
            <a:ext cx="3419856" cy="1463040"/>
          </a:xfrm>
        </p:spPr>
        <p:txBody>
          <a:bodyPr anchor="ctr">
            <a:normAutofit/>
          </a:bodyPr>
          <a:lstStyle/>
          <a:p>
            <a:r>
              <a:rPr lang="en-US" sz="4800"/>
              <a:t>Text Effects</a:t>
            </a:r>
            <a:endParaRPr lang="en-AE" sz="48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EDCC9D-7AC4-313C-299D-0E8B88C49650}"/>
              </a:ext>
            </a:extLst>
          </p:cNvPr>
          <p:cNvSpPr>
            <a:spLocks noGrp="1"/>
          </p:cNvSpPr>
          <p:nvPr>
            <p:ph idx="1"/>
          </p:nvPr>
        </p:nvSpPr>
        <p:spPr>
          <a:xfrm>
            <a:off x="4654295" y="502920"/>
            <a:ext cx="6894576" cy="1463040"/>
          </a:xfrm>
        </p:spPr>
        <p:txBody>
          <a:bodyPr anchor="ctr">
            <a:normAutofit/>
          </a:bodyPr>
          <a:lstStyle/>
          <a:p>
            <a:r>
              <a:rPr lang="en-US" sz="2000"/>
              <a:t>Text effect properties in CSS allow us to apply different formatting styles to the text within an HTML document. These styles can include splitting up words when a sentence is too long to fit within a line, changing its orientation, and applying any patterns that a programmer needs to add.</a:t>
            </a:r>
            <a:endParaRPr lang="en-AE" sz="2000"/>
          </a:p>
        </p:txBody>
      </p:sp>
      <p:pic>
        <p:nvPicPr>
          <p:cNvPr id="5" name="Picture 4" descr="A screenshot of a computer&#10;&#10;Description automatically generated">
            <a:extLst>
              <a:ext uri="{FF2B5EF4-FFF2-40B4-BE49-F238E27FC236}">
                <a16:creationId xmlns:a16="http://schemas.microsoft.com/office/drawing/2014/main" id="{10AE0DD7-1518-001D-A850-B8C50DAC1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660216"/>
            <a:ext cx="10917936" cy="3220791"/>
          </a:xfrm>
          <a:prstGeom prst="rect">
            <a:avLst/>
          </a:prstGeom>
        </p:spPr>
      </p:pic>
    </p:spTree>
    <p:extLst>
      <p:ext uri="{BB962C8B-B14F-4D97-AF65-F5344CB8AC3E}">
        <p14:creationId xmlns:p14="http://schemas.microsoft.com/office/powerpoint/2010/main" val="40044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4C21EED-66B4-C9F9-7478-2FE111868980}"/>
              </a:ext>
            </a:extLst>
          </p:cNvPr>
          <p:cNvSpPr>
            <a:spLocks noGrp="1"/>
          </p:cNvSpPr>
          <p:nvPr>
            <p:ph type="title"/>
          </p:nvPr>
        </p:nvSpPr>
        <p:spPr>
          <a:xfrm>
            <a:off x="1524000" y="4218281"/>
            <a:ext cx="4265007" cy="1885199"/>
          </a:xfrm>
        </p:spPr>
        <p:txBody>
          <a:bodyPr vert="horz" lIns="91440" tIns="45720" rIns="91440" bIns="45720" rtlCol="0" anchor="ctr">
            <a:normAutofit/>
          </a:bodyPr>
          <a:lstStyle/>
          <a:p>
            <a:r>
              <a:rPr lang="en-US" sz="4200" b="0" i="0" kern="1200">
                <a:solidFill>
                  <a:schemeClr val="tx1"/>
                </a:solidFill>
                <a:effectLst/>
                <a:latin typeface="+mj-lt"/>
                <a:ea typeface="+mj-ea"/>
                <a:cs typeface="+mj-cs"/>
              </a:rPr>
              <a:t>Rounded Corners</a:t>
            </a:r>
            <a:br>
              <a:rPr lang="en-US" sz="4200" b="0" i="0" kern="1200">
                <a:solidFill>
                  <a:schemeClr val="tx1"/>
                </a:solidFill>
                <a:effectLst/>
                <a:latin typeface="+mj-lt"/>
                <a:ea typeface="+mj-ea"/>
                <a:cs typeface="+mj-cs"/>
              </a:rPr>
            </a:br>
            <a:endParaRPr lang="en-US" sz="4200" kern="1200">
              <a:solidFill>
                <a:schemeClr val="tx1"/>
              </a:solidFill>
              <a:latin typeface="+mj-lt"/>
              <a:ea typeface="+mj-ea"/>
              <a:cs typeface="+mj-cs"/>
            </a:endParaRPr>
          </a:p>
        </p:txBody>
      </p:sp>
      <p:pic>
        <p:nvPicPr>
          <p:cNvPr id="5" name="Content Placeholder 4" descr="A white rectangular frame with green border&#10;&#10;Description automatically generated">
            <a:extLst>
              <a:ext uri="{FF2B5EF4-FFF2-40B4-BE49-F238E27FC236}">
                <a16:creationId xmlns:a16="http://schemas.microsoft.com/office/drawing/2014/main" id="{A0C072A6-3C34-B84A-F008-BE350CC335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393" y="574669"/>
            <a:ext cx="10823796" cy="2721251"/>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p:spPr>
      </p:pic>
      <p:sp>
        <p:nvSpPr>
          <p:cNvPr id="12" name="Oval 11">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825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35D5E-B820-469A-5694-61519D15C7F0}"/>
              </a:ext>
            </a:extLst>
          </p:cNvPr>
          <p:cNvSpPr>
            <a:spLocks noGrp="1"/>
          </p:cNvSpPr>
          <p:nvPr>
            <p:ph type="title"/>
          </p:nvPr>
        </p:nvSpPr>
        <p:spPr>
          <a:xfrm>
            <a:off x="841248" y="548640"/>
            <a:ext cx="3600860" cy="5431536"/>
          </a:xfrm>
        </p:spPr>
        <p:txBody>
          <a:bodyPr>
            <a:normAutofit/>
          </a:bodyPr>
          <a:lstStyle/>
          <a:p>
            <a:r>
              <a:rPr lang="en-US" sz="5400" dirty="0"/>
              <a:t>CSS class</a:t>
            </a:r>
            <a:endParaRPr lang="en-AE"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684EB5-45D6-5B1F-DB9C-04E4BDBD685A}"/>
              </a:ext>
            </a:extLst>
          </p:cNvPr>
          <p:cNvSpPr>
            <a:spLocks noGrp="1"/>
          </p:cNvSpPr>
          <p:nvPr>
            <p:ph idx="1"/>
          </p:nvPr>
        </p:nvSpPr>
        <p:spPr>
          <a:xfrm>
            <a:off x="5126418" y="552091"/>
            <a:ext cx="6224335" cy="5431536"/>
          </a:xfrm>
        </p:spPr>
        <p:txBody>
          <a:bodyPr anchor="ctr">
            <a:normAutofit/>
          </a:bodyPr>
          <a:lstStyle/>
          <a:p>
            <a:r>
              <a:rPr lang="en-US" sz="2200" dirty="0"/>
              <a:t>What is a CSS class? A CSS class is an attribute used to define a group of HTML elements in order to apply unique styling and formatting to those elements with CSS.</a:t>
            </a:r>
            <a:endParaRPr lang="en-AE" sz="2200" dirty="0"/>
          </a:p>
        </p:txBody>
      </p:sp>
    </p:spTree>
    <p:extLst>
      <p:ext uri="{BB962C8B-B14F-4D97-AF65-F5344CB8AC3E}">
        <p14:creationId xmlns:p14="http://schemas.microsoft.com/office/powerpoint/2010/main" val="2273385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Arc 28">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10A8C8F1-1E59-A921-181D-841CAAE8A424}"/>
              </a:ext>
            </a:extLst>
          </p:cNvPr>
          <p:cNvSpPr>
            <a:spLocks noGrp="1"/>
          </p:cNvSpPr>
          <p:nvPr>
            <p:ph type="title"/>
          </p:nvPr>
        </p:nvSpPr>
        <p:spPr>
          <a:xfrm>
            <a:off x="838200" y="365125"/>
            <a:ext cx="10515599" cy="1325563"/>
          </a:xfrm>
        </p:spPr>
        <p:txBody>
          <a:bodyPr>
            <a:normAutofit/>
          </a:bodyPr>
          <a:lstStyle/>
          <a:p>
            <a:r>
              <a:rPr lang="en-US" dirty="0"/>
              <a:t>ID</a:t>
            </a:r>
            <a:endParaRPr lang="en-AE" dirty="0"/>
          </a:p>
        </p:txBody>
      </p:sp>
      <p:sp>
        <p:nvSpPr>
          <p:cNvPr id="3" name="Content Placeholder 2">
            <a:extLst>
              <a:ext uri="{FF2B5EF4-FFF2-40B4-BE49-F238E27FC236}">
                <a16:creationId xmlns:a16="http://schemas.microsoft.com/office/drawing/2014/main" id="{82CCC847-3EF2-D86B-B870-86AAE00C4DE0}"/>
              </a:ext>
            </a:extLst>
          </p:cNvPr>
          <p:cNvSpPr>
            <a:spLocks noGrp="1"/>
          </p:cNvSpPr>
          <p:nvPr>
            <p:ph idx="1"/>
          </p:nvPr>
        </p:nvSpPr>
        <p:spPr>
          <a:xfrm>
            <a:off x="838200" y="1825625"/>
            <a:ext cx="5393361" cy="4351338"/>
          </a:xfrm>
        </p:spPr>
        <p:txBody>
          <a:bodyPr>
            <a:normAutofit/>
          </a:bodyPr>
          <a:lstStyle/>
          <a:p>
            <a:r>
              <a:rPr lang="en-US" dirty="0"/>
              <a:t>ID is used to identify a single element. A class selector is therefore used to style multiple HTML elements of the same class, while an ID selector is used to style one HTML element.</a:t>
            </a:r>
            <a:endParaRPr lang="en-AE" dirty="0"/>
          </a:p>
        </p:txBody>
      </p:sp>
      <p:sp>
        <p:nvSpPr>
          <p:cNvPr id="30" name="Oval 2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File HTML">
            <a:extLst>
              <a:ext uri="{FF2B5EF4-FFF2-40B4-BE49-F238E27FC236}">
                <a16:creationId xmlns:a16="http://schemas.microsoft.com/office/drawing/2014/main" id="{96D8C4F1-6AC5-2CE8-22FE-CBC13163F4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98889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64B1C6-A4A6-4510-147E-F3FCABB4A6A3}"/>
              </a:ext>
            </a:extLst>
          </p:cNvPr>
          <p:cNvSpPr>
            <a:spLocks noGrp="1"/>
          </p:cNvSpPr>
          <p:nvPr>
            <p:ph type="title"/>
          </p:nvPr>
        </p:nvSpPr>
        <p:spPr>
          <a:xfrm>
            <a:off x="1115568" y="548640"/>
            <a:ext cx="10168128" cy="1179576"/>
          </a:xfrm>
        </p:spPr>
        <p:txBody>
          <a:bodyPr>
            <a:normAutofit/>
          </a:bodyPr>
          <a:lstStyle/>
          <a:p>
            <a:r>
              <a:rPr lang="en-US" sz="4000"/>
              <a:t>Padding</a:t>
            </a:r>
            <a:endParaRPr lang="en-AE"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376805A-5A31-E735-6C4D-30B47F314D2E}"/>
              </a:ext>
            </a:extLst>
          </p:cNvPr>
          <p:cNvSpPr>
            <a:spLocks noGrp="1"/>
          </p:cNvSpPr>
          <p:nvPr>
            <p:ph idx="1"/>
          </p:nvPr>
        </p:nvSpPr>
        <p:spPr>
          <a:xfrm>
            <a:off x="1115568" y="2481943"/>
            <a:ext cx="10168128" cy="3695020"/>
          </a:xfrm>
        </p:spPr>
        <p:txBody>
          <a:bodyPr>
            <a:normAutofit/>
          </a:bodyPr>
          <a:lstStyle/>
          <a:p>
            <a:r>
              <a:rPr lang="en-US" sz="2200"/>
              <a:t>An element's padding area is the space between its content and its border. Note: Padding creates extra space within an element. In contrast, margin creates extra space around an element.</a:t>
            </a:r>
            <a:endParaRPr lang="en-AE" sz="2200"/>
          </a:p>
        </p:txBody>
      </p:sp>
    </p:spTree>
    <p:extLst>
      <p:ext uri="{BB962C8B-B14F-4D97-AF65-F5344CB8AC3E}">
        <p14:creationId xmlns:p14="http://schemas.microsoft.com/office/powerpoint/2010/main" val="227773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74C6C0-762A-86CF-4AEE-F9FDB3E184F5}"/>
              </a:ext>
            </a:extLst>
          </p:cNvPr>
          <p:cNvSpPr>
            <a:spLocks noGrp="1"/>
          </p:cNvSpPr>
          <p:nvPr>
            <p:ph type="title"/>
          </p:nvPr>
        </p:nvSpPr>
        <p:spPr>
          <a:xfrm>
            <a:off x="838200" y="365125"/>
            <a:ext cx="10515600" cy="1325563"/>
          </a:xfrm>
        </p:spPr>
        <p:txBody>
          <a:bodyPr>
            <a:normAutofit/>
          </a:bodyPr>
          <a:lstStyle/>
          <a:p>
            <a:r>
              <a:rPr lang="en-US" dirty="0"/>
              <a:t>CSS</a:t>
            </a:r>
            <a:endParaRPr lang="en-AE"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F7C2762-1AC0-62EC-6C12-A1182A915848}"/>
              </a:ext>
            </a:extLst>
          </p:cNvPr>
          <p:cNvSpPr>
            <a:spLocks noGrp="1"/>
          </p:cNvSpPr>
          <p:nvPr>
            <p:ph idx="1"/>
          </p:nvPr>
        </p:nvSpPr>
        <p:spPr>
          <a:xfrm>
            <a:off x="838200" y="1825625"/>
            <a:ext cx="10515600" cy="4351338"/>
          </a:xfrm>
        </p:spPr>
        <p:txBody>
          <a:bodyPr>
            <a:normAutofit/>
          </a:bodyPr>
          <a:lstStyle/>
          <a:p>
            <a:r>
              <a:rPr lang="en-US" dirty="0"/>
              <a:t>CSS stands for Cascading Style Sheets. It is the language for describing the presentation of Web pages, including </a:t>
            </a:r>
            <a:r>
              <a:rPr lang="en-US" dirty="0" err="1"/>
              <a:t>colours</a:t>
            </a:r>
            <a:r>
              <a:rPr lang="en-US" dirty="0"/>
              <a:t>, layout, and fonts, thus making our web pages presentable to the users.CSS is designed to make style sheets for the web. It is independent of HTML and can be used with any XML-based markup language. </a:t>
            </a:r>
            <a:endParaRPr lang="en-AE" dirty="0"/>
          </a:p>
        </p:txBody>
      </p:sp>
    </p:spTree>
    <p:extLst>
      <p:ext uri="{BB962C8B-B14F-4D97-AF65-F5344CB8AC3E}">
        <p14:creationId xmlns:p14="http://schemas.microsoft.com/office/powerpoint/2010/main" val="383403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17530EF-06AD-BF6B-4348-C370D9B3C86C}"/>
              </a:ext>
            </a:extLst>
          </p:cNvPr>
          <p:cNvPicPr>
            <a:picLocks noGrp="1" noChangeAspect="1"/>
          </p:cNvPicPr>
          <p:nvPr>
            <p:ph idx="1"/>
          </p:nvPr>
        </p:nvPicPr>
        <p:blipFill>
          <a:blip r:embed="rId2"/>
          <a:stretch>
            <a:fillRect/>
          </a:stretch>
        </p:blipFill>
        <p:spPr>
          <a:xfrm>
            <a:off x="2847565" y="643467"/>
            <a:ext cx="6496869"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09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70666FE-E8E4-45B1-5F99-97181D37B311}"/>
              </a:ext>
            </a:extLst>
          </p:cNvPr>
          <p:cNvSpPr>
            <a:spLocks noGrp="1"/>
          </p:cNvSpPr>
          <p:nvPr>
            <p:ph type="title"/>
          </p:nvPr>
        </p:nvSpPr>
        <p:spPr>
          <a:xfrm>
            <a:off x="838201" y="3998018"/>
            <a:ext cx="3981854" cy="2216513"/>
          </a:xfrm>
        </p:spPr>
        <p:txBody>
          <a:bodyPr>
            <a:normAutofit/>
          </a:bodyPr>
          <a:lstStyle/>
          <a:p>
            <a:r>
              <a:rPr lang="en-US" b="0" i="0">
                <a:effectLst/>
                <a:latin typeface="Segoe UI" panose="020B0502040204020203" pitchFamily="34" charset="0"/>
              </a:rPr>
              <a:t>CSS Color Names</a:t>
            </a:r>
            <a:br>
              <a:rPr lang="en-US" b="0" i="0">
                <a:effectLst/>
                <a:latin typeface="Verdana" panose="020B0604030504040204" pitchFamily="34" charset="0"/>
              </a:rPr>
            </a:br>
            <a:endParaRPr lang="en-AE"/>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colorful squares with different colors&#10;&#10;Description automatically generated">
            <a:extLst>
              <a:ext uri="{FF2B5EF4-FFF2-40B4-BE49-F238E27FC236}">
                <a16:creationId xmlns:a16="http://schemas.microsoft.com/office/drawing/2014/main" id="{80CED197-4CCE-2E21-6F5E-8880388C9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14" y="643470"/>
            <a:ext cx="10872172" cy="221651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1C8A7AF3-499D-108F-EB6B-780060848EBC}"/>
              </a:ext>
            </a:extLst>
          </p:cNvPr>
          <p:cNvSpPr>
            <a:spLocks noGrp="1"/>
          </p:cNvSpPr>
          <p:nvPr>
            <p:ph idx="1"/>
          </p:nvPr>
        </p:nvSpPr>
        <p:spPr>
          <a:xfrm>
            <a:off x="4970835" y="3998019"/>
            <a:ext cx="6382966" cy="2216512"/>
          </a:xfrm>
        </p:spPr>
        <p:txBody>
          <a:bodyPr>
            <a:normAutofit/>
          </a:bodyPr>
          <a:lstStyle/>
          <a:p>
            <a:r>
              <a:rPr lang="en-US" b="0" i="0">
                <a:effectLst/>
                <a:latin typeface="Verdana" panose="020B0604030504040204" pitchFamily="34" charset="0"/>
              </a:rPr>
              <a:t>In CSS, a color can be specified by using a predefined color name:</a:t>
            </a:r>
            <a:endParaRPr lang="en-AE" dirty="0"/>
          </a:p>
        </p:txBody>
      </p:sp>
    </p:spTree>
    <p:extLst>
      <p:ext uri="{BB962C8B-B14F-4D97-AF65-F5344CB8AC3E}">
        <p14:creationId xmlns:p14="http://schemas.microsoft.com/office/powerpoint/2010/main" val="278808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F26D-7F1D-4055-ACF2-920963B4D0E7}"/>
              </a:ext>
            </a:extLst>
          </p:cNvPr>
          <p:cNvSpPr>
            <a:spLocks noGrp="1"/>
          </p:cNvSpPr>
          <p:nvPr>
            <p:ph type="title"/>
          </p:nvPr>
        </p:nvSpPr>
        <p:spPr/>
        <p:txBody>
          <a:bodyPr>
            <a:normAutofit/>
          </a:bodyPr>
          <a:lstStyle/>
          <a:p>
            <a:pPr algn="l"/>
            <a:r>
              <a:rPr lang="en-US" b="0" i="0" dirty="0">
                <a:solidFill>
                  <a:srgbClr val="000000"/>
                </a:solidFill>
                <a:effectLst/>
                <a:latin typeface="Segoe UI" panose="020B0502040204020203" pitchFamily="34" charset="0"/>
              </a:rPr>
              <a:t>Example CSS Border Color</a:t>
            </a:r>
            <a:br>
              <a:rPr lang="en-US" b="0" i="0" dirty="0">
                <a:solidFill>
                  <a:srgbClr val="000000"/>
                </a:solidFill>
                <a:effectLst/>
                <a:latin typeface="Segoe UI" panose="020B0502040204020203" pitchFamily="34" charset="0"/>
              </a:rPr>
            </a:br>
            <a:endParaRPr lang="en-AE" dirty="0"/>
          </a:p>
        </p:txBody>
      </p:sp>
      <p:sp>
        <p:nvSpPr>
          <p:cNvPr id="3" name="Content Placeholder 2">
            <a:extLst>
              <a:ext uri="{FF2B5EF4-FFF2-40B4-BE49-F238E27FC236}">
                <a16:creationId xmlns:a16="http://schemas.microsoft.com/office/drawing/2014/main" id="{E69A54A1-7DBD-7E16-E15A-65643A23006C}"/>
              </a:ext>
            </a:extLst>
          </p:cNvPr>
          <p:cNvSpPr>
            <a:spLocks noGrp="1"/>
          </p:cNvSpPr>
          <p:nvPr>
            <p:ph idx="1"/>
          </p:nvPr>
        </p:nvSpPr>
        <p:spPr>
          <a:xfrm>
            <a:off x="838200" y="1253331"/>
            <a:ext cx="10515600" cy="4351338"/>
          </a:xfrm>
        </p:spPr>
        <p:txBody>
          <a:bodyPr/>
          <a:lstStyle/>
          <a:p>
            <a:pPr marL="0" indent="0" algn="l">
              <a:buNone/>
            </a:pPr>
            <a:endParaRPr lang="en-US" b="0" i="0" dirty="0">
              <a:solidFill>
                <a:srgbClr val="000000"/>
              </a:solidFill>
              <a:effectLst/>
              <a:latin typeface="Segoe UI" panose="020B0502040204020203" pitchFamily="34" charset="0"/>
            </a:endParaRP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="border:2px solid Tomato;"&gt;</a:t>
            </a:r>
            <a:r>
              <a:rPr lang="en-US" b="0" i="0" dirty="0">
                <a:solidFill>
                  <a:srgbClr val="000000"/>
                </a:solidFill>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="border:2px solid </a:t>
            </a:r>
            <a:r>
              <a:rPr lang="en-US" b="0" i="0" dirty="0" err="1">
                <a:solidFill>
                  <a:srgbClr val="0000CD"/>
                </a:solidFill>
                <a:effectLst/>
                <a:latin typeface="Consolas" panose="020B0609020204030204" pitchFamily="49" charset="0"/>
              </a:rPr>
              <a:t>DodgerBlue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="border:2px solid Violet;"&gt;</a:t>
            </a:r>
            <a:r>
              <a:rPr lang="en-US" b="0" i="0" dirty="0">
                <a:solidFill>
                  <a:srgbClr val="000000"/>
                </a:solidFill>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marL="0" indent="0">
              <a:buNone/>
            </a:pPr>
            <a:br>
              <a:rPr lang="en-US" dirty="0"/>
            </a:br>
            <a:endParaRPr lang="en-AE" dirty="0"/>
          </a:p>
        </p:txBody>
      </p:sp>
      <p:pic>
        <p:nvPicPr>
          <p:cNvPr id="5" name="Picture 4" descr="A line of colored lines&#10;&#10;Description automatically generated with medium confidence">
            <a:extLst>
              <a:ext uri="{FF2B5EF4-FFF2-40B4-BE49-F238E27FC236}">
                <a16:creationId xmlns:a16="http://schemas.microsoft.com/office/drawing/2014/main" id="{BE4531F8-2F67-5267-FFEE-9F43254684ED}"/>
              </a:ext>
            </a:extLst>
          </p:cNvPr>
          <p:cNvPicPr>
            <a:picLocks noChangeAspect="1"/>
          </p:cNvPicPr>
          <p:nvPr/>
        </p:nvPicPr>
        <p:blipFill rotWithShape="1">
          <a:blip r:embed="rId2">
            <a:extLst>
              <a:ext uri="{28A0092B-C50C-407E-A947-70E740481C1C}">
                <a14:useLocalDpi xmlns:a14="http://schemas.microsoft.com/office/drawing/2010/main" val="0"/>
              </a:ext>
            </a:extLst>
          </a:blip>
          <a:srcRect t="32778"/>
          <a:stretch/>
        </p:blipFill>
        <p:spPr>
          <a:xfrm>
            <a:off x="0" y="4652954"/>
            <a:ext cx="11913704" cy="1839921"/>
          </a:xfrm>
          <a:prstGeom prst="rect">
            <a:avLst/>
          </a:prstGeom>
        </p:spPr>
      </p:pic>
    </p:spTree>
    <p:extLst>
      <p:ext uri="{BB962C8B-B14F-4D97-AF65-F5344CB8AC3E}">
        <p14:creationId xmlns:p14="http://schemas.microsoft.com/office/powerpoint/2010/main" val="290844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7275-DAE2-88D2-51B7-DEEA3E628113}"/>
              </a:ext>
            </a:extLst>
          </p:cNvPr>
          <p:cNvSpPr>
            <a:spLocks noGrp="1"/>
          </p:cNvSpPr>
          <p:nvPr>
            <p:ph type="title"/>
          </p:nvPr>
        </p:nvSpPr>
        <p:spPr/>
        <p:txBody>
          <a:bodyPr>
            <a:normAutofit/>
          </a:bodyPr>
          <a:lstStyle/>
          <a:p>
            <a:r>
              <a:rPr lang="en-US" b="0" i="0">
                <a:solidFill>
                  <a:srgbClr val="000000"/>
                </a:solidFill>
                <a:effectLst/>
                <a:latin typeface="Segoe UI" panose="020B0502040204020203" pitchFamily="34" charset="0"/>
              </a:rPr>
              <a:t>CSS Backgrounds</a:t>
            </a:r>
            <a:br>
              <a:rPr lang="en-US"/>
            </a:br>
            <a:endParaRPr lang="en-AE" dirty="0"/>
          </a:p>
        </p:txBody>
      </p:sp>
      <p:pic>
        <p:nvPicPr>
          <p:cNvPr id="5" name="Content Placeholder 4" descr="A blue background with black text&#10;&#10;Description automatically generated">
            <a:extLst>
              <a:ext uri="{FF2B5EF4-FFF2-40B4-BE49-F238E27FC236}">
                <a16:creationId xmlns:a16="http://schemas.microsoft.com/office/drawing/2014/main" id="{D1997389-02BA-BE5E-BFA0-18FBAFEF9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205211" cy="3291039"/>
          </a:xfrm>
        </p:spPr>
      </p:pic>
      <p:sp>
        <p:nvSpPr>
          <p:cNvPr id="9" name="TextBox 8">
            <a:extLst>
              <a:ext uri="{FF2B5EF4-FFF2-40B4-BE49-F238E27FC236}">
                <a16:creationId xmlns:a16="http://schemas.microsoft.com/office/drawing/2014/main" id="{6F1D00DF-268E-B6C3-B440-B4775482F0A7}"/>
              </a:ext>
            </a:extLst>
          </p:cNvPr>
          <p:cNvSpPr txBox="1"/>
          <p:nvPr/>
        </p:nvSpPr>
        <p:spPr>
          <a:xfrm>
            <a:off x="711201" y="846666"/>
            <a:ext cx="5841999" cy="675883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&lt;!DOCTYPE html&gt;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&lt;html&gt;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&lt;head&gt;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&lt;style&gt;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body {</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background-color: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lightblue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&lt;/style&gt;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&lt;/head&gt;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&lt;body&gt;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&lt;h1&gt;Hello World!&lt;/h1&gt;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&lt;p&gt;This page has a light blue background color!&lt;/p&gt;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&lt;/body&gt;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&lt;/html&gt;</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00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3DB01-8A27-3DE0-BD4B-104FE82F20E8}"/>
              </a:ext>
            </a:extLst>
          </p:cNvPr>
          <p:cNvSpPr>
            <a:spLocks noGrp="1"/>
          </p:cNvSpPr>
          <p:nvPr>
            <p:ph type="title"/>
          </p:nvPr>
        </p:nvSpPr>
        <p:spPr>
          <a:xfrm>
            <a:off x="1043631" y="809898"/>
            <a:ext cx="10173010" cy="1554480"/>
          </a:xfrm>
        </p:spPr>
        <p:txBody>
          <a:bodyPr anchor="ctr">
            <a:normAutofit/>
          </a:bodyPr>
          <a:lstStyle/>
          <a:p>
            <a:r>
              <a:rPr lang="en-US" sz="4800" b="0" i="0">
                <a:effectLst/>
                <a:latin typeface="Segoe UI" panose="020B0502040204020203" pitchFamily="34" charset="0"/>
              </a:rPr>
              <a:t>CSS Margins</a:t>
            </a:r>
            <a:br>
              <a:rPr lang="en-US" sz="4800" b="0" i="0">
                <a:effectLst/>
                <a:latin typeface="Segoe UI" panose="020B0502040204020203" pitchFamily="34" charset="0"/>
              </a:rPr>
            </a:br>
            <a:endParaRPr lang="en-AE" sz="4800"/>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Rectangle 2">
            <a:extLst>
              <a:ext uri="{FF2B5EF4-FFF2-40B4-BE49-F238E27FC236}">
                <a16:creationId xmlns:a16="http://schemas.microsoft.com/office/drawing/2014/main" id="{C0691963-BFCF-7F44-7439-C3B3005157DD}"/>
              </a:ext>
            </a:extLst>
          </p:cNvPr>
          <p:cNvGraphicFramePr>
            <a:graphicFrameLocks noGrp="1"/>
          </p:cNvGraphicFramePr>
          <p:nvPr>
            <p:ph idx="1"/>
            <p:extLst>
              <p:ext uri="{D42A27DB-BD31-4B8C-83A1-F6EECF244321}">
                <p14:modId xmlns:p14="http://schemas.microsoft.com/office/powerpoint/2010/main" val="160054084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85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0FDF-CEF4-1D4E-0056-4F527073C01B}"/>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CSS Fonts</a:t>
            </a:r>
            <a:br>
              <a:rPr lang="en-US" dirty="0"/>
            </a:br>
            <a:endParaRPr lang="en-AE" dirty="0"/>
          </a:p>
        </p:txBody>
      </p:sp>
      <p:pic>
        <p:nvPicPr>
          <p:cNvPr id="8" name="Content Placeholder 7" descr="A screenshot of a computer&#10;&#10;Description automatically generated">
            <a:extLst>
              <a:ext uri="{FF2B5EF4-FFF2-40B4-BE49-F238E27FC236}">
                <a16:creationId xmlns:a16="http://schemas.microsoft.com/office/drawing/2014/main" id="{E2B6CF00-1CF9-CDAB-EB1C-DDB0AC1BB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852" y="1825625"/>
            <a:ext cx="9094295" cy="4351338"/>
          </a:xfrm>
        </p:spPr>
      </p:pic>
    </p:spTree>
    <p:extLst>
      <p:ext uri="{BB962C8B-B14F-4D97-AF65-F5344CB8AC3E}">
        <p14:creationId xmlns:p14="http://schemas.microsoft.com/office/powerpoint/2010/main" val="117661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1733D9-0C1D-77A7-A5BE-5B1963D4D881}"/>
              </a:ext>
            </a:extLst>
          </p:cNvPr>
          <p:cNvSpPr>
            <a:spLocks noGrp="1"/>
          </p:cNvSpPr>
          <p:nvPr>
            <p:ph type="title"/>
          </p:nvPr>
        </p:nvSpPr>
        <p:spPr>
          <a:xfrm>
            <a:off x="828675" y="494414"/>
            <a:ext cx="10534650" cy="817403"/>
          </a:xfrm>
        </p:spPr>
        <p:txBody>
          <a:bodyPr vert="horz" lIns="91440" tIns="45720" rIns="91440" bIns="45720" rtlCol="0" anchor="b">
            <a:normAutofit fontScale="90000"/>
          </a:bodyPr>
          <a:lstStyle/>
          <a:p>
            <a:pPr algn="ctr"/>
            <a:r>
              <a:rPr lang="en-US" sz="5400" b="0" i="0" kern="1200" dirty="0">
                <a:solidFill>
                  <a:schemeClr val="tx1"/>
                </a:solidFill>
                <a:effectLst/>
                <a:latin typeface="+mj-lt"/>
                <a:ea typeface="+mj-ea"/>
                <a:cs typeface="+mj-cs"/>
              </a:rPr>
              <a:t>CSS Lists</a:t>
            </a:r>
            <a:endParaRPr lang="en-US" sz="5400" kern="1200" dirty="0">
              <a:solidFill>
                <a:schemeClr val="tx1"/>
              </a:solidFill>
              <a:latin typeface="+mj-lt"/>
              <a:ea typeface="+mj-ea"/>
              <a:cs typeface="+mj-cs"/>
            </a:endParaRPr>
          </a:p>
        </p:txBody>
      </p:sp>
      <p:pic>
        <p:nvPicPr>
          <p:cNvPr id="5" name="Content Placeholder 4" descr="A white background with black dots&#10;&#10;Description automatically generated">
            <a:extLst>
              <a:ext uri="{FF2B5EF4-FFF2-40B4-BE49-F238E27FC236}">
                <a16:creationId xmlns:a16="http://schemas.microsoft.com/office/drawing/2014/main" id="{1F0D5EE4-95B2-021C-6BA7-DDC7AEE6E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2958396"/>
            <a:ext cx="10744200" cy="2739771"/>
          </a:xfrm>
          <a:prstGeom prst="rect">
            <a:avLst/>
          </a:prstGeom>
        </p:spPr>
      </p:pic>
    </p:spTree>
    <p:extLst>
      <p:ext uri="{BB962C8B-B14F-4D97-AF65-F5344CB8AC3E}">
        <p14:creationId xmlns:p14="http://schemas.microsoft.com/office/powerpoint/2010/main" val="3387835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435</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Segoe UI</vt:lpstr>
      <vt:lpstr>Verdana</vt:lpstr>
      <vt:lpstr>Office Theme</vt:lpstr>
      <vt:lpstr>CSS</vt:lpstr>
      <vt:lpstr>CSS</vt:lpstr>
      <vt:lpstr>PowerPoint Presentation</vt:lpstr>
      <vt:lpstr>CSS Color Names </vt:lpstr>
      <vt:lpstr>Example CSS Border Color </vt:lpstr>
      <vt:lpstr>CSS Backgrounds </vt:lpstr>
      <vt:lpstr>CSS Margins </vt:lpstr>
      <vt:lpstr>CSS Fonts </vt:lpstr>
      <vt:lpstr>CSS Lists</vt:lpstr>
      <vt:lpstr>CSS Tables </vt:lpstr>
      <vt:lpstr>Text Effects</vt:lpstr>
      <vt:lpstr>Rounded Corners </vt:lpstr>
      <vt:lpstr>CSS class</vt:lpstr>
      <vt:lpstr>ID</vt:lpstr>
      <vt:lpstr>Padding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EIF User</dc:creator>
  <cp:lastModifiedBy>Computer Lab 304</cp:lastModifiedBy>
  <cp:revision>2</cp:revision>
  <dcterms:created xsi:type="dcterms:W3CDTF">2023-12-20T09:43:12Z</dcterms:created>
  <dcterms:modified xsi:type="dcterms:W3CDTF">2023-12-21T05:51:39Z</dcterms:modified>
</cp:coreProperties>
</file>