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58" r:id="rId5"/>
    <p:sldId id="259" r:id="rId6"/>
    <p:sldId id="260" r:id="rId7"/>
  </p:sldIdLst>
  <p:sldSz cx="12192000" cy="6858000"/>
  <p:notesSz cx="6858000" cy="9144000"/>
  <p:defaultText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19"/>
  </p:normalViewPr>
  <p:slideViewPr>
    <p:cSldViewPr snapToGrid="0">
      <p:cViewPr varScale="1">
        <p:scale>
          <a:sx n="90" d="100"/>
          <a:sy n="90" d="100"/>
        </p:scale>
        <p:origin x="232"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D18B-650C-77B8-74B3-5F2BFCE0F1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5A038D72-C219-12B5-0D4A-4A1BE2ABC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B42D82F3-AB2F-8CD8-8FD8-A625F7BB0F1C}"/>
              </a:ext>
            </a:extLst>
          </p:cNvPr>
          <p:cNvSpPr>
            <a:spLocks noGrp="1"/>
          </p:cNvSpPr>
          <p:nvPr>
            <p:ph type="dt" sz="half" idx="10"/>
          </p:nvPr>
        </p:nvSpPr>
        <p:spPr/>
        <p:txBody>
          <a:bodyPr/>
          <a:lstStyle/>
          <a:p>
            <a:fld id="{CF1D5308-1546-2043-BBE8-3DB7EBDA8512}" type="datetimeFigureOut">
              <a:rPr lang="en-AE" smtClean="0"/>
              <a:t>06/12/2023</a:t>
            </a:fld>
            <a:endParaRPr lang="en-AE"/>
          </a:p>
        </p:txBody>
      </p:sp>
      <p:sp>
        <p:nvSpPr>
          <p:cNvPr id="5" name="Footer Placeholder 4">
            <a:extLst>
              <a:ext uri="{FF2B5EF4-FFF2-40B4-BE49-F238E27FC236}">
                <a16:creationId xmlns:a16="http://schemas.microsoft.com/office/drawing/2014/main" id="{354ABDA3-E0B8-BEEF-EC9E-7E87C01F2BD1}"/>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3174BC00-7A08-4487-5F5B-2740C15E3CD6}"/>
              </a:ext>
            </a:extLst>
          </p:cNvPr>
          <p:cNvSpPr>
            <a:spLocks noGrp="1"/>
          </p:cNvSpPr>
          <p:nvPr>
            <p:ph type="sldNum" sz="quarter" idx="12"/>
          </p:nvPr>
        </p:nvSpPr>
        <p:spPr/>
        <p:txBody>
          <a:bodyPr/>
          <a:lstStyle/>
          <a:p>
            <a:fld id="{2404D5D8-0F7C-FF43-A528-57D77CD0ABDD}" type="slidenum">
              <a:rPr lang="en-AE" smtClean="0"/>
              <a:t>‹#›</a:t>
            </a:fld>
            <a:endParaRPr lang="en-AE"/>
          </a:p>
        </p:txBody>
      </p:sp>
    </p:spTree>
    <p:extLst>
      <p:ext uri="{BB962C8B-B14F-4D97-AF65-F5344CB8AC3E}">
        <p14:creationId xmlns:p14="http://schemas.microsoft.com/office/powerpoint/2010/main" val="4146990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55C4-A8CF-A299-8F1C-17BA38C8A1C2}"/>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C2F36695-F507-129E-4915-989CC348E2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B1722F1-286A-186E-B4AA-EFC2FD783A3E}"/>
              </a:ext>
            </a:extLst>
          </p:cNvPr>
          <p:cNvSpPr>
            <a:spLocks noGrp="1"/>
          </p:cNvSpPr>
          <p:nvPr>
            <p:ph type="dt" sz="half" idx="10"/>
          </p:nvPr>
        </p:nvSpPr>
        <p:spPr/>
        <p:txBody>
          <a:bodyPr/>
          <a:lstStyle/>
          <a:p>
            <a:fld id="{CF1D5308-1546-2043-BBE8-3DB7EBDA8512}" type="datetimeFigureOut">
              <a:rPr lang="en-AE" smtClean="0"/>
              <a:t>06/12/2023</a:t>
            </a:fld>
            <a:endParaRPr lang="en-AE"/>
          </a:p>
        </p:txBody>
      </p:sp>
      <p:sp>
        <p:nvSpPr>
          <p:cNvPr id="5" name="Footer Placeholder 4">
            <a:extLst>
              <a:ext uri="{FF2B5EF4-FFF2-40B4-BE49-F238E27FC236}">
                <a16:creationId xmlns:a16="http://schemas.microsoft.com/office/drawing/2014/main" id="{C2E68F96-2F31-F8BA-4FD9-4118F985F16C}"/>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67FCBCD9-82FC-C90D-FFE3-449B8995D8E7}"/>
              </a:ext>
            </a:extLst>
          </p:cNvPr>
          <p:cNvSpPr>
            <a:spLocks noGrp="1"/>
          </p:cNvSpPr>
          <p:nvPr>
            <p:ph type="sldNum" sz="quarter" idx="12"/>
          </p:nvPr>
        </p:nvSpPr>
        <p:spPr/>
        <p:txBody>
          <a:bodyPr/>
          <a:lstStyle/>
          <a:p>
            <a:fld id="{2404D5D8-0F7C-FF43-A528-57D77CD0ABDD}" type="slidenum">
              <a:rPr lang="en-AE" smtClean="0"/>
              <a:t>‹#›</a:t>
            </a:fld>
            <a:endParaRPr lang="en-AE"/>
          </a:p>
        </p:txBody>
      </p:sp>
    </p:spTree>
    <p:extLst>
      <p:ext uri="{BB962C8B-B14F-4D97-AF65-F5344CB8AC3E}">
        <p14:creationId xmlns:p14="http://schemas.microsoft.com/office/powerpoint/2010/main" val="38503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C0D37E-2E46-1DDA-CC05-4684E09BDF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B3FD7521-8B9D-1358-84A2-435AC5D68C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46EEA6C-E462-C196-367E-9C32B7BA9C69}"/>
              </a:ext>
            </a:extLst>
          </p:cNvPr>
          <p:cNvSpPr>
            <a:spLocks noGrp="1"/>
          </p:cNvSpPr>
          <p:nvPr>
            <p:ph type="dt" sz="half" idx="10"/>
          </p:nvPr>
        </p:nvSpPr>
        <p:spPr/>
        <p:txBody>
          <a:bodyPr/>
          <a:lstStyle/>
          <a:p>
            <a:fld id="{CF1D5308-1546-2043-BBE8-3DB7EBDA8512}" type="datetimeFigureOut">
              <a:rPr lang="en-AE" smtClean="0"/>
              <a:t>06/12/2023</a:t>
            </a:fld>
            <a:endParaRPr lang="en-AE"/>
          </a:p>
        </p:txBody>
      </p:sp>
      <p:sp>
        <p:nvSpPr>
          <p:cNvPr id="5" name="Footer Placeholder 4">
            <a:extLst>
              <a:ext uri="{FF2B5EF4-FFF2-40B4-BE49-F238E27FC236}">
                <a16:creationId xmlns:a16="http://schemas.microsoft.com/office/drawing/2014/main" id="{AF233353-E2A8-8123-4A00-00A2CE60D8C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C55115F-1072-B072-5E03-380D2B7F6AD5}"/>
              </a:ext>
            </a:extLst>
          </p:cNvPr>
          <p:cNvSpPr>
            <a:spLocks noGrp="1"/>
          </p:cNvSpPr>
          <p:nvPr>
            <p:ph type="sldNum" sz="quarter" idx="12"/>
          </p:nvPr>
        </p:nvSpPr>
        <p:spPr/>
        <p:txBody>
          <a:bodyPr/>
          <a:lstStyle/>
          <a:p>
            <a:fld id="{2404D5D8-0F7C-FF43-A528-57D77CD0ABDD}" type="slidenum">
              <a:rPr lang="en-AE" smtClean="0"/>
              <a:t>‹#›</a:t>
            </a:fld>
            <a:endParaRPr lang="en-AE"/>
          </a:p>
        </p:txBody>
      </p:sp>
    </p:spTree>
    <p:extLst>
      <p:ext uri="{BB962C8B-B14F-4D97-AF65-F5344CB8AC3E}">
        <p14:creationId xmlns:p14="http://schemas.microsoft.com/office/powerpoint/2010/main" val="1576275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E4597-B891-AB37-EF3C-A90EE4D1C915}"/>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8975679B-049C-5081-9EA9-F1B44C141D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50BB6041-C6C9-E8AC-CD34-BEF77F1D122E}"/>
              </a:ext>
            </a:extLst>
          </p:cNvPr>
          <p:cNvSpPr>
            <a:spLocks noGrp="1"/>
          </p:cNvSpPr>
          <p:nvPr>
            <p:ph type="dt" sz="half" idx="10"/>
          </p:nvPr>
        </p:nvSpPr>
        <p:spPr/>
        <p:txBody>
          <a:bodyPr/>
          <a:lstStyle/>
          <a:p>
            <a:fld id="{CF1D5308-1546-2043-BBE8-3DB7EBDA8512}" type="datetimeFigureOut">
              <a:rPr lang="en-AE" smtClean="0"/>
              <a:t>06/12/2023</a:t>
            </a:fld>
            <a:endParaRPr lang="en-AE"/>
          </a:p>
        </p:txBody>
      </p:sp>
      <p:sp>
        <p:nvSpPr>
          <p:cNvPr id="5" name="Footer Placeholder 4">
            <a:extLst>
              <a:ext uri="{FF2B5EF4-FFF2-40B4-BE49-F238E27FC236}">
                <a16:creationId xmlns:a16="http://schemas.microsoft.com/office/drawing/2014/main" id="{F99D324A-E8B3-9776-36C2-1B0069BB15C2}"/>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A799070-CF72-8C4E-3CF7-29E0B5C0AF7B}"/>
              </a:ext>
            </a:extLst>
          </p:cNvPr>
          <p:cNvSpPr>
            <a:spLocks noGrp="1"/>
          </p:cNvSpPr>
          <p:nvPr>
            <p:ph type="sldNum" sz="quarter" idx="12"/>
          </p:nvPr>
        </p:nvSpPr>
        <p:spPr/>
        <p:txBody>
          <a:bodyPr/>
          <a:lstStyle/>
          <a:p>
            <a:fld id="{2404D5D8-0F7C-FF43-A528-57D77CD0ABDD}" type="slidenum">
              <a:rPr lang="en-AE" smtClean="0"/>
              <a:t>‹#›</a:t>
            </a:fld>
            <a:endParaRPr lang="en-AE"/>
          </a:p>
        </p:txBody>
      </p:sp>
    </p:spTree>
    <p:extLst>
      <p:ext uri="{BB962C8B-B14F-4D97-AF65-F5344CB8AC3E}">
        <p14:creationId xmlns:p14="http://schemas.microsoft.com/office/powerpoint/2010/main" val="1044636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5CB60-CCCF-6C38-8991-DBAB32B008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288A4E1D-E738-E04A-3643-757E3557BD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567187-F66E-A8A9-C537-09122BC2387A}"/>
              </a:ext>
            </a:extLst>
          </p:cNvPr>
          <p:cNvSpPr>
            <a:spLocks noGrp="1"/>
          </p:cNvSpPr>
          <p:nvPr>
            <p:ph type="dt" sz="half" idx="10"/>
          </p:nvPr>
        </p:nvSpPr>
        <p:spPr/>
        <p:txBody>
          <a:bodyPr/>
          <a:lstStyle/>
          <a:p>
            <a:fld id="{CF1D5308-1546-2043-BBE8-3DB7EBDA8512}" type="datetimeFigureOut">
              <a:rPr lang="en-AE" smtClean="0"/>
              <a:t>06/12/2023</a:t>
            </a:fld>
            <a:endParaRPr lang="en-AE"/>
          </a:p>
        </p:txBody>
      </p:sp>
      <p:sp>
        <p:nvSpPr>
          <p:cNvPr id="5" name="Footer Placeholder 4">
            <a:extLst>
              <a:ext uri="{FF2B5EF4-FFF2-40B4-BE49-F238E27FC236}">
                <a16:creationId xmlns:a16="http://schemas.microsoft.com/office/drawing/2014/main" id="{DD6DB0F2-ECED-D115-66BE-EB4841BAE387}"/>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66A234F7-1E16-8D33-F7F5-A5A5A6B233F1}"/>
              </a:ext>
            </a:extLst>
          </p:cNvPr>
          <p:cNvSpPr>
            <a:spLocks noGrp="1"/>
          </p:cNvSpPr>
          <p:nvPr>
            <p:ph type="sldNum" sz="quarter" idx="12"/>
          </p:nvPr>
        </p:nvSpPr>
        <p:spPr/>
        <p:txBody>
          <a:bodyPr/>
          <a:lstStyle/>
          <a:p>
            <a:fld id="{2404D5D8-0F7C-FF43-A528-57D77CD0ABDD}" type="slidenum">
              <a:rPr lang="en-AE" smtClean="0"/>
              <a:t>‹#›</a:t>
            </a:fld>
            <a:endParaRPr lang="en-AE"/>
          </a:p>
        </p:txBody>
      </p:sp>
    </p:spTree>
    <p:extLst>
      <p:ext uri="{BB962C8B-B14F-4D97-AF65-F5344CB8AC3E}">
        <p14:creationId xmlns:p14="http://schemas.microsoft.com/office/powerpoint/2010/main" val="1049031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6DF8F-64D8-DE5C-DBE2-AB0A21FEB21F}"/>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9D6BAA35-DDB0-D188-9BF1-DD6C47A2B0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0BE712E5-7417-7F28-1A50-2015AEF159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C6365F6A-2B4C-8314-89AC-B9B9110FF7BC}"/>
              </a:ext>
            </a:extLst>
          </p:cNvPr>
          <p:cNvSpPr>
            <a:spLocks noGrp="1"/>
          </p:cNvSpPr>
          <p:nvPr>
            <p:ph type="dt" sz="half" idx="10"/>
          </p:nvPr>
        </p:nvSpPr>
        <p:spPr/>
        <p:txBody>
          <a:bodyPr/>
          <a:lstStyle/>
          <a:p>
            <a:fld id="{CF1D5308-1546-2043-BBE8-3DB7EBDA8512}" type="datetimeFigureOut">
              <a:rPr lang="en-AE" smtClean="0"/>
              <a:t>06/12/2023</a:t>
            </a:fld>
            <a:endParaRPr lang="en-AE"/>
          </a:p>
        </p:txBody>
      </p:sp>
      <p:sp>
        <p:nvSpPr>
          <p:cNvPr id="6" name="Footer Placeholder 5">
            <a:extLst>
              <a:ext uri="{FF2B5EF4-FFF2-40B4-BE49-F238E27FC236}">
                <a16:creationId xmlns:a16="http://schemas.microsoft.com/office/drawing/2014/main" id="{A71C9502-DE07-BF8D-AC54-228B2E93EBAD}"/>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F22FB12-1270-9D4C-A3E6-1134380E6139}"/>
              </a:ext>
            </a:extLst>
          </p:cNvPr>
          <p:cNvSpPr>
            <a:spLocks noGrp="1"/>
          </p:cNvSpPr>
          <p:nvPr>
            <p:ph type="sldNum" sz="quarter" idx="12"/>
          </p:nvPr>
        </p:nvSpPr>
        <p:spPr/>
        <p:txBody>
          <a:bodyPr/>
          <a:lstStyle/>
          <a:p>
            <a:fld id="{2404D5D8-0F7C-FF43-A528-57D77CD0ABDD}" type="slidenum">
              <a:rPr lang="en-AE" smtClean="0"/>
              <a:t>‹#›</a:t>
            </a:fld>
            <a:endParaRPr lang="en-AE"/>
          </a:p>
        </p:txBody>
      </p:sp>
    </p:spTree>
    <p:extLst>
      <p:ext uri="{BB962C8B-B14F-4D97-AF65-F5344CB8AC3E}">
        <p14:creationId xmlns:p14="http://schemas.microsoft.com/office/powerpoint/2010/main" val="267217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7FF01-6A1A-3256-8AE2-90B53C62EFB3}"/>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50C738FB-7DF5-CF45-22C7-A48C8603C3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C134B-DB03-9455-535E-EE8C5A463C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7E4C34CD-3F53-597F-8505-25AC4F921A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E6375F-3551-9D5C-ACBD-7429E01D56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EF3EEEC7-58BD-140E-2E4E-CD8FF179F216}"/>
              </a:ext>
            </a:extLst>
          </p:cNvPr>
          <p:cNvSpPr>
            <a:spLocks noGrp="1"/>
          </p:cNvSpPr>
          <p:nvPr>
            <p:ph type="dt" sz="half" idx="10"/>
          </p:nvPr>
        </p:nvSpPr>
        <p:spPr/>
        <p:txBody>
          <a:bodyPr/>
          <a:lstStyle/>
          <a:p>
            <a:fld id="{CF1D5308-1546-2043-BBE8-3DB7EBDA8512}" type="datetimeFigureOut">
              <a:rPr lang="en-AE" smtClean="0"/>
              <a:t>06/12/2023</a:t>
            </a:fld>
            <a:endParaRPr lang="en-AE"/>
          </a:p>
        </p:txBody>
      </p:sp>
      <p:sp>
        <p:nvSpPr>
          <p:cNvPr id="8" name="Footer Placeholder 7">
            <a:extLst>
              <a:ext uri="{FF2B5EF4-FFF2-40B4-BE49-F238E27FC236}">
                <a16:creationId xmlns:a16="http://schemas.microsoft.com/office/drawing/2014/main" id="{18E024C6-A091-A8ED-F7B5-D85B32BD3D32}"/>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168E3B73-B36B-65D0-349B-45FC132D2732}"/>
              </a:ext>
            </a:extLst>
          </p:cNvPr>
          <p:cNvSpPr>
            <a:spLocks noGrp="1"/>
          </p:cNvSpPr>
          <p:nvPr>
            <p:ph type="sldNum" sz="quarter" idx="12"/>
          </p:nvPr>
        </p:nvSpPr>
        <p:spPr/>
        <p:txBody>
          <a:bodyPr/>
          <a:lstStyle/>
          <a:p>
            <a:fld id="{2404D5D8-0F7C-FF43-A528-57D77CD0ABDD}" type="slidenum">
              <a:rPr lang="en-AE" smtClean="0"/>
              <a:t>‹#›</a:t>
            </a:fld>
            <a:endParaRPr lang="en-AE"/>
          </a:p>
        </p:txBody>
      </p:sp>
    </p:spTree>
    <p:extLst>
      <p:ext uri="{BB962C8B-B14F-4D97-AF65-F5344CB8AC3E}">
        <p14:creationId xmlns:p14="http://schemas.microsoft.com/office/powerpoint/2010/main" val="1267544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9ED91-3519-AD00-A9D7-A3D64B6FE228}"/>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76B65A30-B513-5411-D135-044A3C65DB7C}"/>
              </a:ext>
            </a:extLst>
          </p:cNvPr>
          <p:cNvSpPr>
            <a:spLocks noGrp="1"/>
          </p:cNvSpPr>
          <p:nvPr>
            <p:ph type="dt" sz="half" idx="10"/>
          </p:nvPr>
        </p:nvSpPr>
        <p:spPr/>
        <p:txBody>
          <a:bodyPr/>
          <a:lstStyle/>
          <a:p>
            <a:fld id="{CF1D5308-1546-2043-BBE8-3DB7EBDA8512}" type="datetimeFigureOut">
              <a:rPr lang="en-AE" smtClean="0"/>
              <a:t>06/12/2023</a:t>
            </a:fld>
            <a:endParaRPr lang="en-AE"/>
          </a:p>
        </p:txBody>
      </p:sp>
      <p:sp>
        <p:nvSpPr>
          <p:cNvPr id="4" name="Footer Placeholder 3">
            <a:extLst>
              <a:ext uri="{FF2B5EF4-FFF2-40B4-BE49-F238E27FC236}">
                <a16:creationId xmlns:a16="http://schemas.microsoft.com/office/drawing/2014/main" id="{820F0155-90B4-34A7-7B52-26094CB295C6}"/>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E32950BC-4101-0778-6E1F-7C938774E826}"/>
              </a:ext>
            </a:extLst>
          </p:cNvPr>
          <p:cNvSpPr>
            <a:spLocks noGrp="1"/>
          </p:cNvSpPr>
          <p:nvPr>
            <p:ph type="sldNum" sz="quarter" idx="12"/>
          </p:nvPr>
        </p:nvSpPr>
        <p:spPr/>
        <p:txBody>
          <a:bodyPr/>
          <a:lstStyle/>
          <a:p>
            <a:fld id="{2404D5D8-0F7C-FF43-A528-57D77CD0ABDD}" type="slidenum">
              <a:rPr lang="en-AE" smtClean="0"/>
              <a:t>‹#›</a:t>
            </a:fld>
            <a:endParaRPr lang="en-AE"/>
          </a:p>
        </p:txBody>
      </p:sp>
    </p:spTree>
    <p:extLst>
      <p:ext uri="{BB962C8B-B14F-4D97-AF65-F5344CB8AC3E}">
        <p14:creationId xmlns:p14="http://schemas.microsoft.com/office/powerpoint/2010/main" val="170825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E84826-587F-4CA1-54CA-7DB7484693FF}"/>
              </a:ext>
            </a:extLst>
          </p:cNvPr>
          <p:cNvSpPr>
            <a:spLocks noGrp="1"/>
          </p:cNvSpPr>
          <p:nvPr>
            <p:ph type="dt" sz="half" idx="10"/>
          </p:nvPr>
        </p:nvSpPr>
        <p:spPr/>
        <p:txBody>
          <a:bodyPr/>
          <a:lstStyle/>
          <a:p>
            <a:fld id="{CF1D5308-1546-2043-BBE8-3DB7EBDA8512}" type="datetimeFigureOut">
              <a:rPr lang="en-AE" smtClean="0"/>
              <a:t>06/12/2023</a:t>
            </a:fld>
            <a:endParaRPr lang="en-AE"/>
          </a:p>
        </p:txBody>
      </p:sp>
      <p:sp>
        <p:nvSpPr>
          <p:cNvPr id="3" name="Footer Placeholder 2">
            <a:extLst>
              <a:ext uri="{FF2B5EF4-FFF2-40B4-BE49-F238E27FC236}">
                <a16:creationId xmlns:a16="http://schemas.microsoft.com/office/drawing/2014/main" id="{A73706EA-41AA-E16D-69C0-36EA1E680C13}"/>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5F4C4E22-C421-B060-3CDF-32503CC4B862}"/>
              </a:ext>
            </a:extLst>
          </p:cNvPr>
          <p:cNvSpPr>
            <a:spLocks noGrp="1"/>
          </p:cNvSpPr>
          <p:nvPr>
            <p:ph type="sldNum" sz="quarter" idx="12"/>
          </p:nvPr>
        </p:nvSpPr>
        <p:spPr/>
        <p:txBody>
          <a:bodyPr/>
          <a:lstStyle/>
          <a:p>
            <a:fld id="{2404D5D8-0F7C-FF43-A528-57D77CD0ABDD}" type="slidenum">
              <a:rPr lang="en-AE" smtClean="0"/>
              <a:t>‹#›</a:t>
            </a:fld>
            <a:endParaRPr lang="en-AE"/>
          </a:p>
        </p:txBody>
      </p:sp>
    </p:spTree>
    <p:extLst>
      <p:ext uri="{BB962C8B-B14F-4D97-AF65-F5344CB8AC3E}">
        <p14:creationId xmlns:p14="http://schemas.microsoft.com/office/powerpoint/2010/main" val="180121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8ADC-18F6-F0CE-406B-86DD2F8EBA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8170F58-E4DE-0EA2-FAA0-E93495BECC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9DF6BA10-E0E0-974A-AA35-81D1E1086D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FAF1CF-E6B0-A211-9267-9BE2B8A41230}"/>
              </a:ext>
            </a:extLst>
          </p:cNvPr>
          <p:cNvSpPr>
            <a:spLocks noGrp="1"/>
          </p:cNvSpPr>
          <p:nvPr>
            <p:ph type="dt" sz="half" idx="10"/>
          </p:nvPr>
        </p:nvSpPr>
        <p:spPr/>
        <p:txBody>
          <a:bodyPr/>
          <a:lstStyle/>
          <a:p>
            <a:fld id="{CF1D5308-1546-2043-BBE8-3DB7EBDA8512}" type="datetimeFigureOut">
              <a:rPr lang="en-AE" smtClean="0"/>
              <a:t>06/12/2023</a:t>
            </a:fld>
            <a:endParaRPr lang="en-AE"/>
          </a:p>
        </p:txBody>
      </p:sp>
      <p:sp>
        <p:nvSpPr>
          <p:cNvPr id="6" name="Footer Placeholder 5">
            <a:extLst>
              <a:ext uri="{FF2B5EF4-FFF2-40B4-BE49-F238E27FC236}">
                <a16:creationId xmlns:a16="http://schemas.microsoft.com/office/drawing/2014/main" id="{624FC214-A778-9234-40C3-49D4C74F1A6B}"/>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85CCD855-6B7D-CEBA-394F-E26FC556CEBB}"/>
              </a:ext>
            </a:extLst>
          </p:cNvPr>
          <p:cNvSpPr>
            <a:spLocks noGrp="1"/>
          </p:cNvSpPr>
          <p:nvPr>
            <p:ph type="sldNum" sz="quarter" idx="12"/>
          </p:nvPr>
        </p:nvSpPr>
        <p:spPr/>
        <p:txBody>
          <a:bodyPr/>
          <a:lstStyle/>
          <a:p>
            <a:fld id="{2404D5D8-0F7C-FF43-A528-57D77CD0ABDD}" type="slidenum">
              <a:rPr lang="en-AE" smtClean="0"/>
              <a:t>‹#›</a:t>
            </a:fld>
            <a:endParaRPr lang="en-AE"/>
          </a:p>
        </p:txBody>
      </p:sp>
    </p:spTree>
    <p:extLst>
      <p:ext uri="{BB962C8B-B14F-4D97-AF65-F5344CB8AC3E}">
        <p14:creationId xmlns:p14="http://schemas.microsoft.com/office/powerpoint/2010/main" val="2959417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AFB9-9E89-C67D-6DD1-65B70B290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8C1F6467-73F7-E9C6-CF55-9E52E1EFF1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1F6C5998-9F99-0A4F-1914-5D2DF17AD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E16CFE-E201-4F4A-B06B-68FB195BC477}"/>
              </a:ext>
            </a:extLst>
          </p:cNvPr>
          <p:cNvSpPr>
            <a:spLocks noGrp="1"/>
          </p:cNvSpPr>
          <p:nvPr>
            <p:ph type="dt" sz="half" idx="10"/>
          </p:nvPr>
        </p:nvSpPr>
        <p:spPr/>
        <p:txBody>
          <a:bodyPr/>
          <a:lstStyle/>
          <a:p>
            <a:fld id="{CF1D5308-1546-2043-BBE8-3DB7EBDA8512}" type="datetimeFigureOut">
              <a:rPr lang="en-AE" smtClean="0"/>
              <a:t>06/12/2023</a:t>
            </a:fld>
            <a:endParaRPr lang="en-AE"/>
          </a:p>
        </p:txBody>
      </p:sp>
      <p:sp>
        <p:nvSpPr>
          <p:cNvPr id="6" name="Footer Placeholder 5">
            <a:extLst>
              <a:ext uri="{FF2B5EF4-FFF2-40B4-BE49-F238E27FC236}">
                <a16:creationId xmlns:a16="http://schemas.microsoft.com/office/drawing/2014/main" id="{4C78BAFE-F4B0-7DB1-09CE-105EA38F0195}"/>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FEF5E1ED-F848-05F9-7543-487FFA3A0D95}"/>
              </a:ext>
            </a:extLst>
          </p:cNvPr>
          <p:cNvSpPr>
            <a:spLocks noGrp="1"/>
          </p:cNvSpPr>
          <p:nvPr>
            <p:ph type="sldNum" sz="quarter" idx="12"/>
          </p:nvPr>
        </p:nvSpPr>
        <p:spPr/>
        <p:txBody>
          <a:bodyPr/>
          <a:lstStyle/>
          <a:p>
            <a:fld id="{2404D5D8-0F7C-FF43-A528-57D77CD0ABDD}" type="slidenum">
              <a:rPr lang="en-AE" smtClean="0"/>
              <a:t>‹#›</a:t>
            </a:fld>
            <a:endParaRPr lang="en-AE"/>
          </a:p>
        </p:txBody>
      </p:sp>
    </p:spTree>
    <p:extLst>
      <p:ext uri="{BB962C8B-B14F-4D97-AF65-F5344CB8AC3E}">
        <p14:creationId xmlns:p14="http://schemas.microsoft.com/office/powerpoint/2010/main" val="473178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2F3285-77CA-09A4-57ED-51491689F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37A3C86D-B831-DAD3-66C4-49B7BC7D3F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BECF784-3FC7-688C-7813-9C6169681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D5308-1546-2043-BBE8-3DB7EBDA8512}" type="datetimeFigureOut">
              <a:rPr lang="en-AE" smtClean="0"/>
              <a:t>06/12/2023</a:t>
            </a:fld>
            <a:endParaRPr lang="en-AE"/>
          </a:p>
        </p:txBody>
      </p:sp>
      <p:sp>
        <p:nvSpPr>
          <p:cNvPr id="5" name="Footer Placeholder 4">
            <a:extLst>
              <a:ext uri="{FF2B5EF4-FFF2-40B4-BE49-F238E27FC236}">
                <a16:creationId xmlns:a16="http://schemas.microsoft.com/office/drawing/2014/main" id="{A09C8FE2-BC32-E964-A51C-FB72AE24FD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4B4112C8-481A-D9BD-188B-B00D4DD7B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4D5D8-0F7C-FF43-A528-57D77CD0ABDD}" type="slidenum">
              <a:rPr lang="en-AE" smtClean="0"/>
              <a:t>‹#›</a:t>
            </a:fld>
            <a:endParaRPr lang="en-AE"/>
          </a:p>
        </p:txBody>
      </p:sp>
    </p:spTree>
    <p:extLst>
      <p:ext uri="{BB962C8B-B14F-4D97-AF65-F5344CB8AC3E}">
        <p14:creationId xmlns:p14="http://schemas.microsoft.com/office/powerpoint/2010/main" val="1481251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18AB-AD5B-431E-604A-9DB50C8922AE}"/>
              </a:ext>
            </a:extLst>
          </p:cNvPr>
          <p:cNvSpPr>
            <a:spLocks noGrp="1"/>
          </p:cNvSpPr>
          <p:nvPr>
            <p:ph type="ctrTitle"/>
          </p:nvPr>
        </p:nvSpPr>
        <p:spPr/>
        <p:txBody>
          <a:bodyPr>
            <a:normAutofit/>
          </a:bodyPr>
          <a:lstStyle/>
          <a:p>
            <a:r>
              <a:rPr lang="en-AE" sz="4400" dirty="0"/>
              <a:t>Bubble &amp; Quick sort, Linear Search &amp; Binary Search</a:t>
            </a:r>
          </a:p>
        </p:txBody>
      </p:sp>
      <p:sp>
        <p:nvSpPr>
          <p:cNvPr id="3" name="Subtitle 2">
            <a:extLst>
              <a:ext uri="{FF2B5EF4-FFF2-40B4-BE49-F238E27FC236}">
                <a16:creationId xmlns:a16="http://schemas.microsoft.com/office/drawing/2014/main" id="{BCE532B0-E6D8-B7A3-EE53-B5CE66A6FB08}"/>
              </a:ext>
            </a:extLst>
          </p:cNvPr>
          <p:cNvSpPr>
            <a:spLocks noGrp="1"/>
          </p:cNvSpPr>
          <p:nvPr>
            <p:ph type="subTitle" idx="1"/>
          </p:nvPr>
        </p:nvSpPr>
        <p:spPr/>
        <p:txBody>
          <a:bodyPr/>
          <a:lstStyle/>
          <a:p>
            <a:r>
              <a:rPr lang="en-AE" dirty="0"/>
              <a:t>Team 3</a:t>
            </a:r>
          </a:p>
        </p:txBody>
      </p:sp>
    </p:spTree>
    <p:extLst>
      <p:ext uri="{BB962C8B-B14F-4D97-AF65-F5344CB8AC3E}">
        <p14:creationId xmlns:p14="http://schemas.microsoft.com/office/powerpoint/2010/main" val="106485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287274-EB26-D2F4-8AED-39AFDDF903A3}"/>
              </a:ext>
            </a:extLst>
          </p:cNvPr>
          <p:cNvSpPr>
            <a:spLocks noGrp="1"/>
          </p:cNvSpPr>
          <p:nvPr>
            <p:ph type="title"/>
          </p:nvPr>
        </p:nvSpPr>
        <p:spPr>
          <a:xfrm>
            <a:off x="838200" y="365125"/>
            <a:ext cx="10515600" cy="1325563"/>
          </a:xfrm>
        </p:spPr>
        <p:txBody>
          <a:bodyPr>
            <a:normAutofit/>
          </a:bodyPr>
          <a:lstStyle/>
          <a:p>
            <a:r>
              <a:rPr lang="en-AE" sz="5400" dirty="0">
                <a:solidFill>
                  <a:srgbClr val="FFFFFF"/>
                </a:solidFill>
              </a:rPr>
              <a:t>Bubble Sort</a:t>
            </a:r>
          </a:p>
        </p:txBody>
      </p:sp>
      <p:sp>
        <p:nvSpPr>
          <p:cNvPr id="3" name="Content Placeholder 2">
            <a:extLst>
              <a:ext uri="{FF2B5EF4-FFF2-40B4-BE49-F238E27FC236}">
                <a16:creationId xmlns:a16="http://schemas.microsoft.com/office/drawing/2014/main" id="{21ADD411-036D-8873-396B-C0A6A71395B4}"/>
              </a:ext>
            </a:extLst>
          </p:cNvPr>
          <p:cNvSpPr>
            <a:spLocks/>
          </p:cNvSpPr>
          <p:nvPr/>
        </p:nvSpPr>
        <p:spPr>
          <a:xfrm>
            <a:off x="1909955" y="2348161"/>
            <a:ext cx="8372089" cy="1583670"/>
          </a:xfrm>
          <a:prstGeom prst="rect">
            <a:avLst/>
          </a:prstGeom>
        </p:spPr>
        <p:txBody>
          <a:bodyPr/>
          <a:lstStyle/>
          <a:p>
            <a:pPr marL="285750" indent="-285750" defTabSz="722376">
              <a:spcAft>
                <a:spcPts val="600"/>
              </a:spcAft>
              <a:buFont typeface="Arial" panose="020B0604020202020204" pitchFamily="34" charset="0"/>
              <a:buChar char="•"/>
            </a:pPr>
            <a:r>
              <a:rPr lang="en-US" sz="1422" b="1" kern="1200" dirty="0">
                <a:solidFill>
                  <a:schemeClr val="tx1"/>
                </a:solidFill>
                <a:latin typeface="Nunito" panose="020F0502020204030204" pitchFamily="34" charset="0"/>
                <a:ea typeface="+mn-ea"/>
                <a:cs typeface="+mn-cs"/>
              </a:rPr>
              <a:t>Bubble Sort</a:t>
            </a:r>
            <a:r>
              <a:rPr lang="en-US" sz="1422" kern="1200" dirty="0">
                <a:solidFill>
                  <a:schemeClr val="tx1"/>
                </a:solidFill>
                <a:latin typeface="Nunito" panose="020F0502020204030204" pitchFamily="34" charset="0"/>
                <a:ea typeface="+mn-ea"/>
                <a:cs typeface="+mn-cs"/>
              </a:rPr>
              <a:t> is the simplest sorting algorithm.</a:t>
            </a:r>
          </a:p>
          <a:p>
            <a:pPr marL="285750" indent="-285750" defTabSz="722376">
              <a:spcAft>
                <a:spcPts val="600"/>
              </a:spcAft>
              <a:buFont typeface="Arial" panose="020B0604020202020204" pitchFamily="34" charset="0"/>
              <a:buChar char="•"/>
            </a:pPr>
            <a:r>
              <a:rPr lang="en-US" sz="1422" kern="1200" dirty="0">
                <a:solidFill>
                  <a:schemeClr val="tx1"/>
                </a:solidFill>
                <a:latin typeface="Nunito" panose="020F0502020204030204" pitchFamily="34" charset="0"/>
                <a:ea typeface="+mn-ea"/>
                <a:cs typeface="+mn-cs"/>
              </a:rPr>
              <a:t>It works by repeatedly swapping the adjacent elements if they are in the wrong order.</a:t>
            </a:r>
          </a:p>
          <a:p>
            <a:pPr marL="285750" indent="-285750" defTabSz="722376">
              <a:spcAft>
                <a:spcPts val="600"/>
              </a:spcAft>
              <a:buFont typeface="Arial" panose="020B0604020202020204" pitchFamily="34" charset="0"/>
              <a:buChar char="•"/>
            </a:pPr>
            <a:r>
              <a:rPr lang="en-US" sz="1422" kern="1200" dirty="0">
                <a:solidFill>
                  <a:schemeClr val="tx1"/>
                </a:solidFill>
                <a:latin typeface="Nunito" panose="020F0502020204030204" pitchFamily="34" charset="0"/>
                <a:ea typeface="+mn-ea"/>
                <a:cs typeface="+mn-cs"/>
              </a:rPr>
              <a:t>This algorithm is not suitable for large data sets as its average. </a:t>
            </a:r>
          </a:p>
          <a:p>
            <a:pPr marL="285750" indent="-285750" defTabSz="722376">
              <a:spcAft>
                <a:spcPts val="600"/>
              </a:spcAft>
              <a:buFont typeface="Arial" panose="020B0604020202020204" pitchFamily="34" charset="0"/>
              <a:buChar char="•"/>
            </a:pPr>
            <a:r>
              <a:rPr lang="en-US" sz="1420" b="0" dirty="0">
                <a:effectLst/>
                <a:latin typeface="Nunito" panose="020F0502020204030204" pitchFamily="34" charset="0"/>
              </a:rPr>
              <a:t>It has a time complexity of O(N</a:t>
            </a:r>
            <a:r>
              <a:rPr lang="en-US" sz="1420" b="0" baseline="30000" dirty="0">
                <a:effectLst/>
                <a:latin typeface="Nunito" panose="020F0502020204030204" pitchFamily="34" charset="0"/>
              </a:rPr>
              <a:t>2</a:t>
            </a:r>
            <a:r>
              <a:rPr lang="en-US" sz="1420" b="0" dirty="0">
                <a:effectLst/>
                <a:latin typeface="Nunito" panose="020F0502020204030204" pitchFamily="34" charset="0"/>
              </a:rPr>
              <a:t>) and a space complexity of O(1) since it does not require any additional memory space apart from a temporary variable used for swapping. ( Time is more and space is less)</a:t>
            </a:r>
            <a:endParaRPr lang="en-AE" sz="1420" dirty="0"/>
          </a:p>
        </p:txBody>
      </p:sp>
      <p:sp>
        <p:nvSpPr>
          <p:cNvPr id="4" name="Content Placeholder 2">
            <a:extLst>
              <a:ext uri="{FF2B5EF4-FFF2-40B4-BE49-F238E27FC236}">
                <a16:creationId xmlns:a16="http://schemas.microsoft.com/office/drawing/2014/main" id="{4F52F24B-F717-FB47-CAAA-33D0E8C1ECE0}"/>
              </a:ext>
            </a:extLst>
          </p:cNvPr>
          <p:cNvSpPr txBox="1">
            <a:spLocks/>
          </p:cNvSpPr>
          <p:nvPr/>
        </p:nvSpPr>
        <p:spPr>
          <a:xfrm>
            <a:off x="3059645" y="4198750"/>
            <a:ext cx="4672706" cy="21377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722376">
              <a:spcBef>
                <a:spcPts val="790"/>
              </a:spcBef>
              <a:buNone/>
            </a:pPr>
            <a:r>
              <a:rPr lang="en-AE" sz="2212" b="1" kern="1200" dirty="0">
                <a:solidFill>
                  <a:schemeClr val="tx1"/>
                </a:solidFill>
                <a:latin typeface="+mn-lt"/>
                <a:ea typeface="+mn-ea"/>
                <a:cs typeface="+mn-cs"/>
              </a:rPr>
              <a:t>Advantages of Bubble Sort:</a:t>
            </a:r>
          </a:p>
          <a:p>
            <a:pPr marL="180594" indent="-180594" defTabSz="722376" fontAlgn="base">
              <a:spcBef>
                <a:spcPts val="790"/>
              </a:spcBef>
            </a:pPr>
            <a:r>
              <a:rPr lang="en-AE" sz="1422" kern="1200" dirty="0">
                <a:solidFill>
                  <a:schemeClr val="tx1"/>
                </a:solidFill>
                <a:latin typeface="+mn-lt"/>
                <a:ea typeface="+mn-ea"/>
                <a:cs typeface="+mn-cs"/>
              </a:rPr>
              <a:t> </a:t>
            </a:r>
            <a:r>
              <a:rPr lang="en-US" sz="1422" kern="1200" dirty="0">
                <a:solidFill>
                  <a:schemeClr val="tx1"/>
                </a:solidFill>
                <a:latin typeface="Nunito" panose="020F0502020204030204" pitchFamily="34" charset="0"/>
                <a:ea typeface="+mn-ea"/>
                <a:cs typeface="+mn-cs"/>
              </a:rPr>
              <a:t>Bubble sort is easy to understand and implement.</a:t>
            </a:r>
          </a:p>
          <a:p>
            <a:pPr marL="180594" indent="-180594" defTabSz="722376" fontAlgn="base">
              <a:spcBef>
                <a:spcPts val="790"/>
              </a:spcBef>
            </a:pPr>
            <a:r>
              <a:rPr lang="en-US" sz="1422" kern="1200" dirty="0">
                <a:solidFill>
                  <a:schemeClr val="tx1"/>
                </a:solidFill>
                <a:latin typeface="Nunito" panose="020F0502020204030204" pitchFamily="34" charset="0"/>
                <a:ea typeface="+mn-ea"/>
                <a:cs typeface="+mn-cs"/>
              </a:rPr>
              <a:t>It does not require any additional memory space.</a:t>
            </a:r>
          </a:p>
          <a:p>
            <a:pPr marL="180594" indent="-180594" defTabSz="722376" fontAlgn="base">
              <a:spcBef>
                <a:spcPts val="790"/>
              </a:spcBef>
            </a:pPr>
            <a:r>
              <a:rPr lang="en-US" sz="1422" kern="1200" dirty="0">
                <a:solidFill>
                  <a:schemeClr val="tx1"/>
                </a:solidFill>
                <a:latin typeface="Nunito" panose="020F0502020204030204" pitchFamily="34" charset="0"/>
                <a:ea typeface="+mn-ea"/>
                <a:cs typeface="+mn-cs"/>
              </a:rPr>
              <a:t>It is a stable sorting algorithm, meaning that elements with the same key value maintain their relative order in the sorted output.</a:t>
            </a:r>
          </a:p>
          <a:p>
            <a:pPr marL="0" indent="0">
              <a:buNone/>
            </a:pPr>
            <a:endParaRPr lang="en-AE" dirty="0"/>
          </a:p>
        </p:txBody>
      </p:sp>
    </p:spTree>
    <p:extLst>
      <p:ext uri="{BB962C8B-B14F-4D97-AF65-F5344CB8AC3E}">
        <p14:creationId xmlns:p14="http://schemas.microsoft.com/office/powerpoint/2010/main" val="2860665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07E79E-B193-584A-D05F-E9CFE3A368BC}"/>
              </a:ext>
            </a:extLst>
          </p:cNvPr>
          <p:cNvSpPr>
            <a:spLocks noGrp="1"/>
          </p:cNvSpPr>
          <p:nvPr>
            <p:ph type="title"/>
          </p:nvPr>
        </p:nvSpPr>
        <p:spPr>
          <a:xfrm>
            <a:off x="1147945" y="391402"/>
            <a:ext cx="9888496" cy="900131"/>
          </a:xfrm>
        </p:spPr>
        <p:txBody>
          <a:bodyPr anchor="t">
            <a:noAutofit/>
          </a:bodyPr>
          <a:lstStyle/>
          <a:p>
            <a:pPr fontAlgn="base"/>
            <a:br>
              <a:rPr lang="en-US" sz="1800" i="0" dirty="0">
                <a:solidFill>
                  <a:schemeClr val="bg1"/>
                </a:solidFill>
                <a:effectLst/>
                <a:latin typeface="Nunito" panose="020F0502020204030204" pitchFamily="34" charset="0"/>
              </a:rPr>
            </a:br>
            <a:br>
              <a:rPr lang="en-US" sz="1800" i="0" dirty="0">
                <a:solidFill>
                  <a:schemeClr val="bg1"/>
                </a:solidFill>
                <a:effectLst/>
                <a:latin typeface="Nunito" panose="020F0502020204030204" pitchFamily="34" charset="0"/>
              </a:rPr>
            </a:br>
            <a:r>
              <a:rPr lang="en-US" sz="1800" i="0" dirty="0">
                <a:solidFill>
                  <a:schemeClr val="bg1"/>
                </a:solidFill>
                <a:effectLst/>
                <a:latin typeface="Nunito" panose="020F0502020204030204" pitchFamily="34" charset="0"/>
              </a:rPr>
              <a:t>Time Complexity Analysis of Bubble Sort:</a:t>
            </a:r>
            <a:br>
              <a:rPr lang="en-US" sz="1800" i="0" dirty="0">
                <a:solidFill>
                  <a:schemeClr val="bg1"/>
                </a:solidFill>
                <a:effectLst/>
                <a:latin typeface="Nunito" panose="020F0502020204030204" pitchFamily="34" charset="0"/>
              </a:rPr>
            </a:br>
            <a:br>
              <a:rPr lang="en-US" sz="1800" i="0" dirty="0">
                <a:solidFill>
                  <a:schemeClr val="bg1"/>
                </a:solidFill>
                <a:effectLst/>
                <a:latin typeface="Nunito" panose="020F0502020204030204" pitchFamily="34" charset="0"/>
              </a:rPr>
            </a:br>
            <a:br>
              <a:rPr lang="en-US" sz="1800" i="0" dirty="0">
                <a:solidFill>
                  <a:schemeClr val="bg1"/>
                </a:solidFill>
                <a:effectLst/>
                <a:latin typeface="Nunito" panose="020F0502020204030204" pitchFamily="34" charset="0"/>
              </a:rPr>
            </a:br>
            <a:endParaRPr lang="en-AE" sz="18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A65E06-5A6A-6722-8863-F3D18624E98F}"/>
              </a:ext>
            </a:extLst>
          </p:cNvPr>
          <p:cNvSpPr>
            <a:spLocks noGrp="1"/>
          </p:cNvSpPr>
          <p:nvPr>
            <p:ph idx="1"/>
          </p:nvPr>
        </p:nvSpPr>
        <p:spPr>
          <a:xfrm>
            <a:off x="1155548" y="2217343"/>
            <a:ext cx="9880893" cy="3959619"/>
          </a:xfrm>
        </p:spPr>
        <p:txBody>
          <a:bodyPr>
            <a:normAutofit/>
          </a:bodyPr>
          <a:lstStyle/>
          <a:p>
            <a:pPr fontAlgn="base">
              <a:buFont typeface="Arial" panose="020B0604020202020204" pitchFamily="34" charset="0"/>
              <a:buChar char="•"/>
            </a:pPr>
            <a:r>
              <a:rPr lang="en-US" sz="2400" b="1" i="0" dirty="0">
                <a:effectLst/>
                <a:latin typeface="Nunito" panose="020F0502020204030204" pitchFamily="34" charset="0"/>
              </a:rPr>
              <a:t>Best Case:</a:t>
            </a:r>
            <a:r>
              <a:rPr lang="en-US" sz="2400" b="0" i="0" dirty="0">
                <a:effectLst/>
                <a:latin typeface="Nunito" panose="020F0502020204030204" pitchFamily="34" charset="0"/>
              </a:rPr>
              <a:t> The best case occurs when the array is already sorted. So, the number of comparisons required is N-1 and the number of swaps required = 0. Hence the best-case complexity is </a:t>
            </a:r>
            <a:r>
              <a:rPr lang="en-US" sz="2400" b="1" i="0" dirty="0">
                <a:effectLst/>
                <a:latin typeface="Nunito" panose="020F0502020204030204" pitchFamily="34" charset="0"/>
              </a:rPr>
              <a:t>O(N)</a:t>
            </a:r>
            <a:r>
              <a:rPr lang="en-US" sz="2400" b="0" i="0" dirty="0">
                <a:effectLst/>
                <a:latin typeface="Nunito" panose="020F0502020204030204" pitchFamily="34" charset="0"/>
              </a:rPr>
              <a:t>.</a:t>
            </a:r>
          </a:p>
          <a:p>
            <a:pPr fontAlgn="base">
              <a:buFont typeface="Arial" panose="020B0604020202020204" pitchFamily="34" charset="0"/>
              <a:buChar char="•"/>
            </a:pPr>
            <a:r>
              <a:rPr lang="en-US" sz="2400" b="1" i="0" dirty="0">
                <a:effectLst/>
                <a:latin typeface="Nunito" panose="020F0502020204030204" pitchFamily="34" charset="0"/>
              </a:rPr>
              <a:t>Worst Case:</a:t>
            </a:r>
            <a:r>
              <a:rPr lang="en-US" sz="2400" b="0" i="0" dirty="0">
                <a:effectLst/>
                <a:latin typeface="Nunito" panose="020F0502020204030204" pitchFamily="34" charset="0"/>
              </a:rPr>
              <a:t> The worst-case condition for bubble sort occurs when elements of the array are arranged in decreasing order.</a:t>
            </a:r>
            <a:br>
              <a:rPr lang="en-US" sz="2400" b="0" i="0" dirty="0">
                <a:effectLst/>
                <a:latin typeface="Nunito" panose="020F0502020204030204" pitchFamily="34" charset="0"/>
              </a:rPr>
            </a:br>
            <a:r>
              <a:rPr lang="en-US" sz="2400" b="0" i="0" dirty="0">
                <a:effectLst/>
                <a:latin typeface="Nunito" panose="020F0502020204030204" pitchFamily="34" charset="0"/>
              </a:rPr>
              <a:t>In the worst case, the total number of iterations or passes required to sort a given array is </a:t>
            </a:r>
            <a:r>
              <a:rPr lang="en-US" sz="2400" b="1" i="0" dirty="0">
                <a:effectLst/>
                <a:latin typeface="Nunito" panose="020F0502020204030204" pitchFamily="34" charset="0"/>
              </a:rPr>
              <a:t>(N-1). </a:t>
            </a:r>
            <a:r>
              <a:rPr lang="en-US" sz="2400" b="0" i="0" dirty="0">
                <a:effectLst/>
                <a:latin typeface="Nunito" panose="020F0502020204030204" pitchFamily="34" charset="0"/>
              </a:rPr>
              <a:t>where ‘N’ is the number of elements present in the array.</a:t>
            </a:r>
          </a:p>
          <a:p>
            <a:endParaRPr lang="en-AE" sz="2400" dirty="0"/>
          </a:p>
        </p:txBody>
      </p:sp>
    </p:spTree>
    <p:extLst>
      <p:ext uri="{BB962C8B-B14F-4D97-AF65-F5344CB8AC3E}">
        <p14:creationId xmlns:p14="http://schemas.microsoft.com/office/powerpoint/2010/main" val="224650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74A8A8-5BFB-73FA-7FEA-A41FB8A9E839}"/>
              </a:ext>
            </a:extLst>
          </p:cNvPr>
          <p:cNvSpPr>
            <a:spLocks noGrp="1"/>
          </p:cNvSpPr>
          <p:nvPr>
            <p:ph type="title"/>
          </p:nvPr>
        </p:nvSpPr>
        <p:spPr>
          <a:xfrm>
            <a:off x="793662" y="386930"/>
            <a:ext cx="10066122" cy="1298448"/>
          </a:xfrm>
        </p:spPr>
        <p:txBody>
          <a:bodyPr anchor="b">
            <a:normAutofit/>
          </a:bodyPr>
          <a:lstStyle/>
          <a:p>
            <a:r>
              <a:rPr lang="en-AE" sz="4800" dirty="0"/>
              <a:t>Quick Sort</a:t>
            </a:r>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F927DB5-D10F-6F20-1C01-BA4935824C36}"/>
              </a:ext>
            </a:extLst>
          </p:cNvPr>
          <p:cNvSpPr>
            <a:spLocks noGrp="1"/>
          </p:cNvSpPr>
          <p:nvPr>
            <p:ph idx="1"/>
          </p:nvPr>
        </p:nvSpPr>
        <p:spPr>
          <a:xfrm>
            <a:off x="793661" y="2599509"/>
            <a:ext cx="4530898" cy="3639450"/>
          </a:xfrm>
        </p:spPr>
        <p:txBody>
          <a:bodyPr anchor="ctr">
            <a:normAutofit/>
          </a:bodyPr>
          <a:lstStyle/>
          <a:p>
            <a:r>
              <a:rPr lang="en-US" sz="1800" dirty="0">
                <a:effectLst/>
                <a:latin typeface="+mj-lt"/>
              </a:rPr>
              <a:t>Quick Sort </a:t>
            </a:r>
            <a:r>
              <a:rPr lang="en-US" sz="1800" i="1" dirty="0">
                <a:effectLst/>
                <a:latin typeface="+mj-lt"/>
              </a:rPr>
              <a:t> is a sorting algorithm based on the divide and conquer algorithms.</a:t>
            </a:r>
          </a:p>
          <a:p>
            <a:r>
              <a:rPr lang="en-US" sz="1800" b="0" dirty="0">
                <a:effectLst/>
                <a:latin typeface="+mj-lt"/>
              </a:rPr>
              <a:t>The key process in </a:t>
            </a:r>
            <a:r>
              <a:rPr lang="en-US" sz="1800" b="1" dirty="0" err="1">
                <a:effectLst/>
                <a:latin typeface="+mj-lt"/>
              </a:rPr>
              <a:t>quickSort</a:t>
            </a:r>
            <a:r>
              <a:rPr lang="en-US" sz="1800" b="1" dirty="0">
                <a:effectLst/>
                <a:latin typeface="+mj-lt"/>
              </a:rPr>
              <a:t> </a:t>
            </a:r>
            <a:r>
              <a:rPr lang="en-US" sz="1800" b="0" dirty="0">
                <a:effectLst/>
                <a:latin typeface="+mj-lt"/>
              </a:rPr>
              <a:t>is a </a:t>
            </a:r>
            <a:r>
              <a:rPr lang="en-US" sz="1800" b="1" dirty="0">
                <a:effectLst/>
                <a:latin typeface="+mj-lt"/>
              </a:rPr>
              <a:t>partition()</a:t>
            </a:r>
            <a:r>
              <a:rPr lang="en-US" sz="1800" b="0" dirty="0">
                <a:effectLst/>
                <a:latin typeface="+mj-lt"/>
              </a:rPr>
              <a:t>. The target of partitions is to place the pivot (any element can be chosen to be a pivot) at its correct position in the sorted array and put all smaller elements to the left of the pivot, and all greater elements to the right of the pivot.</a:t>
            </a:r>
            <a:endParaRPr lang="en-AE" sz="1800" dirty="0">
              <a:latin typeface="+mj-lt"/>
            </a:endParaRPr>
          </a:p>
        </p:txBody>
      </p:sp>
      <p:pic>
        <p:nvPicPr>
          <p:cNvPr id="5" name="Picture 4" descr="A diagram of a diagram&#10;&#10;Description automatically generated with medium confidence">
            <a:extLst>
              <a:ext uri="{FF2B5EF4-FFF2-40B4-BE49-F238E27FC236}">
                <a16:creationId xmlns:a16="http://schemas.microsoft.com/office/drawing/2014/main" id="{E5FE5AD1-118A-484E-F196-D3F9C7EF59F4}"/>
              </a:ext>
            </a:extLst>
          </p:cNvPr>
          <p:cNvPicPr>
            <a:picLocks noChangeAspect="1"/>
          </p:cNvPicPr>
          <p:nvPr/>
        </p:nvPicPr>
        <p:blipFill>
          <a:blip r:embed="rId2"/>
          <a:stretch>
            <a:fillRect/>
          </a:stretch>
        </p:blipFill>
        <p:spPr>
          <a:xfrm>
            <a:off x="5911532" y="3201878"/>
            <a:ext cx="5150277" cy="2278997"/>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576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4654285"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F22BBE-75F9-AE98-CF19-31003885E3D0}"/>
              </a:ext>
            </a:extLst>
          </p:cNvPr>
          <p:cNvSpPr>
            <a:spLocks noGrp="1"/>
          </p:cNvSpPr>
          <p:nvPr>
            <p:ph type="title"/>
          </p:nvPr>
        </p:nvSpPr>
        <p:spPr>
          <a:xfrm>
            <a:off x="300039" y="637763"/>
            <a:ext cx="3766864" cy="5576768"/>
          </a:xfrm>
        </p:spPr>
        <p:txBody>
          <a:bodyPr anchor="t">
            <a:normAutofit/>
          </a:bodyPr>
          <a:lstStyle/>
          <a:p>
            <a:br>
              <a:rPr lang="en-AE" sz="4800" dirty="0">
                <a:solidFill>
                  <a:schemeClr val="bg1"/>
                </a:solidFill>
              </a:rPr>
            </a:br>
            <a:br>
              <a:rPr lang="en-AE" sz="4800" dirty="0">
                <a:solidFill>
                  <a:schemeClr val="bg1"/>
                </a:solidFill>
              </a:rPr>
            </a:br>
            <a:br>
              <a:rPr lang="en-AE" sz="4800" dirty="0">
                <a:solidFill>
                  <a:schemeClr val="bg1"/>
                </a:solidFill>
              </a:rPr>
            </a:br>
            <a:br>
              <a:rPr lang="en-AE" sz="4800" dirty="0">
                <a:solidFill>
                  <a:schemeClr val="bg1"/>
                </a:solidFill>
              </a:rPr>
            </a:br>
            <a:r>
              <a:rPr lang="en-AE" sz="4800" dirty="0">
                <a:solidFill>
                  <a:schemeClr val="bg1"/>
                </a:solidFill>
              </a:rPr>
              <a:t>Linear Search </a:t>
            </a:r>
          </a:p>
        </p:txBody>
      </p:sp>
      <p:sp>
        <p:nvSpPr>
          <p:cNvPr id="20" name="Rectangle 1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2118" y="0"/>
            <a:ext cx="7529872"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2FCAC7E-3987-679C-992B-5925F2A6AF66}"/>
              </a:ext>
            </a:extLst>
          </p:cNvPr>
          <p:cNvPicPr>
            <a:picLocks noChangeAspect="1"/>
          </p:cNvPicPr>
          <p:nvPr/>
        </p:nvPicPr>
        <p:blipFill>
          <a:blip r:embed="rId2"/>
          <a:stretch>
            <a:fillRect/>
          </a:stretch>
        </p:blipFill>
        <p:spPr>
          <a:xfrm>
            <a:off x="5439976" y="1318322"/>
            <a:ext cx="5592818" cy="1565989"/>
          </a:xfrm>
          <a:prstGeom prst="rect">
            <a:avLst/>
          </a:prstGeom>
        </p:spPr>
      </p:pic>
      <p:sp>
        <p:nvSpPr>
          <p:cNvPr id="22" name="Rectangle 2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9976" y="4006121"/>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6997E0-F852-B6C2-B403-6D173295DFAC}"/>
              </a:ext>
            </a:extLst>
          </p:cNvPr>
          <p:cNvSpPr>
            <a:spLocks noGrp="1"/>
          </p:cNvSpPr>
          <p:nvPr>
            <p:ph idx="1"/>
          </p:nvPr>
        </p:nvSpPr>
        <p:spPr>
          <a:xfrm>
            <a:off x="5439965" y="4212709"/>
            <a:ext cx="5605390" cy="2001821"/>
          </a:xfrm>
        </p:spPr>
        <p:txBody>
          <a:bodyPr>
            <a:normAutofit/>
          </a:bodyPr>
          <a:lstStyle/>
          <a:p>
            <a:r>
              <a:rPr lang="en-US" sz="1800"/>
              <a:t>A linear search is the simplest approach employed to search for an element in a data set.</a:t>
            </a:r>
          </a:p>
          <a:p>
            <a:r>
              <a:rPr lang="en-US" sz="1800"/>
              <a:t> It examines each element until it finds a match, starting at the beginning of the data set, until the end. </a:t>
            </a:r>
          </a:p>
          <a:p>
            <a:r>
              <a:rPr lang="en-US" sz="1800"/>
              <a:t>The search is finished and terminated once the target element is located.</a:t>
            </a:r>
            <a:endParaRPr lang="en-AE" sz="1800"/>
          </a:p>
        </p:txBody>
      </p:sp>
    </p:spTree>
    <p:extLst>
      <p:ext uri="{BB962C8B-B14F-4D97-AF65-F5344CB8AC3E}">
        <p14:creationId xmlns:p14="http://schemas.microsoft.com/office/powerpoint/2010/main" val="1875686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5D85A-6B07-06BE-699A-438E819CE53F}"/>
              </a:ext>
            </a:extLst>
          </p:cNvPr>
          <p:cNvSpPr>
            <a:spLocks noGrp="1"/>
          </p:cNvSpPr>
          <p:nvPr>
            <p:ph type="title"/>
          </p:nvPr>
        </p:nvSpPr>
        <p:spPr>
          <a:xfrm>
            <a:off x="793662" y="386930"/>
            <a:ext cx="10066122" cy="1298448"/>
          </a:xfrm>
        </p:spPr>
        <p:txBody>
          <a:bodyPr anchor="b">
            <a:normAutofit/>
          </a:bodyPr>
          <a:lstStyle/>
          <a:p>
            <a:r>
              <a:rPr lang="en-AE" sz="4800" dirty="0"/>
              <a:t>Binary Search </a:t>
            </a:r>
          </a:p>
        </p:txBody>
      </p:sp>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DB8B2C4-BCEC-D4CF-76D1-790F09716E07}"/>
              </a:ext>
            </a:extLst>
          </p:cNvPr>
          <p:cNvSpPr>
            <a:spLocks noGrp="1"/>
          </p:cNvSpPr>
          <p:nvPr>
            <p:ph idx="1"/>
          </p:nvPr>
        </p:nvSpPr>
        <p:spPr>
          <a:xfrm>
            <a:off x="793661" y="2599509"/>
            <a:ext cx="4530898" cy="3639450"/>
          </a:xfrm>
        </p:spPr>
        <p:txBody>
          <a:bodyPr anchor="ctr">
            <a:normAutofit/>
          </a:bodyPr>
          <a:lstStyle/>
          <a:p>
            <a:r>
              <a:rPr lang="en-US" sz="2000"/>
              <a:t>Binary search is an efficient algorithm for finding an item from a sorted list of items. It works by repeatedly dividing in half the portion of the list that could contain the item, until you've narrowed down the possible locations to just one. We used binary search in the guessing game in the introductory tutorial.</a:t>
            </a:r>
            <a:endParaRPr lang="en-AE" sz="2000"/>
          </a:p>
        </p:txBody>
      </p:sp>
      <p:pic>
        <p:nvPicPr>
          <p:cNvPr id="4" name="Picture 3">
            <a:extLst>
              <a:ext uri="{FF2B5EF4-FFF2-40B4-BE49-F238E27FC236}">
                <a16:creationId xmlns:a16="http://schemas.microsoft.com/office/drawing/2014/main" id="{BCDF7C6B-63BB-7F5A-F257-FD1F56840490}"/>
              </a:ext>
            </a:extLst>
          </p:cNvPr>
          <p:cNvPicPr>
            <a:picLocks noChangeAspect="1"/>
          </p:cNvPicPr>
          <p:nvPr/>
        </p:nvPicPr>
        <p:blipFill>
          <a:blip r:embed="rId2"/>
          <a:stretch>
            <a:fillRect/>
          </a:stretch>
        </p:blipFill>
        <p:spPr>
          <a:xfrm>
            <a:off x="5911532" y="3435310"/>
            <a:ext cx="5150277" cy="1812133"/>
          </a:xfrm>
          <a:prstGeom prst="rect">
            <a:avLst/>
          </a:prstGeom>
        </p:spPr>
      </p:pic>
      <p:sp>
        <p:nvSpPr>
          <p:cNvPr id="15" name="Rectangle 1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6853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454</Words>
  <Application>Microsoft Macintosh PowerPoint</Application>
  <PresentationFormat>Widescreen</PresentationFormat>
  <Paragraphs>23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Nunito</vt:lpstr>
      <vt:lpstr>Office Theme</vt:lpstr>
      <vt:lpstr>Bubble &amp; Quick sort, Linear Search &amp; Binary Search</vt:lpstr>
      <vt:lpstr>Bubble Sort</vt:lpstr>
      <vt:lpstr>  Time Complexity Analysis of Bubble Sort:   </vt:lpstr>
      <vt:lpstr>Quick Sort</vt:lpstr>
      <vt:lpstr>    Linear Search </vt:lpstr>
      <vt:lpstr>Binary Search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 &amp; Quick sort, Linear Search &amp; Binary Search</dc:title>
  <dc:creator>HamdaG ALQubaisi</dc:creator>
  <cp:lastModifiedBy>HamdaG ALQubaisi</cp:lastModifiedBy>
  <cp:revision>3</cp:revision>
  <dcterms:created xsi:type="dcterms:W3CDTF">2023-12-05T21:31:54Z</dcterms:created>
  <dcterms:modified xsi:type="dcterms:W3CDTF">2023-12-05T07:03:09Z</dcterms:modified>
</cp:coreProperties>
</file>