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Montserrat Ultra-Bold" charset="1" panose="00000900000000000000"/>
      <p:regular r:id="rId26"/>
    </p:embeddedFont>
    <p:embeddedFont>
      <p:font typeface="Montserrat Medium" charset="1" panose="00000600000000000000"/>
      <p:regular r:id="rId27"/>
    </p:embeddedFont>
    <p:embeddedFont>
      <p:font typeface="Montserrat Bold" charset="1" panose="000008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png" Type="http://schemas.openxmlformats.org/officeDocument/2006/relationships/image"/><Relationship Id="rId8" Target="../media/image3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6.jpeg" Type="http://schemas.openxmlformats.org/officeDocument/2006/relationships/image"/><Relationship Id="rId5" Target="../media/image37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8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41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2.jpeg" Type="http://schemas.openxmlformats.org/officeDocument/2006/relationships/image"/><Relationship Id="rId5" Target="../media/image43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4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5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6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7.jpe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8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9.png" Type="http://schemas.openxmlformats.org/officeDocument/2006/relationships/image"/><Relationship Id="rId5" Target="../media/image5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7.jpeg" Type="http://schemas.openxmlformats.org/officeDocument/2006/relationships/image"/><Relationship Id="rId5" Target="../media/image2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9.jpeg" Type="http://schemas.openxmlformats.org/officeDocument/2006/relationships/image"/><Relationship Id="rId5" Target="../media/image30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68707" y="1784701"/>
            <a:ext cx="12452287" cy="12452287"/>
          </a:xfrm>
          <a:custGeom>
            <a:avLst/>
            <a:gdLst/>
            <a:ahLst/>
            <a:cxnLst/>
            <a:rect r="r" b="b" t="t" l="l"/>
            <a:pathLst>
              <a:path h="12452287" w="12452287">
                <a:moveTo>
                  <a:pt x="0" y="0"/>
                </a:moveTo>
                <a:lnTo>
                  <a:pt x="12452287" y="0"/>
                </a:lnTo>
                <a:lnTo>
                  <a:pt x="12452287" y="12452286"/>
                </a:lnTo>
                <a:lnTo>
                  <a:pt x="0" y="12452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4783807" y="7493868"/>
            <a:ext cx="9567614" cy="956761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311940" y="-2923420"/>
            <a:ext cx="3952120" cy="395212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64369" y="7170135"/>
            <a:ext cx="2088165" cy="2088165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909311" y="2276909"/>
            <a:ext cx="4571079" cy="4433947"/>
          </a:xfrm>
          <a:custGeom>
            <a:avLst/>
            <a:gdLst/>
            <a:ahLst/>
            <a:cxnLst/>
            <a:rect r="r" b="b" t="t" l="l"/>
            <a:pathLst>
              <a:path h="4433947" w="4571079">
                <a:moveTo>
                  <a:pt x="0" y="0"/>
                </a:moveTo>
                <a:lnTo>
                  <a:pt x="4571079" y="0"/>
                </a:lnTo>
                <a:lnTo>
                  <a:pt x="4571079" y="4433947"/>
                </a:lnTo>
                <a:lnTo>
                  <a:pt x="0" y="44339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363775" y="5743720"/>
            <a:ext cx="4427075" cy="4534249"/>
          </a:xfrm>
          <a:custGeom>
            <a:avLst/>
            <a:gdLst/>
            <a:ahLst/>
            <a:cxnLst/>
            <a:rect r="r" b="b" t="t" l="l"/>
            <a:pathLst>
              <a:path h="4534249" w="4427075">
                <a:moveTo>
                  <a:pt x="0" y="0"/>
                </a:moveTo>
                <a:lnTo>
                  <a:pt x="4427076" y="0"/>
                </a:lnTo>
                <a:lnTo>
                  <a:pt x="4427076" y="4534248"/>
                </a:lnTo>
                <a:lnTo>
                  <a:pt x="0" y="45342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977257" y="6172200"/>
            <a:ext cx="4310743" cy="4114800"/>
          </a:xfrm>
          <a:custGeom>
            <a:avLst/>
            <a:gdLst/>
            <a:ahLst/>
            <a:cxnLst/>
            <a:rect r="r" b="b" t="t" l="l"/>
            <a:pathLst>
              <a:path h="4114800" w="4310743">
                <a:moveTo>
                  <a:pt x="0" y="0"/>
                </a:moveTo>
                <a:lnTo>
                  <a:pt x="4310743" y="0"/>
                </a:lnTo>
                <a:lnTo>
                  <a:pt x="431074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64760" y="406199"/>
            <a:ext cx="13102363" cy="3550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79"/>
              </a:lnSpc>
            </a:pPr>
            <a:r>
              <a:rPr lang="en-US" b="true" sz="10200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SUPERSTORE ANALYSIS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52994" y="98029"/>
            <a:ext cx="10982012" cy="10982012"/>
          </a:xfrm>
          <a:custGeom>
            <a:avLst/>
            <a:gdLst/>
            <a:ahLst/>
            <a:cxnLst/>
            <a:rect r="r" b="b" t="t" l="l"/>
            <a:pathLst>
              <a:path h="10982012" w="10982012">
                <a:moveTo>
                  <a:pt x="0" y="0"/>
                </a:moveTo>
                <a:lnTo>
                  <a:pt x="10982012" y="0"/>
                </a:lnTo>
                <a:lnTo>
                  <a:pt x="10982012" y="10982012"/>
                </a:lnTo>
                <a:lnTo>
                  <a:pt x="0" y="10982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48269" y="1656126"/>
            <a:ext cx="5246342" cy="3125945"/>
          </a:xfrm>
          <a:custGeom>
            <a:avLst/>
            <a:gdLst/>
            <a:ahLst/>
            <a:cxnLst/>
            <a:rect r="r" b="b" t="t" l="l"/>
            <a:pathLst>
              <a:path h="3125945" w="5246342">
                <a:moveTo>
                  <a:pt x="0" y="0"/>
                </a:moveTo>
                <a:lnTo>
                  <a:pt x="5246342" y="0"/>
                </a:lnTo>
                <a:lnTo>
                  <a:pt x="5246342" y="3125945"/>
                </a:lnTo>
                <a:lnTo>
                  <a:pt x="0" y="31259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49333" y="3730060"/>
            <a:ext cx="3371484" cy="3371484"/>
          </a:xfrm>
          <a:custGeom>
            <a:avLst/>
            <a:gdLst/>
            <a:ahLst/>
            <a:cxnLst/>
            <a:rect r="r" b="b" t="t" l="l"/>
            <a:pathLst>
              <a:path h="3371484" w="3371484">
                <a:moveTo>
                  <a:pt x="0" y="0"/>
                </a:moveTo>
                <a:lnTo>
                  <a:pt x="3371484" y="0"/>
                </a:lnTo>
                <a:lnTo>
                  <a:pt x="3371484" y="3371484"/>
                </a:lnTo>
                <a:lnTo>
                  <a:pt x="0" y="33714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582750" y="5620638"/>
            <a:ext cx="3248777" cy="3256920"/>
          </a:xfrm>
          <a:custGeom>
            <a:avLst/>
            <a:gdLst/>
            <a:ahLst/>
            <a:cxnLst/>
            <a:rect r="r" b="b" t="t" l="l"/>
            <a:pathLst>
              <a:path h="3256920" w="3248777">
                <a:moveTo>
                  <a:pt x="0" y="0"/>
                </a:moveTo>
                <a:lnTo>
                  <a:pt x="3248777" y="0"/>
                </a:lnTo>
                <a:lnTo>
                  <a:pt x="3248777" y="3256919"/>
                </a:lnTo>
                <a:lnTo>
                  <a:pt x="0" y="325691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350796" y="508000"/>
            <a:ext cx="11586409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b="true" sz="5499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PRODUCTS KPIS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55479" y="4943996"/>
            <a:ext cx="4831921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2754A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TOTAL PRODUCTS: 1861.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28039" y="7201472"/>
            <a:ext cx="4831921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2754A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TOTAL CATEGORIES: 3.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867057" y="8982070"/>
            <a:ext cx="5392243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2754A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TOTAL SUB_CATEGORY: 17.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52994" y="0"/>
            <a:ext cx="10982012" cy="10982012"/>
          </a:xfrm>
          <a:custGeom>
            <a:avLst/>
            <a:gdLst/>
            <a:ahLst/>
            <a:cxnLst/>
            <a:rect r="r" b="b" t="t" l="l"/>
            <a:pathLst>
              <a:path h="10982012" w="10982012">
                <a:moveTo>
                  <a:pt x="0" y="0"/>
                </a:moveTo>
                <a:lnTo>
                  <a:pt x="10982012" y="0"/>
                </a:lnTo>
                <a:lnTo>
                  <a:pt x="10982012" y="10982012"/>
                </a:lnTo>
                <a:lnTo>
                  <a:pt x="0" y="10982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87234" y="1761157"/>
            <a:ext cx="8756766" cy="4795873"/>
            <a:chOff x="0" y="0"/>
            <a:chExt cx="3600215" cy="19717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00215" cy="1971752"/>
            </a:xfrm>
            <a:custGeom>
              <a:avLst/>
              <a:gdLst/>
              <a:ahLst/>
              <a:cxnLst/>
              <a:rect r="r" b="b" t="t" l="l"/>
              <a:pathLst>
                <a:path h="1971752" w="3600215">
                  <a:moveTo>
                    <a:pt x="38901" y="0"/>
                  </a:moveTo>
                  <a:lnTo>
                    <a:pt x="3561314" y="0"/>
                  </a:lnTo>
                  <a:cubicBezTo>
                    <a:pt x="3571632" y="0"/>
                    <a:pt x="3581526" y="4098"/>
                    <a:pt x="3588821" y="11394"/>
                  </a:cubicBezTo>
                  <a:cubicBezTo>
                    <a:pt x="3596117" y="18689"/>
                    <a:pt x="3600215" y="28584"/>
                    <a:pt x="3600215" y="38901"/>
                  </a:cubicBezTo>
                  <a:lnTo>
                    <a:pt x="3600215" y="1932852"/>
                  </a:lnTo>
                  <a:cubicBezTo>
                    <a:pt x="3600215" y="1943169"/>
                    <a:pt x="3596117" y="1953063"/>
                    <a:pt x="3588821" y="1960359"/>
                  </a:cubicBezTo>
                  <a:cubicBezTo>
                    <a:pt x="3581526" y="1967654"/>
                    <a:pt x="3571632" y="1971752"/>
                    <a:pt x="3561314" y="1971752"/>
                  </a:cubicBezTo>
                  <a:lnTo>
                    <a:pt x="38901" y="1971752"/>
                  </a:lnTo>
                  <a:cubicBezTo>
                    <a:pt x="17416" y="1971752"/>
                    <a:pt x="0" y="1954336"/>
                    <a:pt x="0" y="1932852"/>
                  </a:cubicBezTo>
                  <a:lnTo>
                    <a:pt x="0" y="38901"/>
                  </a:lnTo>
                  <a:cubicBezTo>
                    <a:pt x="0" y="17416"/>
                    <a:pt x="17416" y="0"/>
                    <a:pt x="38901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600215" cy="20098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917467" y="3347277"/>
            <a:ext cx="7341833" cy="6387122"/>
            <a:chOff x="0" y="0"/>
            <a:chExt cx="3153256" cy="27432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53256" cy="2743215"/>
            </a:xfrm>
            <a:custGeom>
              <a:avLst/>
              <a:gdLst/>
              <a:ahLst/>
              <a:cxnLst/>
              <a:rect r="r" b="b" t="t" l="l"/>
              <a:pathLst>
                <a:path h="2743215" w="3153256">
                  <a:moveTo>
                    <a:pt x="46398" y="0"/>
                  </a:moveTo>
                  <a:lnTo>
                    <a:pt x="3106858" y="0"/>
                  </a:lnTo>
                  <a:cubicBezTo>
                    <a:pt x="3119163" y="0"/>
                    <a:pt x="3130965" y="4888"/>
                    <a:pt x="3139666" y="13590"/>
                  </a:cubicBezTo>
                  <a:cubicBezTo>
                    <a:pt x="3148368" y="22291"/>
                    <a:pt x="3153256" y="34092"/>
                    <a:pt x="3153256" y="46398"/>
                  </a:cubicBezTo>
                  <a:lnTo>
                    <a:pt x="3153256" y="2696817"/>
                  </a:lnTo>
                  <a:cubicBezTo>
                    <a:pt x="3153256" y="2709123"/>
                    <a:pt x="3148368" y="2720924"/>
                    <a:pt x="3139666" y="2729626"/>
                  </a:cubicBezTo>
                  <a:cubicBezTo>
                    <a:pt x="3130965" y="2738327"/>
                    <a:pt x="3119163" y="2743215"/>
                    <a:pt x="3106858" y="2743215"/>
                  </a:cubicBezTo>
                  <a:lnTo>
                    <a:pt x="46398" y="2743215"/>
                  </a:lnTo>
                  <a:cubicBezTo>
                    <a:pt x="34092" y="2743215"/>
                    <a:pt x="22291" y="2738327"/>
                    <a:pt x="13590" y="2729626"/>
                  </a:cubicBezTo>
                  <a:cubicBezTo>
                    <a:pt x="4888" y="2720924"/>
                    <a:pt x="0" y="2709123"/>
                    <a:pt x="0" y="2696817"/>
                  </a:cubicBezTo>
                  <a:lnTo>
                    <a:pt x="0" y="46398"/>
                  </a:lnTo>
                  <a:cubicBezTo>
                    <a:pt x="0" y="34092"/>
                    <a:pt x="4888" y="22291"/>
                    <a:pt x="13590" y="13590"/>
                  </a:cubicBezTo>
                  <a:cubicBezTo>
                    <a:pt x="22291" y="4888"/>
                    <a:pt x="34092" y="0"/>
                    <a:pt x="46398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153256" cy="2781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1096197" y="3707281"/>
            <a:ext cx="4864843" cy="5699497"/>
          </a:xfrm>
          <a:custGeom>
            <a:avLst/>
            <a:gdLst/>
            <a:ahLst/>
            <a:cxnLst/>
            <a:rect r="r" b="b" t="t" l="l"/>
            <a:pathLst>
              <a:path h="5699497" w="4864843">
                <a:moveTo>
                  <a:pt x="0" y="0"/>
                </a:moveTo>
                <a:lnTo>
                  <a:pt x="4864843" y="0"/>
                </a:lnTo>
                <a:lnTo>
                  <a:pt x="4864843" y="5699497"/>
                </a:lnTo>
                <a:lnTo>
                  <a:pt x="0" y="56994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24232" y="1951918"/>
            <a:ext cx="7882770" cy="4414351"/>
          </a:xfrm>
          <a:custGeom>
            <a:avLst/>
            <a:gdLst/>
            <a:ahLst/>
            <a:cxnLst/>
            <a:rect r="r" b="b" t="t" l="l"/>
            <a:pathLst>
              <a:path h="4414351" w="7882770">
                <a:moveTo>
                  <a:pt x="0" y="0"/>
                </a:moveTo>
                <a:lnTo>
                  <a:pt x="7882770" y="0"/>
                </a:lnTo>
                <a:lnTo>
                  <a:pt x="7882770" y="4414351"/>
                </a:lnTo>
                <a:lnTo>
                  <a:pt x="0" y="44143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350796" y="508000"/>
            <a:ext cx="11586409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b="true" sz="5499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PRODUCTS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04766" y="6823730"/>
            <a:ext cx="7121701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A014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TOTAL SALES PER SUB_CATEGORY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027533" y="2851976"/>
            <a:ext cx="7121701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A014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TOTAL SALES PER CATEGORY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52994" y="0"/>
            <a:ext cx="10982012" cy="10982012"/>
          </a:xfrm>
          <a:custGeom>
            <a:avLst/>
            <a:gdLst/>
            <a:ahLst/>
            <a:cxnLst/>
            <a:rect r="r" b="b" t="t" l="l"/>
            <a:pathLst>
              <a:path h="10982012" w="10982012">
                <a:moveTo>
                  <a:pt x="0" y="0"/>
                </a:moveTo>
                <a:lnTo>
                  <a:pt x="10982012" y="0"/>
                </a:lnTo>
                <a:lnTo>
                  <a:pt x="10982012" y="10982012"/>
                </a:lnTo>
                <a:lnTo>
                  <a:pt x="0" y="10982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29872" y="1706179"/>
            <a:ext cx="13940341" cy="7687082"/>
            <a:chOff x="0" y="0"/>
            <a:chExt cx="5987259" cy="330153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87259" cy="3301537"/>
            </a:xfrm>
            <a:custGeom>
              <a:avLst/>
              <a:gdLst/>
              <a:ahLst/>
              <a:cxnLst/>
              <a:rect r="r" b="b" t="t" l="l"/>
              <a:pathLst>
                <a:path h="3301537" w="5987259">
                  <a:moveTo>
                    <a:pt x="24436" y="0"/>
                  </a:moveTo>
                  <a:lnTo>
                    <a:pt x="5962824" y="0"/>
                  </a:lnTo>
                  <a:cubicBezTo>
                    <a:pt x="5969304" y="0"/>
                    <a:pt x="5975520" y="2574"/>
                    <a:pt x="5980102" y="7157"/>
                  </a:cubicBezTo>
                  <a:cubicBezTo>
                    <a:pt x="5984685" y="11740"/>
                    <a:pt x="5987259" y="17955"/>
                    <a:pt x="5987259" y="24436"/>
                  </a:cubicBezTo>
                  <a:lnTo>
                    <a:pt x="5987259" y="3277102"/>
                  </a:lnTo>
                  <a:cubicBezTo>
                    <a:pt x="5987259" y="3290597"/>
                    <a:pt x="5976319" y="3301537"/>
                    <a:pt x="5962824" y="3301537"/>
                  </a:cubicBezTo>
                  <a:lnTo>
                    <a:pt x="24436" y="3301537"/>
                  </a:lnTo>
                  <a:cubicBezTo>
                    <a:pt x="17955" y="3301537"/>
                    <a:pt x="11740" y="3298963"/>
                    <a:pt x="7157" y="3294380"/>
                  </a:cubicBezTo>
                  <a:cubicBezTo>
                    <a:pt x="2574" y="3289798"/>
                    <a:pt x="0" y="3283582"/>
                    <a:pt x="0" y="3277102"/>
                  </a:cubicBezTo>
                  <a:lnTo>
                    <a:pt x="0" y="24436"/>
                  </a:lnTo>
                  <a:cubicBezTo>
                    <a:pt x="0" y="17955"/>
                    <a:pt x="2574" y="11740"/>
                    <a:pt x="7157" y="7157"/>
                  </a:cubicBezTo>
                  <a:cubicBezTo>
                    <a:pt x="11740" y="2574"/>
                    <a:pt x="17955" y="0"/>
                    <a:pt x="24436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987259" cy="33396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749413" y="2927033"/>
            <a:ext cx="11301259" cy="5127946"/>
          </a:xfrm>
          <a:custGeom>
            <a:avLst/>
            <a:gdLst/>
            <a:ahLst/>
            <a:cxnLst/>
            <a:rect r="r" b="b" t="t" l="l"/>
            <a:pathLst>
              <a:path h="5127946" w="11301259">
                <a:moveTo>
                  <a:pt x="0" y="0"/>
                </a:moveTo>
                <a:lnTo>
                  <a:pt x="11301259" y="0"/>
                </a:lnTo>
                <a:lnTo>
                  <a:pt x="11301259" y="5127946"/>
                </a:lnTo>
                <a:lnTo>
                  <a:pt x="0" y="51279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50796" y="508000"/>
            <a:ext cx="11586409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b="true" sz="5499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PRODUCTS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52994" y="98029"/>
            <a:ext cx="10982012" cy="10982012"/>
          </a:xfrm>
          <a:custGeom>
            <a:avLst/>
            <a:gdLst/>
            <a:ahLst/>
            <a:cxnLst/>
            <a:rect r="r" b="b" t="t" l="l"/>
            <a:pathLst>
              <a:path h="10982012" w="10982012">
                <a:moveTo>
                  <a:pt x="0" y="0"/>
                </a:moveTo>
                <a:lnTo>
                  <a:pt x="10982012" y="0"/>
                </a:lnTo>
                <a:lnTo>
                  <a:pt x="10982012" y="10982012"/>
                </a:lnTo>
                <a:lnTo>
                  <a:pt x="0" y="10982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19961" y="1568932"/>
            <a:ext cx="4974156" cy="4831149"/>
          </a:xfrm>
          <a:custGeom>
            <a:avLst/>
            <a:gdLst/>
            <a:ahLst/>
            <a:cxnLst/>
            <a:rect r="r" b="b" t="t" l="l"/>
            <a:pathLst>
              <a:path h="4831149" w="4974156">
                <a:moveTo>
                  <a:pt x="0" y="0"/>
                </a:moveTo>
                <a:lnTo>
                  <a:pt x="4974156" y="0"/>
                </a:lnTo>
                <a:lnTo>
                  <a:pt x="4974156" y="4831149"/>
                </a:lnTo>
                <a:lnTo>
                  <a:pt x="0" y="48311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483537" y="4928294"/>
            <a:ext cx="8775763" cy="4765074"/>
            <a:chOff x="0" y="0"/>
            <a:chExt cx="2461319" cy="13364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61319" cy="1336450"/>
            </a:xfrm>
            <a:custGeom>
              <a:avLst/>
              <a:gdLst/>
              <a:ahLst/>
              <a:cxnLst/>
              <a:rect r="r" b="b" t="t" l="l"/>
              <a:pathLst>
                <a:path h="1336450" w="2461319">
                  <a:moveTo>
                    <a:pt x="38817" y="0"/>
                  </a:moveTo>
                  <a:lnTo>
                    <a:pt x="2422503" y="0"/>
                  </a:lnTo>
                  <a:cubicBezTo>
                    <a:pt x="2443940" y="0"/>
                    <a:pt x="2461319" y="17379"/>
                    <a:pt x="2461319" y="38817"/>
                  </a:cubicBezTo>
                  <a:lnTo>
                    <a:pt x="2461319" y="1297633"/>
                  </a:lnTo>
                  <a:cubicBezTo>
                    <a:pt x="2461319" y="1307928"/>
                    <a:pt x="2457229" y="1317801"/>
                    <a:pt x="2449950" y="1325081"/>
                  </a:cubicBezTo>
                  <a:cubicBezTo>
                    <a:pt x="2442670" y="1332360"/>
                    <a:pt x="2432797" y="1336450"/>
                    <a:pt x="2422503" y="1336450"/>
                  </a:cubicBezTo>
                  <a:lnTo>
                    <a:pt x="38817" y="1336450"/>
                  </a:lnTo>
                  <a:cubicBezTo>
                    <a:pt x="17379" y="1336450"/>
                    <a:pt x="0" y="1319071"/>
                    <a:pt x="0" y="1297633"/>
                  </a:cubicBezTo>
                  <a:lnTo>
                    <a:pt x="0" y="38817"/>
                  </a:lnTo>
                  <a:cubicBezTo>
                    <a:pt x="0" y="28522"/>
                    <a:pt x="4090" y="18649"/>
                    <a:pt x="11369" y="11369"/>
                  </a:cubicBezTo>
                  <a:cubicBezTo>
                    <a:pt x="18649" y="4090"/>
                    <a:pt x="28522" y="0"/>
                    <a:pt x="38817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461319" cy="1374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8886805" y="5236996"/>
            <a:ext cx="8062765" cy="4021304"/>
          </a:xfrm>
          <a:custGeom>
            <a:avLst/>
            <a:gdLst/>
            <a:ahLst/>
            <a:cxnLst/>
            <a:rect r="r" b="b" t="t" l="l"/>
            <a:pathLst>
              <a:path h="4021304" w="8062765">
                <a:moveTo>
                  <a:pt x="0" y="0"/>
                </a:moveTo>
                <a:lnTo>
                  <a:pt x="8062766" y="0"/>
                </a:lnTo>
                <a:lnTo>
                  <a:pt x="8062766" y="4021304"/>
                </a:lnTo>
                <a:lnTo>
                  <a:pt x="0" y="40213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350796" y="508000"/>
            <a:ext cx="11586409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b="true" sz="5499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ORDERS KPIS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62196" y="6476281"/>
            <a:ext cx="4831921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2754A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TOTAL ORDERS: 4922.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556674" y="4267251"/>
            <a:ext cx="7121701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A014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NO. ORDERS PER YEAR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52994" y="98029"/>
            <a:ext cx="10982012" cy="10982012"/>
          </a:xfrm>
          <a:custGeom>
            <a:avLst/>
            <a:gdLst/>
            <a:ahLst/>
            <a:cxnLst/>
            <a:rect r="r" b="b" t="t" l="l"/>
            <a:pathLst>
              <a:path h="10982012" w="10982012">
                <a:moveTo>
                  <a:pt x="0" y="0"/>
                </a:moveTo>
                <a:lnTo>
                  <a:pt x="10982012" y="0"/>
                </a:lnTo>
                <a:lnTo>
                  <a:pt x="10982012" y="10982012"/>
                </a:lnTo>
                <a:lnTo>
                  <a:pt x="0" y="10982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68237" y="1530565"/>
            <a:ext cx="8775763" cy="4765074"/>
            <a:chOff x="0" y="0"/>
            <a:chExt cx="2461319" cy="13364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61319" cy="1336450"/>
            </a:xfrm>
            <a:custGeom>
              <a:avLst/>
              <a:gdLst/>
              <a:ahLst/>
              <a:cxnLst/>
              <a:rect r="r" b="b" t="t" l="l"/>
              <a:pathLst>
                <a:path h="1336450" w="2461319">
                  <a:moveTo>
                    <a:pt x="38817" y="0"/>
                  </a:moveTo>
                  <a:lnTo>
                    <a:pt x="2422503" y="0"/>
                  </a:lnTo>
                  <a:cubicBezTo>
                    <a:pt x="2443940" y="0"/>
                    <a:pt x="2461319" y="17379"/>
                    <a:pt x="2461319" y="38817"/>
                  </a:cubicBezTo>
                  <a:lnTo>
                    <a:pt x="2461319" y="1297633"/>
                  </a:lnTo>
                  <a:cubicBezTo>
                    <a:pt x="2461319" y="1307928"/>
                    <a:pt x="2457229" y="1317801"/>
                    <a:pt x="2449950" y="1325081"/>
                  </a:cubicBezTo>
                  <a:cubicBezTo>
                    <a:pt x="2442670" y="1332360"/>
                    <a:pt x="2432797" y="1336450"/>
                    <a:pt x="2422503" y="1336450"/>
                  </a:cubicBezTo>
                  <a:lnTo>
                    <a:pt x="38817" y="1336450"/>
                  </a:lnTo>
                  <a:cubicBezTo>
                    <a:pt x="17379" y="1336450"/>
                    <a:pt x="0" y="1319071"/>
                    <a:pt x="0" y="1297633"/>
                  </a:cubicBezTo>
                  <a:lnTo>
                    <a:pt x="0" y="38817"/>
                  </a:lnTo>
                  <a:cubicBezTo>
                    <a:pt x="0" y="28522"/>
                    <a:pt x="4090" y="18649"/>
                    <a:pt x="11369" y="11369"/>
                  </a:cubicBezTo>
                  <a:cubicBezTo>
                    <a:pt x="18649" y="4090"/>
                    <a:pt x="28522" y="0"/>
                    <a:pt x="38817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461319" cy="1374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53526" y="1866935"/>
            <a:ext cx="8205184" cy="4092335"/>
          </a:xfrm>
          <a:custGeom>
            <a:avLst/>
            <a:gdLst/>
            <a:ahLst/>
            <a:cxnLst/>
            <a:rect r="r" b="b" t="t" l="l"/>
            <a:pathLst>
              <a:path h="4092335" w="8205184">
                <a:moveTo>
                  <a:pt x="0" y="0"/>
                </a:moveTo>
                <a:lnTo>
                  <a:pt x="8205184" y="0"/>
                </a:lnTo>
                <a:lnTo>
                  <a:pt x="8205184" y="4092335"/>
                </a:lnTo>
                <a:lnTo>
                  <a:pt x="0" y="40923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512237" y="3609264"/>
            <a:ext cx="8554773" cy="6229136"/>
            <a:chOff x="0" y="0"/>
            <a:chExt cx="2399338" cy="17470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99338" cy="1747072"/>
            </a:xfrm>
            <a:custGeom>
              <a:avLst/>
              <a:gdLst/>
              <a:ahLst/>
              <a:cxnLst/>
              <a:rect r="r" b="b" t="t" l="l"/>
              <a:pathLst>
                <a:path h="1747072" w="2399338">
                  <a:moveTo>
                    <a:pt x="39819" y="0"/>
                  </a:moveTo>
                  <a:lnTo>
                    <a:pt x="2359519" y="0"/>
                  </a:lnTo>
                  <a:cubicBezTo>
                    <a:pt x="2370080" y="0"/>
                    <a:pt x="2380208" y="4195"/>
                    <a:pt x="2387676" y="11663"/>
                  </a:cubicBezTo>
                  <a:cubicBezTo>
                    <a:pt x="2395143" y="19130"/>
                    <a:pt x="2399338" y="29259"/>
                    <a:pt x="2399338" y="39819"/>
                  </a:cubicBezTo>
                  <a:lnTo>
                    <a:pt x="2399338" y="1707253"/>
                  </a:lnTo>
                  <a:cubicBezTo>
                    <a:pt x="2399338" y="1717814"/>
                    <a:pt x="2395143" y="1727942"/>
                    <a:pt x="2387676" y="1735409"/>
                  </a:cubicBezTo>
                  <a:cubicBezTo>
                    <a:pt x="2380208" y="1742877"/>
                    <a:pt x="2370080" y="1747072"/>
                    <a:pt x="2359519" y="1747072"/>
                  </a:cubicBezTo>
                  <a:lnTo>
                    <a:pt x="39819" y="1747072"/>
                  </a:lnTo>
                  <a:cubicBezTo>
                    <a:pt x="29259" y="1747072"/>
                    <a:pt x="19130" y="1742877"/>
                    <a:pt x="11663" y="1735409"/>
                  </a:cubicBezTo>
                  <a:cubicBezTo>
                    <a:pt x="4195" y="1727942"/>
                    <a:pt x="0" y="1717814"/>
                    <a:pt x="0" y="1707253"/>
                  </a:cubicBezTo>
                  <a:lnTo>
                    <a:pt x="0" y="39819"/>
                  </a:lnTo>
                  <a:cubicBezTo>
                    <a:pt x="0" y="29259"/>
                    <a:pt x="4195" y="19130"/>
                    <a:pt x="11663" y="11663"/>
                  </a:cubicBezTo>
                  <a:cubicBezTo>
                    <a:pt x="19130" y="4195"/>
                    <a:pt x="29259" y="0"/>
                    <a:pt x="39819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399338" cy="17851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1011416" y="3874084"/>
            <a:ext cx="5556413" cy="5699497"/>
          </a:xfrm>
          <a:custGeom>
            <a:avLst/>
            <a:gdLst/>
            <a:ahLst/>
            <a:cxnLst/>
            <a:rect r="r" b="b" t="t" l="l"/>
            <a:pathLst>
              <a:path h="5699497" w="5556413">
                <a:moveTo>
                  <a:pt x="0" y="0"/>
                </a:moveTo>
                <a:lnTo>
                  <a:pt x="5556414" y="0"/>
                </a:lnTo>
                <a:lnTo>
                  <a:pt x="5556414" y="5699497"/>
                </a:lnTo>
                <a:lnTo>
                  <a:pt x="0" y="56994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350796" y="508000"/>
            <a:ext cx="11586409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b="true" sz="5499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ORDERS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07649" y="6452369"/>
            <a:ext cx="7121701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A014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TOTAL SALES PER YEAR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957688" y="2820307"/>
            <a:ext cx="7121701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A014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SALES PER REGION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72769" y="1984736"/>
            <a:ext cx="12142462" cy="6673676"/>
            <a:chOff x="0" y="0"/>
            <a:chExt cx="3615710" cy="1987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15710" cy="1987247"/>
            </a:xfrm>
            <a:custGeom>
              <a:avLst/>
              <a:gdLst/>
              <a:ahLst/>
              <a:cxnLst/>
              <a:rect r="r" b="b" t="t" l="l"/>
              <a:pathLst>
                <a:path h="1987247" w="3615710">
                  <a:moveTo>
                    <a:pt x="28054" y="0"/>
                  </a:moveTo>
                  <a:lnTo>
                    <a:pt x="3587656" y="0"/>
                  </a:lnTo>
                  <a:cubicBezTo>
                    <a:pt x="3603150" y="0"/>
                    <a:pt x="3615710" y="12560"/>
                    <a:pt x="3615710" y="28054"/>
                  </a:cubicBezTo>
                  <a:lnTo>
                    <a:pt x="3615710" y="1959194"/>
                  </a:lnTo>
                  <a:cubicBezTo>
                    <a:pt x="3615710" y="1974687"/>
                    <a:pt x="3603150" y="1987247"/>
                    <a:pt x="3587656" y="1987247"/>
                  </a:cubicBezTo>
                  <a:lnTo>
                    <a:pt x="28054" y="1987247"/>
                  </a:lnTo>
                  <a:cubicBezTo>
                    <a:pt x="12560" y="1987247"/>
                    <a:pt x="0" y="1974687"/>
                    <a:pt x="0" y="1959194"/>
                  </a:cubicBezTo>
                  <a:lnTo>
                    <a:pt x="0" y="28054"/>
                  </a:lnTo>
                  <a:cubicBezTo>
                    <a:pt x="0" y="12560"/>
                    <a:pt x="12560" y="0"/>
                    <a:pt x="28054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15710" cy="2025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652994" y="98029"/>
            <a:ext cx="10982012" cy="10982012"/>
          </a:xfrm>
          <a:custGeom>
            <a:avLst/>
            <a:gdLst/>
            <a:ahLst/>
            <a:cxnLst/>
            <a:rect r="r" b="b" t="t" l="l"/>
            <a:pathLst>
              <a:path h="10982012" w="10982012">
                <a:moveTo>
                  <a:pt x="0" y="0"/>
                </a:moveTo>
                <a:lnTo>
                  <a:pt x="10982012" y="0"/>
                </a:lnTo>
                <a:lnTo>
                  <a:pt x="10982012" y="10982012"/>
                </a:lnTo>
                <a:lnTo>
                  <a:pt x="0" y="10982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821778" y="2341129"/>
            <a:ext cx="10644445" cy="5960889"/>
          </a:xfrm>
          <a:custGeom>
            <a:avLst/>
            <a:gdLst/>
            <a:ahLst/>
            <a:cxnLst/>
            <a:rect r="r" b="b" t="t" l="l"/>
            <a:pathLst>
              <a:path h="5960889" w="10644445">
                <a:moveTo>
                  <a:pt x="0" y="0"/>
                </a:moveTo>
                <a:lnTo>
                  <a:pt x="10644444" y="0"/>
                </a:lnTo>
                <a:lnTo>
                  <a:pt x="10644444" y="5960890"/>
                </a:lnTo>
                <a:lnTo>
                  <a:pt x="0" y="59608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50796" y="508000"/>
            <a:ext cx="11586409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b="true" sz="5499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ORDERS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81523" y="8921794"/>
            <a:ext cx="8813525" cy="62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7"/>
              </a:lnSpc>
              <a:spcBef>
                <a:spcPct val="0"/>
              </a:spcBef>
            </a:pPr>
            <a:r>
              <a:rPr lang="en-US" b="true" sz="3712">
                <a:solidFill>
                  <a:srgbClr val="0A014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TOTAL ORDERS PER SHIP MODE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52994" y="98029"/>
            <a:ext cx="10982012" cy="10982012"/>
          </a:xfrm>
          <a:custGeom>
            <a:avLst/>
            <a:gdLst/>
            <a:ahLst/>
            <a:cxnLst/>
            <a:rect r="r" b="b" t="t" l="l"/>
            <a:pathLst>
              <a:path h="10982012" w="10982012">
                <a:moveTo>
                  <a:pt x="0" y="0"/>
                </a:moveTo>
                <a:lnTo>
                  <a:pt x="10982012" y="0"/>
                </a:lnTo>
                <a:lnTo>
                  <a:pt x="10982012" y="10982012"/>
                </a:lnTo>
                <a:lnTo>
                  <a:pt x="0" y="10982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58218" y="1980610"/>
            <a:ext cx="14429956" cy="6813834"/>
            <a:chOff x="0" y="0"/>
            <a:chExt cx="5317625" cy="251098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17625" cy="2510986"/>
            </a:xfrm>
            <a:custGeom>
              <a:avLst/>
              <a:gdLst/>
              <a:ahLst/>
              <a:cxnLst/>
              <a:rect r="r" b="b" t="t" l="l"/>
              <a:pathLst>
                <a:path h="2510986" w="5317625">
                  <a:moveTo>
                    <a:pt x="23607" y="0"/>
                  </a:moveTo>
                  <a:lnTo>
                    <a:pt x="5294019" y="0"/>
                  </a:lnTo>
                  <a:cubicBezTo>
                    <a:pt x="5307056" y="0"/>
                    <a:pt x="5317625" y="10569"/>
                    <a:pt x="5317625" y="23607"/>
                  </a:cubicBezTo>
                  <a:lnTo>
                    <a:pt x="5317625" y="2487379"/>
                  </a:lnTo>
                  <a:cubicBezTo>
                    <a:pt x="5317625" y="2500417"/>
                    <a:pt x="5307056" y="2510986"/>
                    <a:pt x="5294019" y="2510986"/>
                  </a:cubicBezTo>
                  <a:lnTo>
                    <a:pt x="23607" y="2510986"/>
                  </a:lnTo>
                  <a:cubicBezTo>
                    <a:pt x="10569" y="2510986"/>
                    <a:pt x="0" y="2500417"/>
                    <a:pt x="0" y="2487379"/>
                  </a:cubicBezTo>
                  <a:lnTo>
                    <a:pt x="0" y="23607"/>
                  </a:lnTo>
                  <a:cubicBezTo>
                    <a:pt x="0" y="10569"/>
                    <a:pt x="10569" y="0"/>
                    <a:pt x="23607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317625" cy="2549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636117" y="2317493"/>
            <a:ext cx="13015767" cy="6053422"/>
          </a:xfrm>
          <a:custGeom>
            <a:avLst/>
            <a:gdLst/>
            <a:ahLst/>
            <a:cxnLst/>
            <a:rect r="r" b="b" t="t" l="l"/>
            <a:pathLst>
              <a:path h="6053422" w="13015767">
                <a:moveTo>
                  <a:pt x="0" y="0"/>
                </a:moveTo>
                <a:lnTo>
                  <a:pt x="13015766" y="0"/>
                </a:lnTo>
                <a:lnTo>
                  <a:pt x="13015766" y="6053422"/>
                </a:lnTo>
                <a:lnTo>
                  <a:pt x="0" y="60534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395" t="-2281" r="-3395" b="-3194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50796" y="508000"/>
            <a:ext cx="11586409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b="true" sz="5499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FORCASTING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54069" y="8986837"/>
            <a:ext cx="9574206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A014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SALES FORCAST FOR TECHNOLOGY CATEGORY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52994" y="98029"/>
            <a:ext cx="10982012" cy="10982012"/>
          </a:xfrm>
          <a:custGeom>
            <a:avLst/>
            <a:gdLst/>
            <a:ahLst/>
            <a:cxnLst/>
            <a:rect r="r" b="b" t="t" l="l"/>
            <a:pathLst>
              <a:path h="10982012" w="10982012">
                <a:moveTo>
                  <a:pt x="0" y="0"/>
                </a:moveTo>
                <a:lnTo>
                  <a:pt x="10982012" y="0"/>
                </a:lnTo>
                <a:lnTo>
                  <a:pt x="10982012" y="10982012"/>
                </a:lnTo>
                <a:lnTo>
                  <a:pt x="0" y="10982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58218" y="1980610"/>
            <a:ext cx="14429956" cy="6813834"/>
            <a:chOff x="0" y="0"/>
            <a:chExt cx="5317625" cy="251098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17625" cy="2510986"/>
            </a:xfrm>
            <a:custGeom>
              <a:avLst/>
              <a:gdLst/>
              <a:ahLst/>
              <a:cxnLst/>
              <a:rect r="r" b="b" t="t" l="l"/>
              <a:pathLst>
                <a:path h="2510986" w="5317625">
                  <a:moveTo>
                    <a:pt x="23607" y="0"/>
                  </a:moveTo>
                  <a:lnTo>
                    <a:pt x="5294019" y="0"/>
                  </a:lnTo>
                  <a:cubicBezTo>
                    <a:pt x="5307056" y="0"/>
                    <a:pt x="5317625" y="10569"/>
                    <a:pt x="5317625" y="23607"/>
                  </a:cubicBezTo>
                  <a:lnTo>
                    <a:pt x="5317625" y="2487379"/>
                  </a:lnTo>
                  <a:cubicBezTo>
                    <a:pt x="5317625" y="2500417"/>
                    <a:pt x="5307056" y="2510986"/>
                    <a:pt x="5294019" y="2510986"/>
                  </a:cubicBezTo>
                  <a:lnTo>
                    <a:pt x="23607" y="2510986"/>
                  </a:lnTo>
                  <a:cubicBezTo>
                    <a:pt x="10569" y="2510986"/>
                    <a:pt x="0" y="2500417"/>
                    <a:pt x="0" y="2487379"/>
                  </a:cubicBezTo>
                  <a:lnTo>
                    <a:pt x="0" y="23607"/>
                  </a:lnTo>
                  <a:cubicBezTo>
                    <a:pt x="0" y="10569"/>
                    <a:pt x="10569" y="0"/>
                    <a:pt x="23607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317625" cy="2549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450994" y="2429311"/>
            <a:ext cx="9386011" cy="5916432"/>
          </a:xfrm>
          <a:custGeom>
            <a:avLst/>
            <a:gdLst/>
            <a:ahLst/>
            <a:cxnLst/>
            <a:rect r="r" b="b" t="t" l="l"/>
            <a:pathLst>
              <a:path h="5916432" w="9386011">
                <a:moveTo>
                  <a:pt x="0" y="0"/>
                </a:moveTo>
                <a:lnTo>
                  <a:pt x="9386012" y="0"/>
                </a:lnTo>
                <a:lnTo>
                  <a:pt x="9386012" y="5916432"/>
                </a:lnTo>
                <a:lnTo>
                  <a:pt x="0" y="59164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587" t="-6305" r="-7948" b="-4585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50796" y="508000"/>
            <a:ext cx="11586409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b="true" sz="5499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FORCASTING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54069" y="8986837"/>
            <a:ext cx="9574206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A014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SALES FORCAST FOR FURNITURE CATEGORY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52994" y="98029"/>
            <a:ext cx="10982012" cy="10982012"/>
          </a:xfrm>
          <a:custGeom>
            <a:avLst/>
            <a:gdLst/>
            <a:ahLst/>
            <a:cxnLst/>
            <a:rect r="r" b="b" t="t" l="l"/>
            <a:pathLst>
              <a:path h="10982012" w="10982012">
                <a:moveTo>
                  <a:pt x="0" y="0"/>
                </a:moveTo>
                <a:lnTo>
                  <a:pt x="10982012" y="0"/>
                </a:lnTo>
                <a:lnTo>
                  <a:pt x="10982012" y="10982012"/>
                </a:lnTo>
                <a:lnTo>
                  <a:pt x="0" y="10982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58218" y="1980610"/>
            <a:ext cx="14429956" cy="6813834"/>
            <a:chOff x="0" y="0"/>
            <a:chExt cx="5317625" cy="251098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17625" cy="2510986"/>
            </a:xfrm>
            <a:custGeom>
              <a:avLst/>
              <a:gdLst/>
              <a:ahLst/>
              <a:cxnLst/>
              <a:rect r="r" b="b" t="t" l="l"/>
              <a:pathLst>
                <a:path h="2510986" w="5317625">
                  <a:moveTo>
                    <a:pt x="23607" y="0"/>
                  </a:moveTo>
                  <a:lnTo>
                    <a:pt x="5294019" y="0"/>
                  </a:lnTo>
                  <a:cubicBezTo>
                    <a:pt x="5307056" y="0"/>
                    <a:pt x="5317625" y="10569"/>
                    <a:pt x="5317625" y="23607"/>
                  </a:cubicBezTo>
                  <a:lnTo>
                    <a:pt x="5317625" y="2487379"/>
                  </a:lnTo>
                  <a:cubicBezTo>
                    <a:pt x="5317625" y="2500417"/>
                    <a:pt x="5307056" y="2510986"/>
                    <a:pt x="5294019" y="2510986"/>
                  </a:cubicBezTo>
                  <a:lnTo>
                    <a:pt x="23607" y="2510986"/>
                  </a:lnTo>
                  <a:cubicBezTo>
                    <a:pt x="10569" y="2510986"/>
                    <a:pt x="0" y="2500417"/>
                    <a:pt x="0" y="2487379"/>
                  </a:cubicBezTo>
                  <a:lnTo>
                    <a:pt x="0" y="23607"/>
                  </a:lnTo>
                  <a:cubicBezTo>
                    <a:pt x="0" y="10569"/>
                    <a:pt x="10569" y="0"/>
                    <a:pt x="23607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317625" cy="2549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356897" y="2429140"/>
            <a:ext cx="9574206" cy="5916775"/>
          </a:xfrm>
          <a:custGeom>
            <a:avLst/>
            <a:gdLst/>
            <a:ahLst/>
            <a:cxnLst/>
            <a:rect r="r" b="b" t="t" l="l"/>
            <a:pathLst>
              <a:path h="5916775" w="9574206">
                <a:moveTo>
                  <a:pt x="0" y="0"/>
                </a:moveTo>
                <a:lnTo>
                  <a:pt x="9574206" y="0"/>
                </a:lnTo>
                <a:lnTo>
                  <a:pt x="9574206" y="5916774"/>
                </a:lnTo>
                <a:lnTo>
                  <a:pt x="0" y="59167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306" t="-5145" r="-6006" b="-5145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50796" y="508000"/>
            <a:ext cx="11586409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b="true" sz="5499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FORCASTING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781002" y="8986837"/>
            <a:ext cx="10725996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A014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SALES FORCAST FOR OFFICE SUPPLIERS CATEGORY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52994" y="98029"/>
            <a:ext cx="10982012" cy="10982012"/>
          </a:xfrm>
          <a:custGeom>
            <a:avLst/>
            <a:gdLst/>
            <a:ahLst/>
            <a:cxnLst/>
            <a:rect r="r" b="b" t="t" l="l"/>
            <a:pathLst>
              <a:path h="10982012" w="10982012">
                <a:moveTo>
                  <a:pt x="0" y="0"/>
                </a:moveTo>
                <a:lnTo>
                  <a:pt x="10982012" y="0"/>
                </a:lnTo>
                <a:lnTo>
                  <a:pt x="10982012" y="10982012"/>
                </a:lnTo>
                <a:lnTo>
                  <a:pt x="0" y="10982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58218" y="1980610"/>
            <a:ext cx="14429956" cy="6813834"/>
            <a:chOff x="0" y="0"/>
            <a:chExt cx="5317625" cy="251098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17625" cy="2510986"/>
            </a:xfrm>
            <a:custGeom>
              <a:avLst/>
              <a:gdLst/>
              <a:ahLst/>
              <a:cxnLst/>
              <a:rect r="r" b="b" t="t" l="l"/>
              <a:pathLst>
                <a:path h="2510986" w="5317625">
                  <a:moveTo>
                    <a:pt x="23607" y="0"/>
                  </a:moveTo>
                  <a:lnTo>
                    <a:pt x="5294019" y="0"/>
                  </a:lnTo>
                  <a:cubicBezTo>
                    <a:pt x="5307056" y="0"/>
                    <a:pt x="5317625" y="10569"/>
                    <a:pt x="5317625" y="23607"/>
                  </a:cubicBezTo>
                  <a:lnTo>
                    <a:pt x="5317625" y="2487379"/>
                  </a:lnTo>
                  <a:cubicBezTo>
                    <a:pt x="5317625" y="2500417"/>
                    <a:pt x="5307056" y="2510986"/>
                    <a:pt x="5294019" y="2510986"/>
                  </a:cubicBezTo>
                  <a:lnTo>
                    <a:pt x="23607" y="2510986"/>
                  </a:lnTo>
                  <a:cubicBezTo>
                    <a:pt x="10569" y="2510986"/>
                    <a:pt x="0" y="2500417"/>
                    <a:pt x="0" y="2487379"/>
                  </a:cubicBezTo>
                  <a:lnTo>
                    <a:pt x="0" y="23607"/>
                  </a:lnTo>
                  <a:cubicBezTo>
                    <a:pt x="0" y="10569"/>
                    <a:pt x="10569" y="0"/>
                    <a:pt x="23607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317625" cy="2549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143099" y="2664286"/>
            <a:ext cx="10208534" cy="4958427"/>
          </a:xfrm>
          <a:custGeom>
            <a:avLst/>
            <a:gdLst/>
            <a:ahLst/>
            <a:cxnLst/>
            <a:rect r="r" b="b" t="t" l="l"/>
            <a:pathLst>
              <a:path h="4958427" w="10208534">
                <a:moveTo>
                  <a:pt x="0" y="0"/>
                </a:moveTo>
                <a:lnTo>
                  <a:pt x="10208534" y="0"/>
                </a:lnTo>
                <a:lnTo>
                  <a:pt x="10208534" y="4958428"/>
                </a:lnTo>
                <a:lnTo>
                  <a:pt x="0" y="49584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364" t="0" r="-4339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50796" y="508000"/>
            <a:ext cx="11586409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b="true" sz="5499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RMSE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515863" y="3814124"/>
            <a:ext cx="10233664" cy="10233664"/>
          </a:xfrm>
          <a:custGeom>
            <a:avLst/>
            <a:gdLst/>
            <a:ahLst/>
            <a:cxnLst/>
            <a:rect r="r" b="b" t="t" l="l"/>
            <a:pathLst>
              <a:path h="10233664" w="10233664">
                <a:moveTo>
                  <a:pt x="0" y="0"/>
                </a:moveTo>
                <a:lnTo>
                  <a:pt x="10233664" y="0"/>
                </a:lnTo>
                <a:lnTo>
                  <a:pt x="10233664" y="10233664"/>
                </a:lnTo>
                <a:lnTo>
                  <a:pt x="0" y="10233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4783807" y="7493868"/>
            <a:ext cx="9567614" cy="956761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64369" y="7170135"/>
            <a:ext cx="2088165" cy="208816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292096" y="2378596"/>
            <a:ext cx="670131" cy="664600"/>
          </a:xfrm>
          <a:custGeom>
            <a:avLst/>
            <a:gdLst/>
            <a:ahLst/>
            <a:cxnLst/>
            <a:rect r="r" b="b" t="t" l="l"/>
            <a:pathLst>
              <a:path h="664600" w="670131">
                <a:moveTo>
                  <a:pt x="0" y="0"/>
                </a:moveTo>
                <a:lnTo>
                  <a:pt x="670131" y="0"/>
                </a:lnTo>
                <a:lnTo>
                  <a:pt x="670131" y="664600"/>
                </a:lnTo>
                <a:lnTo>
                  <a:pt x="0" y="664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629652" y="1399921"/>
            <a:ext cx="7658348" cy="7858379"/>
          </a:xfrm>
          <a:custGeom>
            <a:avLst/>
            <a:gdLst/>
            <a:ahLst/>
            <a:cxnLst/>
            <a:rect r="r" b="b" t="t" l="l"/>
            <a:pathLst>
              <a:path h="7858379" w="7658348">
                <a:moveTo>
                  <a:pt x="0" y="0"/>
                </a:moveTo>
                <a:lnTo>
                  <a:pt x="7658348" y="0"/>
                </a:lnTo>
                <a:lnTo>
                  <a:pt x="7658348" y="7858379"/>
                </a:lnTo>
                <a:lnTo>
                  <a:pt x="0" y="78583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92096" y="614362"/>
            <a:ext cx="5882145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AGENDA: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22229" y="2476275"/>
            <a:ext cx="5748071" cy="421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35"/>
              </a:lnSpc>
            </a:pPr>
            <a:r>
              <a:rPr lang="en-US" sz="2454" b="true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Overview.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92096" y="3553022"/>
            <a:ext cx="670131" cy="664600"/>
          </a:xfrm>
          <a:custGeom>
            <a:avLst/>
            <a:gdLst/>
            <a:ahLst/>
            <a:cxnLst/>
            <a:rect r="r" b="b" t="t" l="l"/>
            <a:pathLst>
              <a:path h="664600" w="670131">
                <a:moveTo>
                  <a:pt x="0" y="0"/>
                </a:moveTo>
                <a:lnTo>
                  <a:pt x="670131" y="0"/>
                </a:lnTo>
                <a:lnTo>
                  <a:pt x="670131" y="664600"/>
                </a:lnTo>
                <a:lnTo>
                  <a:pt x="0" y="664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122229" y="3650702"/>
            <a:ext cx="5748071" cy="421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35"/>
              </a:lnSpc>
            </a:pPr>
            <a:r>
              <a:rPr lang="en-US" sz="2454" b="true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cleaning.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292096" y="4727449"/>
            <a:ext cx="670131" cy="664600"/>
          </a:xfrm>
          <a:custGeom>
            <a:avLst/>
            <a:gdLst/>
            <a:ahLst/>
            <a:cxnLst/>
            <a:rect r="r" b="b" t="t" l="l"/>
            <a:pathLst>
              <a:path h="664600" w="670131">
                <a:moveTo>
                  <a:pt x="0" y="0"/>
                </a:moveTo>
                <a:lnTo>
                  <a:pt x="670131" y="0"/>
                </a:lnTo>
                <a:lnTo>
                  <a:pt x="670131" y="664600"/>
                </a:lnTo>
                <a:lnTo>
                  <a:pt x="0" y="664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122229" y="4825128"/>
            <a:ext cx="5748071" cy="421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35"/>
              </a:lnSpc>
            </a:pPr>
            <a:r>
              <a:rPr lang="en-US" sz="2454" b="true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modelling: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292096" y="5906399"/>
            <a:ext cx="670131" cy="664600"/>
          </a:xfrm>
          <a:custGeom>
            <a:avLst/>
            <a:gdLst/>
            <a:ahLst/>
            <a:cxnLst/>
            <a:rect r="r" b="b" t="t" l="l"/>
            <a:pathLst>
              <a:path h="664600" w="670131">
                <a:moveTo>
                  <a:pt x="0" y="0"/>
                </a:moveTo>
                <a:lnTo>
                  <a:pt x="670131" y="0"/>
                </a:lnTo>
                <a:lnTo>
                  <a:pt x="670131" y="664599"/>
                </a:lnTo>
                <a:lnTo>
                  <a:pt x="0" y="6645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122229" y="6004078"/>
            <a:ext cx="5748071" cy="421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35"/>
              </a:lnSpc>
            </a:pPr>
            <a:r>
              <a:rPr lang="en-US" sz="2454" b="true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Story telling &amp; analysis.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292096" y="7085348"/>
            <a:ext cx="670131" cy="664600"/>
          </a:xfrm>
          <a:custGeom>
            <a:avLst/>
            <a:gdLst/>
            <a:ahLst/>
            <a:cxnLst/>
            <a:rect r="r" b="b" t="t" l="l"/>
            <a:pathLst>
              <a:path h="664600" w="670131">
                <a:moveTo>
                  <a:pt x="0" y="0"/>
                </a:moveTo>
                <a:lnTo>
                  <a:pt x="670131" y="0"/>
                </a:lnTo>
                <a:lnTo>
                  <a:pt x="670131" y="664600"/>
                </a:lnTo>
                <a:lnTo>
                  <a:pt x="0" y="664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122229" y="7183028"/>
            <a:ext cx="5748071" cy="421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35"/>
              </a:lnSpc>
            </a:pPr>
            <a:r>
              <a:rPr lang="en-US" sz="2454" b="true">
                <a:solidFill>
                  <a:srgbClr val="24508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Forecasting.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19398" y="2279949"/>
            <a:ext cx="11677025" cy="11677025"/>
          </a:xfrm>
          <a:custGeom>
            <a:avLst/>
            <a:gdLst/>
            <a:ahLst/>
            <a:cxnLst/>
            <a:rect r="r" b="b" t="t" l="l"/>
            <a:pathLst>
              <a:path h="11677025" w="11677025">
                <a:moveTo>
                  <a:pt x="0" y="0"/>
                </a:moveTo>
                <a:lnTo>
                  <a:pt x="11677024" y="0"/>
                </a:lnTo>
                <a:lnTo>
                  <a:pt x="11677024" y="11677025"/>
                </a:lnTo>
                <a:lnTo>
                  <a:pt x="0" y="116770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96475" y="1305873"/>
            <a:ext cx="6433259" cy="7675255"/>
          </a:xfrm>
          <a:custGeom>
            <a:avLst/>
            <a:gdLst/>
            <a:ahLst/>
            <a:cxnLst/>
            <a:rect r="r" b="b" t="t" l="l"/>
            <a:pathLst>
              <a:path h="7675255" w="6433259">
                <a:moveTo>
                  <a:pt x="0" y="0"/>
                </a:moveTo>
                <a:lnTo>
                  <a:pt x="6433259" y="0"/>
                </a:lnTo>
                <a:lnTo>
                  <a:pt x="6433259" y="7675254"/>
                </a:lnTo>
                <a:lnTo>
                  <a:pt x="0" y="76752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25287" y="3286106"/>
            <a:ext cx="7518713" cy="2016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466"/>
              </a:lnSpc>
            </a:pPr>
            <a:r>
              <a:rPr lang="en-US" sz="11761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THANK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25569" y="4756465"/>
            <a:ext cx="5047460" cy="2015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466"/>
              </a:lnSpc>
            </a:pPr>
            <a:r>
              <a:rPr lang="en-US" sz="11761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YOU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5944302" y="-1976060"/>
            <a:ext cx="3952120" cy="395212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4583646" y="8214218"/>
            <a:ext cx="9567614" cy="956761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135949" y="8214218"/>
            <a:ext cx="1343160" cy="134316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27168" y="1183357"/>
            <a:ext cx="10233664" cy="10233664"/>
          </a:xfrm>
          <a:custGeom>
            <a:avLst/>
            <a:gdLst/>
            <a:ahLst/>
            <a:cxnLst/>
            <a:rect r="r" b="b" t="t" l="l"/>
            <a:pathLst>
              <a:path h="10233664" w="10233664">
                <a:moveTo>
                  <a:pt x="0" y="0"/>
                </a:moveTo>
                <a:lnTo>
                  <a:pt x="10233664" y="0"/>
                </a:lnTo>
                <a:lnTo>
                  <a:pt x="10233664" y="10233665"/>
                </a:lnTo>
                <a:lnTo>
                  <a:pt x="0" y="102336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24545" y="0"/>
            <a:ext cx="9746932" cy="10287000"/>
          </a:xfrm>
          <a:custGeom>
            <a:avLst/>
            <a:gdLst/>
            <a:ahLst/>
            <a:cxnLst/>
            <a:rect r="r" b="b" t="t" l="l"/>
            <a:pathLst>
              <a:path h="10287000" w="9746932">
                <a:moveTo>
                  <a:pt x="0" y="0"/>
                </a:moveTo>
                <a:lnTo>
                  <a:pt x="9746933" y="0"/>
                </a:lnTo>
                <a:lnTo>
                  <a:pt x="974693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38727" y="246732"/>
            <a:ext cx="8210545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b="true" sz="5499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DATA CLEANING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749819" y="9554887"/>
            <a:ext cx="404110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UNDERSTAND THE DATA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624449"/>
            <a:ext cx="3847505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HANDLE MISSING DATA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752544" y="6083019"/>
            <a:ext cx="3847505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CH</a:t>
            </a:r>
            <a:r>
              <a:rPr lang="en-US" b="true" sz="2400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ECK DATA TYPES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790919" y="2786547"/>
            <a:ext cx="3847505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CHECK FOR DUPLICATES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724811" y="1872263"/>
            <a:ext cx="3534489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SAVE CLEANED DATA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05488" y="0"/>
            <a:ext cx="11677025" cy="11677025"/>
          </a:xfrm>
          <a:custGeom>
            <a:avLst/>
            <a:gdLst/>
            <a:ahLst/>
            <a:cxnLst/>
            <a:rect r="r" b="b" t="t" l="l"/>
            <a:pathLst>
              <a:path h="11677025" w="11677025">
                <a:moveTo>
                  <a:pt x="0" y="0"/>
                </a:moveTo>
                <a:lnTo>
                  <a:pt x="11677024" y="0"/>
                </a:lnTo>
                <a:lnTo>
                  <a:pt x="11677024" y="11677025"/>
                </a:lnTo>
                <a:lnTo>
                  <a:pt x="0" y="116770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464340" y="-2771020"/>
            <a:ext cx="3952120" cy="395212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01768" y="1929411"/>
            <a:ext cx="4301531" cy="4764118"/>
          </a:xfrm>
          <a:custGeom>
            <a:avLst/>
            <a:gdLst/>
            <a:ahLst/>
            <a:cxnLst/>
            <a:rect r="r" b="b" t="t" l="l"/>
            <a:pathLst>
              <a:path h="4764118" w="4301531">
                <a:moveTo>
                  <a:pt x="0" y="0"/>
                </a:moveTo>
                <a:lnTo>
                  <a:pt x="4301531" y="0"/>
                </a:lnTo>
                <a:lnTo>
                  <a:pt x="4301531" y="4764118"/>
                </a:lnTo>
                <a:lnTo>
                  <a:pt x="0" y="47641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560423" y="1929411"/>
            <a:ext cx="3903917" cy="4114800"/>
          </a:xfrm>
          <a:custGeom>
            <a:avLst/>
            <a:gdLst/>
            <a:ahLst/>
            <a:cxnLst/>
            <a:rect r="r" b="b" t="t" l="l"/>
            <a:pathLst>
              <a:path h="4114800" w="3903917">
                <a:moveTo>
                  <a:pt x="0" y="0"/>
                </a:moveTo>
                <a:lnTo>
                  <a:pt x="3903917" y="0"/>
                </a:lnTo>
                <a:lnTo>
                  <a:pt x="39039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038727" y="244475"/>
            <a:ext cx="8210545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b="true" sz="5499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DATA MODELING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55794" y="9406890"/>
            <a:ext cx="451198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PRODUCTS INFORMATION.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55794" y="8365490"/>
            <a:ext cx="4831921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ORDERS INFORMATION.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55794" y="7324090"/>
            <a:ext cx="4831921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2754A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CUSTOMERS INFORMATION.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066703" y="7217215"/>
            <a:ext cx="670131" cy="664600"/>
          </a:xfrm>
          <a:custGeom>
            <a:avLst/>
            <a:gdLst/>
            <a:ahLst/>
            <a:cxnLst/>
            <a:rect r="r" b="b" t="t" l="l"/>
            <a:pathLst>
              <a:path h="664600" w="670131">
                <a:moveTo>
                  <a:pt x="0" y="0"/>
                </a:moveTo>
                <a:lnTo>
                  <a:pt x="670131" y="0"/>
                </a:lnTo>
                <a:lnTo>
                  <a:pt x="670131" y="664600"/>
                </a:lnTo>
                <a:lnTo>
                  <a:pt x="0" y="6646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8700" y="8148760"/>
            <a:ext cx="670131" cy="664600"/>
          </a:xfrm>
          <a:custGeom>
            <a:avLst/>
            <a:gdLst/>
            <a:ahLst/>
            <a:cxnLst/>
            <a:rect r="r" b="b" t="t" l="l"/>
            <a:pathLst>
              <a:path h="664600" w="670131">
                <a:moveTo>
                  <a:pt x="0" y="0"/>
                </a:moveTo>
                <a:lnTo>
                  <a:pt x="670131" y="0"/>
                </a:lnTo>
                <a:lnTo>
                  <a:pt x="670131" y="664600"/>
                </a:lnTo>
                <a:lnTo>
                  <a:pt x="0" y="6646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28700" y="9258300"/>
            <a:ext cx="670131" cy="664600"/>
          </a:xfrm>
          <a:custGeom>
            <a:avLst/>
            <a:gdLst/>
            <a:ahLst/>
            <a:cxnLst/>
            <a:rect r="r" b="b" t="t" l="l"/>
            <a:pathLst>
              <a:path h="664600" w="670131">
                <a:moveTo>
                  <a:pt x="0" y="0"/>
                </a:moveTo>
                <a:lnTo>
                  <a:pt x="670131" y="0"/>
                </a:lnTo>
                <a:lnTo>
                  <a:pt x="670131" y="664600"/>
                </a:lnTo>
                <a:lnTo>
                  <a:pt x="0" y="6646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2709161" y="8629650"/>
            <a:ext cx="5373350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CUSTOMER,NEW_PRODUCT_ID (FOREIGN)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713725" y="7774940"/>
            <a:ext cx="5373350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24508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NEW_PRODUCT_ID (PRIMARY).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713725" y="6733540"/>
            <a:ext cx="4831921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2754A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CUSTOMER ID (PRIMARY).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1924633" y="6626665"/>
            <a:ext cx="670131" cy="664600"/>
          </a:xfrm>
          <a:custGeom>
            <a:avLst/>
            <a:gdLst/>
            <a:ahLst/>
            <a:cxnLst/>
            <a:rect r="r" b="b" t="t" l="l"/>
            <a:pathLst>
              <a:path h="664600" w="670131">
                <a:moveTo>
                  <a:pt x="0" y="0"/>
                </a:moveTo>
                <a:lnTo>
                  <a:pt x="670131" y="0"/>
                </a:lnTo>
                <a:lnTo>
                  <a:pt x="670131" y="664600"/>
                </a:lnTo>
                <a:lnTo>
                  <a:pt x="0" y="6646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886630" y="7558210"/>
            <a:ext cx="670131" cy="664600"/>
          </a:xfrm>
          <a:custGeom>
            <a:avLst/>
            <a:gdLst/>
            <a:ahLst/>
            <a:cxnLst/>
            <a:rect r="r" b="b" t="t" l="l"/>
            <a:pathLst>
              <a:path h="664600" w="670131">
                <a:moveTo>
                  <a:pt x="0" y="0"/>
                </a:moveTo>
                <a:lnTo>
                  <a:pt x="670131" y="0"/>
                </a:lnTo>
                <a:lnTo>
                  <a:pt x="670131" y="664600"/>
                </a:lnTo>
                <a:lnTo>
                  <a:pt x="0" y="6646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886630" y="8667750"/>
            <a:ext cx="670131" cy="664600"/>
          </a:xfrm>
          <a:custGeom>
            <a:avLst/>
            <a:gdLst/>
            <a:ahLst/>
            <a:cxnLst/>
            <a:rect r="r" b="b" t="t" l="l"/>
            <a:pathLst>
              <a:path h="664600" w="670131">
                <a:moveTo>
                  <a:pt x="0" y="0"/>
                </a:moveTo>
                <a:lnTo>
                  <a:pt x="670131" y="0"/>
                </a:lnTo>
                <a:lnTo>
                  <a:pt x="670131" y="664600"/>
                </a:lnTo>
                <a:lnTo>
                  <a:pt x="0" y="6646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64340" y="-2771020"/>
            <a:ext cx="3952120" cy="395212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783807" y="7493868"/>
            <a:ext cx="9567614" cy="956761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64369" y="7170135"/>
            <a:ext cx="2088165" cy="208816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652994" y="98029"/>
            <a:ext cx="10982012" cy="10982012"/>
          </a:xfrm>
          <a:custGeom>
            <a:avLst/>
            <a:gdLst/>
            <a:ahLst/>
            <a:cxnLst/>
            <a:rect r="r" b="b" t="t" l="l"/>
            <a:pathLst>
              <a:path h="10982012" w="10982012">
                <a:moveTo>
                  <a:pt x="0" y="0"/>
                </a:moveTo>
                <a:lnTo>
                  <a:pt x="10982012" y="0"/>
                </a:lnTo>
                <a:lnTo>
                  <a:pt x="10982012" y="10982012"/>
                </a:lnTo>
                <a:lnTo>
                  <a:pt x="0" y="10982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965073" y="1732527"/>
            <a:ext cx="4357854" cy="7713016"/>
          </a:xfrm>
          <a:custGeom>
            <a:avLst/>
            <a:gdLst/>
            <a:ahLst/>
            <a:cxnLst/>
            <a:rect r="r" b="b" t="t" l="l"/>
            <a:pathLst>
              <a:path h="7713016" w="4357854">
                <a:moveTo>
                  <a:pt x="0" y="0"/>
                </a:moveTo>
                <a:lnTo>
                  <a:pt x="4357854" y="0"/>
                </a:lnTo>
                <a:lnTo>
                  <a:pt x="4357854" y="7713016"/>
                </a:lnTo>
                <a:lnTo>
                  <a:pt x="0" y="77130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350796" y="508000"/>
            <a:ext cx="11586409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true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STORY TELLING &amp; ANALYSIS.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51967" y="1850799"/>
            <a:ext cx="4584067" cy="8113392"/>
          </a:xfrm>
          <a:custGeom>
            <a:avLst/>
            <a:gdLst/>
            <a:ahLst/>
            <a:cxnLst/>
            <a:rect r="r" b="b" t="t" l="l"/>
            <a:pathLst>
              <a:path h="8113392" w="4584067">
                <a:moveTo>
                  <a:pt x="0" y="0"/>
                </a:moveTo>
                <a:lnTo>
                  <a:pt x="4584066" y="0"/>
                </a:lnTo>
                <a:lnTo>
                  <a:pt x="4584066" y="8113392"/>
                </a:lnTo>
                <a:lnTo>
                  <a:pt x="0" y="811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50796" y="508000"/>
            <a:ext cx="11586409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b="true" sz="5499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OUR TIME PERIOD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436033" y="2790958"/>
            <a:ext cx="4831921" cy="811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b="true" sz="4799">
                <a:solidFill>
                  <a:srgbClr val="2754A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30/12/2018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20045" y="8797925"/>
            <a:ext cx="4831921" cy="811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b="true" sz="4799">
                <a:solidFill>
                  <a:srgbClr val="2754A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3/1/2015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45719" y="9150000"/>
            <a:ext cx="3491438" cy="3122967"/>
            <a:chOff x="0" y="0"/>
            <a:chExt cx="9087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08700" cy="812800"/>
            </a:xfrm>
            <a:custGeom>
              <a:avLst/>
              <a:gdLst/>
              <a:ahLst/>
              <a:cxnLst/>
              <a:rect r="r" b="b" t="t" l="l"/>
              <a:pathLst>
                <a:path h="812800" w="908700">
                  <a:moveTo>
                    <a:pt x="454350" y="0"/>
                  </a:moveTo>
                  <a:cubicBezTo>
                    <a:pt x="203420" y="0"/>
                    <a:pt x="0" y="181951"/>
                    <a:pt x="0" y="406400"/>
                  </a:cubicBezTo>
                  <a:cubicBezTo>
                    <a:pt x="0" y="630849"/>
                    <a:pt x="203420" y="812800"/>
                    <a:pt x="454350" y="812800"/>
                  </a:cubicBezTo>
                  <a:cubicBezTo>
                    <a:pt x="705281" y="812800"/>
                    <a:pt x="908700" y="630849"/>
                    <a:pt x="908700" y="406400"/>
                  </a:cubicBezTo>
                  <a:cubicBezTo>
                    <a:pt x="908700" y="181951"/>
                    <a:pt x="705281" y="0"/>
                    <a:pt x="45435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85191" y="38100"/>
              <a:ext cx="738319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360148" y="-2923420"/>
            <a:ext cx="4903912" cy="490391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360148" y="520484"/>
            <a:ext cx="2088165" cy="208816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652994" y="98029"/>
            <a:ext cx="10982012" cy="10982012"/>
          </a:xfrm>
          <a:custGeom>
            <a:avLst/>
            <a:gdLst/>
            <a:ahLst/>
            <a:cxnLst/>
            <a:rect r="r" b="b" t="t" l="l"/>
            <a:pathLst>
              <a:path h="10982012" w="10982012">
                <a:moveTo>
                  <a:pt x="0" y="0"/>
                </a:moveTo>
                <a:lnTo>
                  <a:pt x="10982012" y="0"/>
                </a:lnTo>
                <a:lnTo>
                  <a:pt x="10982012" y="10982012"/>
                </a:lnTo>
                <a:lnTo>
                  <a:pt x="0" y="10982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256749" y="1748940"/>
            <a:ext cx="3774502" cy="2769541"/>
          </a:xfrm>
          <a:custGeom>
            <a:avLst/>
            <a:gdLst/>
            <a:ahLst/>
            <a:cxnLst/>
            <a:rect r="r" b="b" t="t" l="l"/>
            <a:pathLst>
              <a:path h="2769541" w="3774502">
                <a:moveTo>
                  <a:pt x="0" y="0"/>
                </a:moveTo>
                <a:lnTo>
                  <a:pt x="3774502" y="0"/>
                </a:lnTo>
                <a:lnTo>
                  <a:pt x="3774502" y="2769541"/>
                </a:lnTo>
                <a:lnTo>
                  <a:pt x="0" y="27695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336075" y="5133120"/>
            <a:ext cx="6987944" cy="506641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 rot="0">
            <a:off x="9926391" y="6080595"/>
            <a:ext cx="8174158" cy="3984779"/>
            <a:chOff x="0" y="0"/>
            <a:chExt cx="2592277" cy="126369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2276" cy="1263696"/>
            </a:xfrm>
            <a:custGeom>
              <a:avLst/>
              <a:gdLst/>
              <a:ahLst/>
              <a:cxnLst/>
              <a:rect r="r" b="b" t="t" l="l"/>
              <a:pathLst>
                <a:path h="1263696" w="2592276">
                  <a:moveTo>
                    <a:pt x="41673" y="0"/>
                  </a:moveTo>
                  <a:lnTo>
                    <a:pt x="2550603" y="0"/>
                  </a:lnTo>
                  <a:cubicBezTo>
                    <a:pt x="2573619" y="0"/>
                    <a:pt x="2592276" y="18658"/>
                    <a:pt x="2592276" y="41673"/>
                  </a:cubicBezTo>
                  <a:lnTo>
                    <a:pt x="2592276" y="1222023"/>
                  </a:lnTo>
                  <a:cubicBezTo>
                    <a:pt x="2592276" y="1233075"/>
                    <a:pt x="2587886" y="1243675"/>
                    <a:pt x="2580071" y="1251490"/>
                  </a:cubicBezTo>
                  <a:cubicBezTo>
                    <a:pt x="2572255" y="1259305"/>
                    <a:pt x="2561656" y="1263696"/>
                    <a:pt x="2550603" y="1263696"/>
                  </a:cubicBezTo>
                  <a:lnTo>
                    <a:pt x="41673" y="1263696"/>
                  </a:lnTo>
                  <a:cubicBezTo>
                    <a:pt x="30621" y="1263696"/>
                    <a:pt x="20021" y="1259305"/>
                    <a:pt x="12206" y="1251490"/>
                  </a:cubicBezTo>
                  <a:cubicBezTo>
                    <a:pt x="4391" y="1243675"/>
                    <a:pt x="0" y="1233075"/>
                    <a:pt x="0" y="1222023"/>
                  </a:cubicBezTo>
                  <a:lnTo>
                    <a:pt x="0" y="41673"/>
                  </a:lnTo>
                  <a:cubicBezTo>
                    <a:pt x="0" y="30621"/>
                    <a:pt x="4391" y="20021"/>
                    <a:pt x="12206" y="12206"/>
                  </a:cubicBezTo>
                  <a:cubicBezTo>
                    <a:pt x="20021" y="4391"/>
                    <a:pt x="30621" y="0"/>
                    <a:pt x="41673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592277" cy="1301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0287559" y="6202981"/>
            <a:ext cx="7451820" cy="3716595"/>
          </a:xfrm>
          <a:custGeom>
            <a:avLst/>
            <a:gdLst/>
            <a:ahLst/>
            <a:cxnLst/>
            <a:rect r="r" b="b" t="t" l="l"/>
            <a:pathLst>
              <a:path h="3716595" w="7451820">
                <a:moveTo>
                  <a:pt x="0" y="0"/>
                </a:moveTo>
                <a:lnTo>
                  <a:pt x="7451820" y="0"/>
                </a:lnTo>
                <a:lnTo>
                  <a:pt x="7451820" y="3716596"/>
                </a:lnTo>
                <a:lnTo>
                  <a:pt x="0" y="371659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350796" y="508000"/>
            <a:ext cx="11586409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b="true" sz="5499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CUSTOMERS KPIS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728039" y="4704715"/>
            <a:ext cx="5273902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2754A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TOTAL CUSTOMERS: 793.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6254" y="4995816"/>
            <a:ext cx="5798755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A014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CUSTOMERS PER SEGMENT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114092" y="5541410"/>
            <a:ext cx="5798755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A014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CUSTOMERS PER YEAR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45719" y="9150000"/>
            <a:ext cx="3491438" cy="3122967"/>
            <a:chOff x="0" y="0"/>
            <a:chExt cx="9087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08700" cy="812800"/>
            </a:xfrm>
            <a:custGeom>
              <a:avLst/>
              <a:gdLst/>
              <a:ahLst/>
              <a:cxnLst/>
              <a:rect r="r" b="b" t="t" l="l"/>
              <a:pathLst>
                <a:path h="812800" w="908700">
                  <a:moveTo>
                    <a:pt x="454350" y="0"/>
                  </a:moveTo>
                  <a:cubicBezTo>
                    <a:pt x="203420" y="0"/>
                    <a:pt x="0" y="181951"/>
                    <a:pt x="0" y="406400"/>
                  </a:cubicBezTo>
                  <a:cubicBezTo>
                    <a:pt x="0" y="630849"/>
                    <a:pt x="203420" y="812800"/>
                    <a:pt x="454350" y="812800"/>
                  </a:cubicBezTo>
                  <a:cubicBezTo>
                    <a:pt x="705281" y="812800"/>
                    <a:pt x="908700" y="630849"/>
                    <a:pt x="908700" y="406400"/>
                  </a:cubicBezTo>
                  <a:cubicBezTo>
                    <a:pt x="908700" y="181951"/>
                    <a:pt x="705281" y="0"/>
                    <a:pt x="45435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85191" y="38100"/>
              <a:ext cx="738319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360148" y="-2923420"/>
            <a:ext cx="4903912" cy="490391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360148" y="520484"/>
            <a:ext cx="2088165" cy="208816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652994" y="98029"/>
            <a:ext cx="10982012" cy="10982012"/>
          </a:xfrm>
          <a:custGeom>
            <a:avLst/>
            <a:gdLst/>
            <a:ahLst/>
            <a:cxnLst/>
            <a:rect r="r" b="b" t="t" l="l"/>
            <a:pathLst>
              <a:path h="10982012" w="10982012">
                <a:moveTo>
                  <a:pt x="0" y="0"/>
                </a:moveTo>
                <a:lnTo>
                  <a:pt x="10982012" y="0"/>
                </a:lnTo>
                <a:lnTo>
                  <a:pt x="10982012" y="10982012"/>
                </a:lnTo>
                <a:lnTo>
                  <a:pt x="0" y="10982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386733" y="1564567"/>
            <a:ext cx="8566295" cy="4651337"/>
            <a:chOff x="0" y="0"/>
            <a:chExt cx="2461319" cy="13364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461319" cy="1336450"/>
            </a:xfrm>
            <a:custGeom>
              <a:avLst/>
              <a:gdLst/>
              <a:ahLst/>
              <a:cxnLst/>
              <a:rect r="r" b="b" t="t" l="l"/>
              <a:pathLst>
                <a:path h="1336450" w="2461319">
                  <a:moveTo>
                    <a:pt x="39766" y="0"/>
                  </a:moveTo>
                  <a:lnTo>
                    <a:pt x="2421554" y="0"/>
                  </a:lnTo>
                  <a:cubicBezTo>
                    <a:pt x="2443515" y="0"/>
                    <a:pt x="2461319" y="17804"/>
                    <a:pt x="2461319" y="39766"/>
                  </a:cubicBezTo>
                  <a:lnTo>
                    <a:pt x="2461319" y="1296684"/>
                  </a:lnTo>
                  <a:cubicBezTo>
                    <a:pt x="2461319" y="1307231"/>
                    <a:pt x="2457129" y="1317345"/>
                    <a:pt x="2449672" y="1324803"/>
                  </a:cubicBezTo>
                  <a:cubicBezTo>
                    <a:pt x="2442214" y="1332260"/>
                    <a:pt x="2432100" y="1336450"/>
                    <a:pt x="2421554" y="1336450"/>
                  </a:cubicBezTo>
                  <a:lnTo>
                    <a:pt x="39766" y="1336450"/>
                  </a:lnTo>
                  <a:cubicBezTo>
                    <a:pt x="29219" y="1336450"/>
                    <a:pt x="19105" y="1332260"/>
                    <a:pt x="11647" y="1324803"/>
                  </a:cubicBezTo>
                  <a:cubicBezTo>
                    <a:pt x="4190" y="1317345"/>
                    <a:pt x="0" y="1307231"/>
                    <a:pt x="0" y="1296684"/>
                  </a:cubicBezTo>
                  <a:lnTo>
                    <a:pt x="0" y="39766"/>
                  </a:lnTo>
                  <a:cubicBezTo>
                    <a:pt x="0" y="29219"/>
                    <a:pt x="4190" y="19105"/>
                    <a:pt x="11647" y="11647"/>
                  </a:cubicBezTo>
                  <a:cubicBezTo>
                    <a:pt x="19105" y="4190"/>
                    <a:pt x="29219" y="0"/>
                    <a:pt x="39766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461319" cy="1374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651650" y="1887059"/>
            <a:ext cx="7922792" cy="3941589"/>
          </a:xfrm>
          <a:custGeom>
            <a:avLst/>
            <a:gdLst/>
            <a:ahLst/>
            <a:cxnLst/>
            <a:rect r="r" b="b" t="t" l="l"/>
            <a:pathLst>
              <a:path h="3941589" w="7922792">
                <a:moveTo>
                  <a:pt x="0" y="0"/>
                </a:moveTo>
                <a:lnTo>
                  <a:pt x="7922792" y="0"/>
                </a:lnTo>
                <a:lnTo>
                  <a:pt x="7922792" y="3941589"/>
                </a:lnTo>
                <a:lnTo>
                  <a:pt x="0" y="39415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350796" y="508000"/>
            <a:ext cx="11586409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b="true" sz="5499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CUSTOMERS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9144000" y="5259780"/>
            <a:ext cx="8775763" cy="4765074"/>
            <a:chOff x="0" y="0"/>
            <a:chExt cx="2461319" cy="133645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461319" cy="1336450"/>
            </a:xfrm>
            <a:custGeom>
              <a:avLst/>
              <a:gdLst/>
              <a:ahLst/>
              <a:cxnLst/>
              <a:rect r="r" b="b" t="t" l="l"/>
              <a:pathLst>
                <a:path h="1336450" w="2461319">
                  <a:moveTo>
                    <a:pt x="38817" y="0"/>
                  </a:moveTo>
                  <a:lnTo>
                    <a:pt x="2422503" y="0"/>
                  </a:lnTo>
                  <a:cubicBezTo>
                    <a:pt x="2443940" y="0"/>
                    <a:pt x="2461319" y="17379"/>
                    <a:pt x="2461319" y="38817"/>
                  </a:cubicBezTo>
                  <a:lnTo>
                    <a:pt x="2461319" y="1297633"/>
                  </a:lnTo>
                  <a:cubicBezTo>
                    <a:pt x="2461319" y="1307928"/>
                    <a:pt x="2457229" y="1317801"/>
                    <a:pt x="2449950" y="1325081"/>
                  </a:cubicBezTo>
                  <a:cubicBezTo>
                    <a:pt x="2442670" y="1332360"/>
                    <a:pt x="2432797" y="1336450"/>
                    <a:pt x="2422503" y="1336450"/>
                  </a:cubicBezTo>
                  <a:lnTo>
                    <a:pt x="38817" y="1336450"/>
                  </a:lnTo>
                  <a:cubicBezTo>
                    <a:pt x="17379" y="1336450"/>
                    <a:pt x="0" y="1319071"/>
                    <a:pt x="0" y="1297633"/>
                  </a:cubicBezTo>
                  <a:lnTo>
                    <a:pt x="0" y="38817"/>
                  </a:lnTo>
                  <a:cubicBezTo>
                    <a:pt x="0" y="28522"/>
                    <a:pt x="4090" y="18649"/>
                    <a:pt x="11369" y="11369"/>
                  </a:cubicBezTo>
                  <a:cubicBezTo>
                    <a:pt x="18649" y="4090"/>
                    <a:pt x="28522" y="0"/>
                    <a:pt x="38817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2461319" cy="1374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9471321" y="5617112"/>
            <a:ext cx="8121121" cy="4050409"/>
          </a:xfrm>
          <a:custGeom>
            <a:avLst/>
            <a:gdLst/>
            <a:ahLst/>
            <a:cxnLst/>
            <a:rect r="r" b="b" t="t" l="l"/>
            <a:pathLst>
              <a:path h="4050409" w="8121121">
                <a:moveTo>
                  <a:pt x="0" y="0"/>
                </a:moveTo>
                <a:lnTo>
                  <a:pt x="8121121" y="0"/>
                </a:lnTo>
                <a:lnTo>
                  <a:pt x="8121121" y="4050409"/>
                </a:lnTo>
                <a:lnTo>
                  <a:pt x="0" y="40504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452741" y="6292104"/>
            <a:ext cx="7121701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A014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NO. STATES AND CITIES PER YEAR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971031" y="4648200"/>
            <a:ext cx="7121701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A014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NO. PRODUCTS PER YEAR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E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52994" y="98029"/>
            <a:ext cx="10982012" cy="10982012"/>
          </a:xfrm>
          <a:custGeom>
            <a:avLst/>
            <a:gdLst/>
            <a:ahLst/>
            <a:cxnLst/>
            <a:rect r="r" b="b" t="t" l="l"/>
            <a:pathLst>
              <a:path h="10982012" w="10982012">
                <a:moveTo>
                  <a:pt x="0" y="0"/>
                </a:moveTo>
                <a:lnTo>
                  <a:pt x="10982012" y="0"/>
                </a:lnTo>
                <a:lnTo>
                  <a:pt x="10982012" y="10982012"/>
                </a:lnTo>
                <a:lnTo>
                  <a:pt x="0" y="10982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68237" y="2446843"/>
            <a:ext cx="8775763" cy="6284384"/>
            <a:chOff x="0" y="0"/>
            <a:chExt cx="2461319" cy="17625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61319" cy="1762567"/>
            </a:xfrm>
            <a:custGeom>
              <a:avLst/>
              <a:gdLst/>
              <a:ahLst/>
              <a:cxnLst/>
              <a:rect r="r" b="b" t="t" l="l"/>
              <a:pathLst>
                <a:path h="1762567" w="2461319">
                  <a:moveTo>
                    <a:pt x="38817" y="0"/>
                  </a:moveTo>
                  <a:lnTo>
                    <a:pt x="2422503" y="0"/>
                  </a:lnTo>
                  <a:cubicBezTo>
                    <a:pt x="2443940" y="0"/>
                    <a:pt x="2461319" y="17379"/>
                    <a:pt x="2461319" y="38817"/>
                  </a:cubicBezTo>
                  <a:lnTo>
                    <a:pt x="2461319" y="1723751"/>
                  </a:lnTo>
                  <a:cubicBezTo>
                    <a:pt x="2461319" y="1734046"/>
                    <a:pt x="2457229" y="1743919"/>
                    <a:pt x="2449950" y="1751198"/>
                  </a:cubicBezTo>
                  <a:cubicBezTo>
                    <a:pt x="2442670" y="1758478"/>
                    <a:pt x="2432797" y="1762567"/>
                    <a:pt x="2422503" y="1762567"/>
                  </a:cubicBezTo>
                  <a:lnTo>
                    <a:pt x="38817" y="1762567"/>
                  </a:lnTo>
                  <a:cubicBezTo>
                    <a:pt x="17379" y="1762567"/>
                    <a:pt x="0" y="1745189"/>
                    <a:pt x="0" y="1723751"/>
                  </a:cubicBezTo>
                  <a:lnTo>
                    <a:pt x="0" y="38817"/>
                  </a:lnTo>
                  <a:cubicBezTo>
                    <a:pt x="0" y="28522"/>
                    <a:pt x="4090" y="18649"/>
                    <a:pt x="11369" y="11369"/>
                  </a:cubicBezTo>
                  <a:cubicBezTo>
                    <a:pt x="18649" y="4090"/>
                    <a:pt x="28522" y="0"/>
                    <a:pt x="38817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461319" cy="1800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073301" y="2725475"/>
            <a:ext cx="5365635" cy="5699497"/>
          </a:xfrm>
          <a:custGeom>
            <a:avLst/>
            <a:gdLst/>
            <a:ahLst/>
            <a:cxnLst/>
            <a:rect r="r" b="b" t="t" l="l"/>
            <a:pathLst>
              <a:path h="5699497" w="5365635">
                <a:moveTo>
                  <a:pt x="0" y="0"/>
                </a:moveTo>
                <a:lnTo>
                  <a:pt x="5365635" y="0"/>
                </a:lnTo>
                <a:lnTo>
                  <a:pt x="5365635" y="5699497"/>
                </a:lnTo>
                <a:lnTo>
                  <a:pt x="0" y="56994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452166" y="3781626"/>
            <a:ext cx="8775763" cy="6284384"/>
            <a:chOff x="0" y="0"/>
            <a:chExt cx="2461319" cy="176256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61319" cy="1762567"/>
            </a:xfrm>
            <a:custGeom>
              <a:avLst/>
              <a:gdLst/>
              <a:ahLst/>
              <a:cxnLst/>
              <a:rect r="r" b="b" t="t" l="l"/>
              <a:pathLst>
                <a:path h="1762567" w="2461319">
                  <a:moveTo>
                    <a:pt x="38817" y="0"/>
                  </a:moveTo>
                  <a:lnTo>
                    <a:pt x="2422503" y="0"/>
                  </a:lnTo>
                  <a:cubicBezTo>
                    <a:pt x="2443940" y="0"/>
                    <a:pt x="2461319" y="17379"/>
                    <a:pt x="2461319" y="38817"/>
                  </a:cubicBezTo>
                  <a:lnTo>
                    <a:pt x="2461319" y="1723751"/>
                  </a:lnTo>
                  <a:cubicBezTo>
                    <a:pt x="2461319" y="1734046"/>
                    <a:pt x="2457229" y="1743919"/>
                    <a:pt x="2449950" y="1751198"/>
                  </a:cubicBezTo>
                  <a:cubicBezTo>
                    <a:pt x="2442670" y="1758478"/>
                    <a:pt x="2432797" y="1762567"/>
                    <a:pt x="2422503" y="1762567"/>
                  </a:cubicBezTo>
                  <a:lnTo>
                    <a:pt x="38817" y="1762567"/>
                  </a:lnTo>
                  <a:cubicBezTo>
                    <a:pt x="17379" y="1762567"/>
                    <a:pt x="0" y="1745189"/>
                    <a:pt x="0" y="1723751"/>
                  </a:cubicBezTo>
                  <a:lnTo>
                    <a:pt x="0" y="38817"/>
                  </a:lnTo>
                  <a:cubicBezTo>
                    <a:pt x="0" y="28522"/>
                    <a:pt x="4090" y="18649"/>
                    <a:pt x="11369" y="11369"/>
                  </a:cubicBezTo>
                  <a:cubicBezTo>
                    <a:pt x="18649" y="4090"/>
                    <a:pt x="28522" y="0"/>
                    <a:pt x="38817" y="0"/>
                  </a:cubicBezTo>
                  <a:close/>
                </a:path>
              </a:pathLst>
            </a:custGeom>
            <a:solidFill>
              <a:srgbClr val="24508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461319" cy="1800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1006875" y="4173973"/>
            <a:ext cx="5666346" cy="5499688"/>
          </a:xfrm>
          <a:custGeom>
            <a:avLst/>
            <a:gdLst/>
            <a:ahLst/>
            <a:cxnLst/>
            <a:rect r="r" b="b" t="t" l="l"/>
            <a:pathLst>
              <a:path h="5499688" w="5666346">
                <a:moveTo>
                  <a:pt x="0" y="0"/>
                </a:moveTo>
                <a:lnTo>
                  <a:pt x="5666346" y="0"/>
                </a:lnTo>
                <a:lnTo>
                  <a:pt x="5666346" y="5499689"/>
                </a:lnTo>
                <a:lnTo>
                  <a:pt x="0" y="54996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350796" y="508000"/>
            <a:ext cx="11586409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b="true" sz="5499">
                <a:solidFill>
                  <a:srgbClr val="24508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CUSTOMERS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95268" y="1674272"/>
            <a:ext cx="7121701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A014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NO. CUSTOMERS PER REGION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137599" y="3069743"/>
            <a:ext cx="7121701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A014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TOTAL &amp; AVG SALES PER SEGMENT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DAGR-svlrNc</dc:identifier>
  <dcterms:modified xsi:type="dcterms:W3CDTF">2011-08-01T06:04:30Z</dcterms:modified>
  <cp:revision>1</cp:revision>
  <dc:title>Blue and White Illustrative Marketing Plan Presentation</dc:title>
</cp:coreProperties>
</file>