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131"/>
  </p:notesMasterIdLst>
  <p:handoutMasterIdLst>
    <p:handoutMasterId r:id="rId132"/>
  </p:handoutMasterIdLst>
  <p:sldIdLst>
    <p:sldId id="257" r:id="rId2"/>
    <p:sldId id="638" r:id="rId3"/>
    <p:sldId id="666" r:id="rId4"/>
    <p:sldId id="637" r:id="rId5"/>
    <p:sldId id="582" r:id="rId6"/>
    <p:sldId id="641" r:id="rId7"/>
    <p:sldId id="642" r:id="rId8"/>
    <p:sldId id="644" r:id="rId9"/>
    <p:sldId id="643" r:id="rId10"/>
    <p:sldId id="645" r:id="rId11"/>
    <p:sldId id="646" r:id="rId12"/>
    <p:sldId id="647" r:id="rId13"/>
    <p:sldId id="648" r:id="rId14"/>
    <p:sldId id="649" r:id="rId15"/>
    <p:sldId id="656" r:id="rId16"/>
    <p:sldId id="655" r:id="rId17"/>
    <p:sldId id="651" r:id="rId18"/>
    <p:sldId id="650" r:id="rId19"/>
    <p:sldId id="653" r:id="rId20"/>
    <p:sldId id="652" r:id="rId21"/>
    <p:sldId id="654" r:id="rId22"/>
    <p:sldId id="657" r:id="rId23"/>
    <p:sldId id="658" r:id="rId24"/>
    <p:sldId id="659" r:id="rId25"/>
    <p:sldId id="660" r:id="rId26"/>
    <p:sldId id="663" r:id="rId27"/>
    <p:sldId id="661" r:id="rId28"/>
    <p:sldId id="662" r:id="rId29"/>
    <p:sldId id="691" r:id="rId30"/>
    <p:sldId id="665" r:id="rId31"/>
    <p:sldId id="668" r:id="rId32"/>
    <p:sldId id="667" r:id="rId33"/>
    <p:sldId id="669" r:id="rId34"/>
    <p:sldId id="670" r:id="rId35"/>
    <p:sldId id="672" r:id="rId36"/>
    <p:sldId id="671" r:id="rId37"/>
    <p:sldId id="673" r:id="rId38"/>
    <p:sldId id="675" r:id="rId39"/>
    <p:sldId id="676" r:id="rId40"/>
    <p:sldId id="674" r:id="rId41"/>
    <p:sldId id="677" r:id="rId42"/>
    <p:sldId id="678" r:id="rId43"/>
    <p:sldId id="679" r:id="rId44"/>
    <p:sldId id="680" r:id="rId45"/>
    <p:sldId id="681" r:id="rId46"/>
    <p:sldId id="682" r:id="rId47"/>
    <p:sldId id="683" r:id="rId48"/>
    <p:sldId id="684" r:id="rId49"/>
    <p:sldId id="685" r:id="rId50"/>
    <p:sldId id="686" r:id="rId51"/>
    <p:sldId id="687" r:id="rId52"/>
    <p:sldId id="688" r:id="rId53"/>
    <p:sldId id="689" r:id="rId54"/>
    <p:sldId id="690" r:id="rId55"/>
    <p:sldId id="707" r:id="rId56"/>
    <p:sldId id="693" r:id="rId57"/>
    <p:sldId id="692" r:id="rId58"/>
    <p:sldId id="696" r:id="rId59"/>
    <p:sldId id="697" r:id="rId60"/>
    <p:sldId id="695" r:id="rId61"/>
    <p:sldId id="694" r:id="rId62"/>
    <p:sldId id="698" r:id="rId63"/>
    <p:sldId id="699" r:id="rId64"/>
    <p:sldId id="700" r:id="rId65"/>
    <p:sldId id="702" r:id="rId66"/>
    <p:sldId id="703" r:id="rId67"/>
    <p:sldId id="701" r:id="rId68"/>
    <p:sldId id="705" r:id="rId69"/>
    <p:sldId id="704" r:id="rId70"/>
    <p:sldId id="706" r:id="rId71"/>
    <p:sldId id="709" r:id="rId72"/>
    <p:sldId id="708" r:id="rId73"/>
    <p:sldId id="717" r:id="rId74"/>
    <p:sldId id="760" r:id="rId75"/>
    <p:sldId id="711" r:id="rId76"/>
    <p:sldId id="712" r:id="rId77"/>
    <p:sldId id="713" r:id="rId78"/>
    <p:sldId id="710" r:id="rId79"/>
    <p:sldId id="718" r:id="rId80"/>
    <p:sldId id="714" r:id="rId81"/>
    <p:sldId id="763" r:id="rId82"/>
    <p:sldId id="764" r:id="rId83"/>
    <p:sldId id="761" r:id="rId84"/>
    <p:sldId id="762" r:id="rId85"/>
    <p:sldId id="715" r:id="rId86"/>
    <p:sldId id="716" r:id="rId87"/>
    <p:sldId id="725" r:id="rId88"/>
    <p:sldId id="726" r:id="rId89"/>
    <p:sldId id="724" r:id="rId90"/>
    <p:sldId id="727" r:id="rId91"/>
    <p:sldId id="767" r:id="rId92"/>
    <p:sldId id="729" r:id="rId93"/>
    <p:sldId id="728" r:id="rId94"/>
    <p:sldId id="730" r:id="rId95"/>
    <p:sldId id="723" r:id="rId96"/>
    <p:sldId id="731" r:id="rId97"/>
    <p:sldId id="733" r:id="rId98"/>
    <p:sldId id="766" r:id="rId99"/>
    <p:sldId id="735" r:id="rId100"/>
    <p:sldId id="734" r:id="rId101"/>
    <p:sldId id="736" r:id="rId102"/>
    <p:sldId id="737" r:id="rId103"/>
    <p:sldId id="738" r:id="rId104"/>
    <p:sldId id="739" r:id="rId105"/>
    <p:sldId id="740" r:id="rId106"/>
    <p:sldId id="741" r:id="rId107"/>
    <p:sldId id="743" r:id="rId108"/>
    <p:sldId id="744" r:id="rId109"/>
    <p:sldId id="742" r:id="rId110"/>
    <p:sldId id="745" r:id="rId111"/>
    <p:sldId id="746" r:id="rId112"/>
    <p:sldId id="747" r:id="rId113"/>
    <p:sldId id="748" r:id="rId114"/>
    <p:sldId id="749" r:id="rId115"/>
    <p:sldId id="750" r:id="rId116"/>
    <p:sldId id="751" r:id="rId117"/>
    <p:sldId id="753" r:id="rId118"/>
    <p:sldId id="752" r:id="rId119"/>
    <p:sldId id="754" r:id="rId120"/>
    <p:sldId id="755" r:id="rId121"/>
    <p:sldId id="757" r:id="rId122"/>
    <p:sldId id="756" r:id="rId123"/>
    <p:sldId id="758" r:id="rId124"/>
    <p:sldId id="759" r:id="rId125"/>
    <p:sldId id="770" r:id="rId126"/>
    <p:sldId id="769" r:id="rId127"/>
    <p:sldId id="768" r:id="rId128"/>
    <p:sldId id="640" r:id="rId129"/>
    <p:sldId id="424" r:id="rId130"/>
  </p:sldIdLst>
  <p:sldSz cx="12192000" cy="6858000"/>
  <p:notesSz cx="6858000" cy="9144000"/>
  <p:embeddedFontLst>
    <p:embeddedFont>
      <p:font typeface="Open Sans Extrabold" pitchFamily="2" charset="0"/>
      <p:bold r:id="rId133"/>
      <p:boldItalic r:id="rId134"/>
    </p:embeddedFont>
    <p:embeddedFont>
      <p:font typeface="Roboto Condensed" panose="02000000000000000000" pitchFamily="2" charset="0"/>
      <p:regular r:id="rId135"/>
      <p:bold r:id="rId136"/>
      <p:italic r:id="rId137"/>
      <p:boldItalic r:id="rId138"/>
    </p:embeddedFont>
    <p:embeddedFont>
      <p:font typeface="Cambria Math" panose="02040503050406030204" pitchFamily="18" charset="0"/>
      <p:regular r:id="rId139"/>
    </p:embeddedFont>
    <p:embeddedFont>
      <p:font typeface="Calibri" panose="020F0502020204030204" pitchFamily="34" charset="0"/>
      <p:regular r:id="rId140"/>
      <p:bold r:id="rId141"/>
      <p:italic r:id="rId142"/>
      <p:boldItalic r:id="rId143"/>
    </p:embeddedFont>
    <p:embeddedFont>
      <p:font typeface="Roboto Condensed Light" panose="02000000000000000000" pitchFamily="2" charset="0"/>
      <p:regular r:id="rId144"/>
      <p:italic r:id="rId145"/>
    </p:embeddedFont>
    <p:embeddedFont>
      <p:font typeface="Wingdings 2" panose="05020102010507070707" pitchFamily="18" charset="2"/>
      <p:regular r:id="rId146"/>
    </p:embeddedFont>
    <p:embeddedFont>
      <p:font typeface="Roboto Mono Thin" panose="020B0604020202020204" charset="0"/>
      <p:regular r:id="rId147"/>
      <p:italic r:id="rId148"/>
    </p:embeddedFont>
    <p:embeddedFont>
      <p:font typeface="Wingdings 3" panose="05040102010807070707" pitchFamily="18" charset="2"/>
      <p:regular r:id="rId149"/>
    </p:embeddedFont>
    <p:embeddedFont>
      <p:font typeface="Open Sans Semibold" pitchFamily="2" charset="0"/>
      <p:bold r:id="rId150"/>
      <p:boldItalic r:id="rId151"/>
    </p:embeddedFont>
    <p:embeddedFont>
      <p:font typeface="Segoe UI Black" panose="020B0A02040204020203" pitchFamily="34" charset="0"/>
      <p:bold r:id="rId152"/>
      <p:boldItalic r:id="rId1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XEgBQemW8cSS0uPCTWISA==" hashData="LtDoQWpCLpYckoFdrhlsHCf6xJsXfqFexgKJMcGP/8qpUy7DyAvuF8pLwB1iwdiRrtNwAq3p2OxC3rlX7LKE1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0AA"/>
    <a:srgbClr val="D1C7E8"/>
    <a:srgbClr val="0000FF"/>
    <a:srgbClr val="301B92"/>
    <a:srgbClr val="CC99FF"/>
    <a:srgbClr val="9900CC"/>
    <a:srgbClr val="673BBA"/>
    <a:srgbClr val="6600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6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17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font" Target="fonts/font7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18.fntdata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8.fntdata"/><Relationship Id="rId14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font" Target="fonts/font3.fntdata"/><Relationship Id="rId151" Type="http://schemas.openxmlformats.org/officeDocument/2006/relationships/font" Target="fonts/font19.fntdata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9.fntdata"/><Relationship Id="rId14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4.fntdata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0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3" Type="http://schemas.openxmlformats.org/officeDocument/2006/relationships/font" Target="fonts/font2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1.fntdata"/><Relationship Id="rId148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.fntdata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2.fntdata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1F486-125C-41F5-A1DE-4318DC070685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6E041-0DB7-4E88-8E56-0A5F2B195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42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ED5C-BBB7-442B-9FE3-67975314FB4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2C50-E38C-4E3C-99D8-386543A5B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82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1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92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21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57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Microprocessor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9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9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678244" y="1807783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0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9326707" y="289692"/>
            <a:ext cx="2554143" cy="587454"/>
            <a:chOff x="131177" y="5775962"/>
            <a:chExt cx="2530239" cy="581956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042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57307" y="6144392"/>
            <a:ext cx="2554143" cy="587454"/>
            <a:chOff x="131177" y="5775962"/>
            <a:chExt cx="2530239" cy="581956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558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5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swati.sharma@darshan.ac.in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(O) 9727747317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baseline="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Swati R Sharma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581" y="37795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N" b="1" dirty="0" smtClean="0"/>
              <a:t>Microprocessor and Interfacing </a:t>
            </a:r>
            <a:r>
              <a:rPr lang="en-IN" b="1" dirty="0" smtClean="0">
                <a:ea typeface="Roboto Mono Thin" pitchFamily="2" charset="0"/>
              </a:rPr>
              <a:t>(MPI)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184135" y="4178353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4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Microprocessor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14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Microprocessor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5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301B92"/>
                    </a:gs>
                    <a:gs pos="100000">
                      <a:srgbClr val="673BBA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660066"/>
              </a:gs>
              <a:gs pos="50000">
                <a:srgbClr val="9900CC"/>
              </a:gs>
              <a:gs pos="100000">
                <a:srgbClr val="CC66F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68860">
                <a:srgbClr val="5430AA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616702" y="1173719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6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Microprocessor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67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Microprocessor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580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Microprocessor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29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0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9326707" y="5991992"/>
            <a:ext cx="2554143" cy="587454"/>
            <a:chOff x="131177" y="5775962"/>
            <a:chExt cx="2530239" cy="581956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7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3B2D-A1B2-418D-80F1-2A1E26A7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93" r:id="rId9"/>
    <p:sldLayoutId id="2147483694" r:id="rId10"/>
    <p:sldLayoutId id="2147483695" r:id="rId11"/>
    <p:sldLayoutId id="214748368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tiny.cc/aopcodes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Unit-8:</a:t>
            </a:r>
            <a:br>
              <a:rPr lang="en-IN" dirty="0"/>
            </a:br>
            <a:r>
              <a:rPr lang="en-IN" dirty="0"/>
              <a:t>Advanced </a:t>
            </a:r>
            <a:r>
              <a:rPr lang="en-IN" dirty="0" smtClean="0"/>
              <a:t>Microprocessor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endParaRPr lang="en-IN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swati.sharma@darshan.ac.in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(O)</a:t>
            </a:r>
            <a:r>
              <a:rPr lang="en-IN" dirty="0"/>
              <a:t> 9727747317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smtClean="0"/>
              <a:t> Swati </a:t>
            </a:r>
            <a:r>
              <a:rPr lang="en-IN" dirty="0" smtClean="0"/>
              <a:t>R Sharma</a:t>
            </a:r>
            <a:endParaRPr lang="en-IN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Microprocessor and Interfacing</a:t>
            </a:r>
          </a:p>
          <a:p>
            <a:r>
              <a:rPr lang="en-US" dirty="0" smtClean="0">
                <a:latin typeface="+mj-lt"/>
              </a:rPr>
              <a:t>(MPI)</a:t>
            </a:r>
          </a:p>
          <a:p>
            <a:r>
              <a:rPr lang="en-US" dirty="0" smtClean="0">
                <a:latin typeface="+mj-lt"/>
              </a:rPr>
              <a:t>GTU # 3160712</a:t>
            </a:r>
          </a:p>
        </p:txBody>
      </p:sp>
      <p:pic>
        <p:nvPicPr>
          <p:cNvPr id="11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6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8086 CPU is divided into two independent functional units:</a:t>
            </a:r>
          </a:p>
          <a:p>
            <a:pPr marL="457200" indent="171450">
              <a:buFont typeface="+mj-lt"/>
              <a:buAutoNum type="arabicPeriod"/>
              <a:tabLst>
                <a:tab pos="914400" algn="l"/>
              </a:tabLst>
            </a:pPr>
            <a:r>
              <a:rPr lang="en-US" b="1" dirty="0"/>
              <a:t>BIU (Bus Interface Unit)</a:t>
            </a:r>
          </a:p>
          <a:p>
            <a:pPr marL="457200" indent="171450">
              <a:buFont typeface="+mj-lt"/>
              <a:buAutoNum type="arabicPeriod"/>
              <a:tabLst>
                <a:tab pos="914400" algn="l"/>
              </a:tabLst>
            </a:pPr>
            <a:r>
              <a:rPr lang="en-US" b="1" dirty="0"/>
              <a:t>EU (Execution Unit)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Dividing the work between these two units speeds up the </a:t>
            </a:r>
            <a:r>
              <a:rPr lang="en-US" dirty="0">
                <a:solidFill>
                  <a:srgbClr val="5430AA"/>
                </a:solidFill>
              </a:rPr>
              <a:t>processing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33608" y="885816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19708" y="885816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05808" y="885816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8" y="3560753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19708" y="3560753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05808" y="3560753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48708" y="3933816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UNIT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9873" y="5264214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Bus Interface </a:t>
            </a:r>
            <a:r>
              <a:rPr lang="en-US" b="1" dirty="0">
                <a:solidFill>
                  <a:srgbClr val="5430AA"/>
                </a:solidFill>
              </a:rPr>
              <a:t>U</a:t>
            </a:r>
            <a:r>
              <a:rPr lang="en-US" b="1" dirty="0" smtClean="0">
                <a:solidFill>
                  <a:srgbClr val="5430AA"/>
                </a:solidFill>
              </a:rPr>
              <a:t>nit</a:t>
            </a:r>
            <a:endParaRPr lang="en-US" b="1" dirty="0">
              <a:solidFill>
                <a:srgbClr val="5430AA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55025" y="3933816"/>
            <a:ext cx="10654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Pre-fetch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20512" y="3933816"/>
            <a:ext cx="10654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Pre-fetch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4194" y="526421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Code Pre-fetch Unit</a:t>
            </a:r>
            <a:endParaRPr lang="en-US" b="1" dirty="0">
              <a:solidFill>
                <a:srgbClr val="5430AA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5058" y="3933816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5058" y="4710948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3896" y="526421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Instruction Decoder Unit</a:t>
            </a:r>
            <a:endParaRPr lang="en-US" b="1" dirty="0">
              <a:solidFill>
                <a:srgbClr val="5430A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5058" y="1526215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05058" y="1899278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Barrel Shifter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05057" y="2287844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8384" y="85519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Execution Unit</a:t>
            </a:r>
            <a:endParaRPr lang="en-US" b="1" dirty="0">
              <a:solidFill>
                <a:srgbClr val="5430AA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1837" y="1289678"/>
            <a:ext cx="1730268" cy="9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72863" y="2249688"/>
            <a:ext cx="1728216" cy="54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8183" y="8551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30AA"/>
                </a:solidFill>
              </a:rPr>
              <a:t>Segment Unit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59547" y="1281849"/>
            <a:ext cx="1730268" cy="9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56854" y="2241333"/>
            <a:ext cx="1728216" cy="54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36237" y="855197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30AA"/>
                </a:solidFill>
              </a:rPr>
              <a:t>Paging Unit</a:t>
            </a:r>
          </a:p>
        </p:txBody>
      </p:sp>
      <p:cxnSp>
        <p:nvCxnSpPr>
          <p:cNvPr id="28" name="Straight Arrow Connector 27"/>
          <p:cNvCxnSpPr>
            <a:stCxn id="20" idx="3"/>
          </p:cNvCxnSpPr>
          <p:nvPr/>
        </p:nvCxnSpPr>
        <p:spPr>
          <a:xfrm>
            <a:off x="4362457" y="2478344"/>
            <a:ext cx="1209199" cy="1403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16151" y="2529259"/>
            <a:ext cx="1356854" cy="1590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>
            <a:off x="9520962" y="2790607"/>
            <a:ext cx="0" cy="1143209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91858" y="4238616"/>
            <a:ext cx="1150166" cy="0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92317" y="4422174"/>
            <a:ext cx="1152144" cy="0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1"/>
          </p:cNvCxnSpPr>
          <p:nvPr/>
        </p:nvCxnSpPr>
        <p:spPr>
          <a:xfrm rot="10800000" flipV="1">
            <a:off x="4362457" y="4276716"/>
            <a:ext cx="992568" cy="667352"/>
          </a:xfrm>
          <a:prstGeom prst="bentConnector3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0"/>
            <a:endCxn id="15" idx="2"/>
          </p:cNvCxnSpPr>
          <p:nvPr/>
        </p:nvCxnSpPr>
        <p:spPr>
          <a:xfrm flipV="1">
            <a:off x="3333758" y="4314816"/>
            <a:ext cx="0" cy="396132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0" idx="2"/>
          </p:cNvCxnSpPr>
          <p:nvPr/>
        </p:nvCxnSpPr>
        <p:spPr>
          <a:xfrm flipH="1" flipV="1">
            <a:off x="3333757" y="2668844"/>
            <a:ext cx="1" cy="1264972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4366268" y="3354696"/>
            <a:ext cx="4290060" cy="777240"/>
          </a:xfrm>
          <a:custGeom>
            <a:avLst/>
            <a:gdLst>
              <a:gd name="connsiteX0" fmla="*/ 0 w 4290060"/>
              <a:gd name="connsiteY0" fmla="*/ 777240 h 777240"/>
              <a:gd name="connsiteX1" fmla="*/ 487680 w 4290060"/>
              <a:gd name="connsiteY1" fmla="*/ 777240 h 777240"/>
              <a:gd name="connsiteX2" fmla="*/ 495300 w 4290060"/>
              <a:gd name="connsiteY2" fmla="*/ 0 h 777240"/>
              <a:gd name="connsiteX3" fmla="*/ 3581400 w 4290060"/>
              <a:gd name="connsiteY3" fmla="*/ 0 h 777240"/>
              <a:gd name="connsiteX4" fmla="*/ 3573780 w 4290060"/>
              <a:gd name="connsiteY4" fmla="*/ 685800 h 777240"/>
              <a:gd name="connsiteX5" fmla="*/ 4290060 w 4290060"/>
              <a:gd name="connsiteY5" fmla="*/ 68580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0060" h="777240">
                <a:moveTo>
                  <a:pt x="0" y="777240"/>
                </a:moveTo>
                <a:lnTo>
                  <a:pt x="487680" y="777240"/>
                </a:lnTo>
                <a:lnTo>
                  <a:pt x="495300" y="0"/>
                </a:lnTo>
                <a:lnTo>
                  <a:pt x="3581400" y="0"/>
                </a:lnTo>
                <a:lnTo>
                  <a:pt x="3573780" y="685800"/>
                </a:lnTo>
                <a:lnTo>
                  <a:pt x="4290060" y="685800"/>
                </a:lnTo>
              </a:path>
            </a:pathLst>
          </a:custGeom>
          <a:ln w="25400">
            <a:solidFill>
              <a:srgbClr val="5430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/>
          <p:nvPr/>
        </p:nvCxnSpPr>
        <p:spPr>
          <a:xfrm>
            <a:off x="3848106" y="2668844"/>
            <a:ext cx="990602" cy="807772"/>
          </a:xfrm>
          <a:prstGeom prst="bentConnector3">
            <a:avLst>
              <a:gd name="adj1" fmla="val 0"/>
            </a:avLst>
          </a:prstGeom>
          <a:ln w="25400">
            <a:solidFill>
              <a:srgbClr val="5430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420512" y="2798962"/>
            <a:ext cx="1" cy="555734"/>
          </a:xfrm>
          <a:prstGeom prst="straightConnector1">
            <a:avLst/>
          </a:prstGeom>
          <a:ln w="25400">
            <a:solidFill>
              <a:srgbClr val="5430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3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Interface Unit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711201"/>
            <a:ext cx="9084258" cy="5590565"/>
          </a:xfrm>
        </p:spPr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 smtClean="0">
                <a:solidFill>
                  <a:srgbClr val="5430AA"/>
                </a:solidFill>
              </a:rPr>
              <a:t>Bus </a:t>
            </a:r>
            <a:r>
              <a:rPr lang="en-US" b="1" dirty="0">
                <a:solidFill>
                  <a:srgbClr val="5430AA"/>
                </a:solidFill>
              </a:rPr>
              <a:t>Interface </a:t>
            </a:r>
            <a:r>
              <a:rPr lang="en-US" b="1" dirty="0" smtClean="0">
                <a:solidFill>
                  <a:srgbClr val="5430AA"/>
                </a:solidFill>
              </a:rPr>
              <a:t>Unit</a:t>
            </a:r>
            <a:r>
              <a:rPr lang="en-US" dirty="0" smtClean="0">
                <a:solidFill>
                  <a:srgbClr val="5430AA"/>
                </a:solidFill>
              </a:rPr>
              <a:t> </a:t>
            </a:r>
            <a:r>
              <a:rPr lang="en-US" dirty="0"/>
              <a:t>connects 80386 with </a:t>
            </a:r>
            <a:r>
              <a:rPr lang="en-US" dirty="0">
                <a:solidFill>
                  <a:srgbClr val="5430AA"/>
                </a:solidFill>
              </a:rPr>
              <a:t>memory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I/O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Based on internal requests for fetching instructions and transferring data from the </a:t>
            </a:r>
            <a:r>
              <a:rPr lang="en-US" dirty="0">
                <a:solidFill>
                  <a:srgbClr val="5430AA"/>
                </a:solidFill>
              </a:rPr>
              <a:t>code pre-fetch unit</a:t>
            </a:r>
            <a:r>
              <a:rPr lang="en-US" dirty="0"/>
              <a:t>, 80386 generates the </a:t>
            </a:r>
            <a:r>
              <a:rPr lang="en-US" dirty="0">
                <a:solidFill>
                  <a:srgbClr val="5430AA"/>
                </a:solidFill>
              </a:rPr>
              <a:t>address, data and control signals</a:t>
            </a:r>
            <a:r>
              <a:rPr lang="en-US" dirty="0">
                <a:solidFill>
                  <a:srgbClr val="130BB5"/>
                </a:solidFill>
              </a:rPr>
              <a:t> </a:t>
            </a:r>
            <a:r>
              <a:rPr lang="en-US" dirty="0"/>
              <a:t>for the current </a:t>
            </a:r>
            <a:r>
              <a:rPr lang="en-US" dirty="0">
                <a:solidFill>
                  <a:srgbClr val="5430AA"/>
                </a:solidFill>
              </a:rPr>
              <a:t>bus cycles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9544541" y="1071562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887441" y="1444625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UNIT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18606" y="2775023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Bus Interface </a:t>
            </a:r>
            <a:r>
              <a:rPr lang="en-US" b="1" dirty="0">
                <a:solidFill>
                  <a:srgbClr val="5430AA"/>
                </a:solidFill>
              </a:rPr>
              <a:t>U</a:t>
            </a:r>
            <a:r>
              <a:rPr lang="en-US" b="1" dirty="0" smtClean="0">
                <a:solidFill>
                  <a:srgbClr val="5430AA"/>
                </a:solidFill>
              </a:rPr>
              <a:t>nit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Pre-fetch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255708" cy="5590565"/>
          </a:xfrm>
        </p:spPr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code pre-fetch unit </a:t>
            </a:r>
            <a:r>
              <a:rPr lang="en-US" dirty="0"/>
              <a:t>pre-fetches instructions when the bus interface unit is not executing the bus cycles. </a:t>
            </a:r>
          </a:p>
          <a:p>
            <a:pPr lvl="0"/>
            <a:r>
              <a:rPr lang="en-US" dirty="0"/>
              <a:t>It then stores them in a </a:t>
            </a:r>
            <a:r>
              <a:rPr lang="en-US" dirty="0">
                <a:solidFill>
                  <a:srgbClr val="5430AA"/>
                </a:solidFill>
              </a:rPr>
              <a:t>16-byte </a:t>
            </a:r>
            <a:r>
              <a:rPr lang="en-US" dirty="0"/>
              <a:t>instruction queue for decoding by the instruction decode unit.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660521" y="863444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95838" y="1362635"/>
            <a:ext cx="10654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Pre-fetch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61325" y="1362635"/>
            <a:ext cx="10654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Pre-fetch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5007" y="256690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Code Pre-fetch Unit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Decoder Unit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115508" cy="5590565"/>
          </a:xfrm>
        </p:spPr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rgbClr val="5430AA"/>
                </a:solidFill>
              </a:rPr>
              <a:t>Instruction Decoder Unit</a:t>
            </a:r>
            <a:r>
              <a:rPr lang="en-US" dirty="0">
                <a:solidFill>
                  <a:srgbClr val="5430AA"/>
                </a:solidFill>
              </a:rPr>
              <a:t> </a:t>
            </a:r>
            <a:r>
              <a:rPr lang="en-US" dirty="0"/>
              <a:t>translates instructions from the pre-fetch queue into micro-codes. </a:t>
            </a:r>
          </a:p>
          <a:p>
            <a:pPr lvl="0"/>
            <a:r>
              <a:rPr lang="en-US" dirty="0"/>
              <a:t>The decoded instructions are then stored in an instruction queue (</a:t>
            </a:r>
            <a:r>
              <a:rPr lang="en-US" dirty="0">
                <a:solidFill>
                  <a:srgbClr val="5430AA"/>
                </a:solidFill>
              </a:rPr>
              <a:t>FIFO</a:t>
            </a:r>
            <a:r>
              <a:rPr lang="en-US" dirty="0"/>
              <a:t>) for </a:t>
            </a:r>
            <a:r>
              <a:rPr lang="en-US" dirty="0">
                <a:solidFill>
                  <a:srgbClr val="5430AA"/>
                </a:solidFill>
              </a:rPr>
              <a:t>processing </a:t>
            </a:r>
            <a:r>
              <a:rPr lang="en-US" dirty="0"/>
              <a:t>by the execution unit.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467850" y="863444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39300" y="1236507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39300" y="2013639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8138" y="2566905"/>
            <a:ext cx="25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30BB5"/>
                </a:solidFill>
              </a:rPr>
              <a:t>Instruction Decoder Unit</a:t>
            </a:r>
            <a:endParaRPr lang="en-US" b="1" dirty="0">
              <a:solidFill>
                <a:srgbClr val="130BB5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10668000" y="1617507"/>
            <a:ext cx="0" cy="39613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unit 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1180" y="863444"/>
            <a:ext cx="9132391" cy="5590565"/>
          </a:xfrm>
        </p:spPr>
        <p:txBody>
          <a:bodyPr/>
          <a:lstStyle/>
          <a:p>
            <a:r>
              <a:rPr lang="en-US" altLang="en-US" b="1" dirty="0">
                <a:solidFill>
                  <a:srgbClr val="5430AA"/>
                </a:solidFill>
              </a:rPr>
              <a:t>Execution unit </a:t>
            </a:r>
            <a:r>
              <a:rPr lang="en-US" altLang="en-US" dirty="0"/>
              <a:t>has </a:t>
            </a:r>
            <a:r>
              <a:rPr lang="en-US" altLang="en-US" dirty="0">
                <a:solidFill>
                  <a:srgbClr val="5430AA"/>
                </a:solidFill>
              </a:rPr>
              <a:t>8</a:t>
            </a:r>
            <a:r>
              <a:rPr lang="en-US" altLang="en-US" dirty="0"/>
              <a:t> General purpose registers which are either used for handling data or calculating offset addresses.</a:t>
            </a:r>
          </a:p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rgbClr val="5430AA"/>
                </a:solidFill>
              </a:rPr>
              <a:t>execution unit</a:t>
            </a:r>
            <a:r>
              <a:rPr lang="en-US" dirty="0"/>
              <a:t> processes the instructions from the </a:t>
            </a:r>
            <a:r>
              <a:rPr lang="en-US" dirty="0">
                <a:solidFill>
                  <a:srgbClr val="5430AA"/>
                </a:solidFill>
              </a:rPr>
              <a:t>instruction queue. </a:t>
            </a:r>
          </a:p>
          <a:p>
            <a:pPr lvl="0"/>
            <a:r>
              <a:rPr lang="en-US" dirty="0"/>
              <a:t>It contains a </a:t>
            </a:r>
            <a:r>
              <a:rPr lang="en-US" dirty="0">
                <a:solidFill>
                  <a:srgbClr val="5430AA"/>
                </a:solidFill>
              </a:rPr>
              <a:t>control unit</a:t>
            </a:r>
            <a:r>
              <a:rPr lang="en-US" dirty="0"/>
              <a:t>, a </a:t>
            </a:r>
            <a:r>
              <a:rPr lang="en-US" dirty="0">
                <a:solidFill>
                  <a:srgbClr val="5430AA"/>
                </a:solidFill>
              </a:rPr>
              <a:t>data unit </a:t>
            </a:r>
            <a:r>
              <a:rPr lang="en-US" dirty="0"/>
              <a:t>and a </a:t>
            </a:r>
            <a:r>
              <a:rPr lang="en-US" dirty="0">
                <a:solidFill>
                  <a:srgbClr val="5430AA"/>
                </a:solidFill>
              </a:rPr>
              <a:t>protection test unit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barrel shifter </a:t>
            </a:r>
            <a:r>
              <a:rPr lang="en-US" dirty="0"/>
              <a:t>increases the speed of all shift and rotate operations.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660521" y="894063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31971" y="1534462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31971" y="1907525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Barrel Shifter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1970" y="2296091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5297" y="863444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Execution Unit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8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Unit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210412" cy="5590565"/>
          </a:xfrm>
        </p:spPr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/>
              <a:t>segment unit</a:t>
            </a:r>
            <a:r>
              <a:rPr lang="en-US" dirty="0"/>
              <a:t> </a:t>
            </a:r>
            <a:r>
              <a:rPr lang="en-US" dirty="0">
                <a:solidFill>
                  <a:srgbClr val="5430AA"/>
                </a:solidFill>
              </a:rPr>
              <a:t>calculates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translates </a:t>
            </a:r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logical address </a:t>
            </a:r>
            <a:r>
              <a:rPr lang="en-US" dirty="0"/>
              <a:t>into </a:t>
            </a:r>
            <a:r>
              <a:rPr lang="en-US" dirty="0">
                <a:solidFill>
                  <a:srgbClr val="5430AA"/>
                </a:solidFill>
              </a:rPr>
              <a:t>linear addresses </a:t>
            </a:r>
            <a:r>
              <a:rPr lang="en-US" dirty="0"/>
              <a:t>at the request of the execution unit.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660521" y="894063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12650" y="1297925"/>
            <a:ext cx="1730268" cy="9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13676" y="2257935"/>
            <a:ext cx="1728216" cy="54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8996" y="86344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Segment Unit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388751" cy="5590565"/>
          </a:xfrm>
        </p:spPr>
        <p:txBody>
          <a:bodyPr/>
          <a:lstStyle/>
          <a:p>
            <a:pPr lvl="0"/>
            <a:r>
              <a:rPr lang="en-US" dirty="0"/>
              <a:t>The translated </a:t>
            </a:r>
            <a:r>
              <a:rPr lang="en-US" dirty="0">
                <a:solidFill>
                  <a:srgbClr val="5430AA"/>
                </a:solidFill>
              </a:rPr>
              <a:t>linear address</a:t>
            </a:r>
            <a:r>
              <a:rPr lang="en-US" dirty="0"/>
              <a:t> is sent to the </a:t>
            </a:r>
            <a:r>
              <a:rPr lang="en-US" b="1" dirty="0"/>
              <a:t>Paging Unit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Upon enabling the paging mechanism, the 80386 translates these </a:t>
            </a:r>
            <a:r>
              <a:rPr lang="en-US" dirty="0">
                <a:solidFill>
                  <a:srgbClr val="5430AA"/>
                </a:solidFill>
              </a:rPr>
              <a:t>linear addresses </a:t>
            </a:r>
            <a:r>
              <a:rPr lang="en-US" dirty="0"/>
              <a:t>into </a:t>
            </a:r>
            <a:r>
              <a:rPr lang="en-US" dirty="0">
                <a:solidFill>
                  <a:srgbClr val="5430AA"/>
                </a:solidFill>
              </a:rPr>
              <a:t>physical addresses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If paging is </a:t>
            </a:r>
            <a:r>
              <a:rPr lang="en-US" dirty="0">
                <a:solidFill>
                  <a:srgbClr val="5430AA"/>
                </a:solidFill>
              </a:rPr>
              <a:t>not enabled</a:t>
            </a:r>
            <a:r>
              <a:rPr lang="en-US" dirty="0"/>
              <a:t>, the physical address is identical to the linear address and </a:t>
            </a:r>
            <a:r>
              <a:rPr lang="en-US" dirty="0">
                <a:solidFill>
                  <a:srgbClr val="5430AA"/>
                </a:solidFill>
              </a:rPr>
              <a:t>no translation </a:t>
            </a:r>
            <a:r>
              <a:rPr lang="en-US" dirty="0"/>
              <a:t>is </a:t>
            </a:r>
            <a:r>
              <a:rPr lang="en-US" dirty="0" smtClean="0"/>
              <a:t>required.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660521" y="863444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14260" y="1259477"/>
            <a:ext cx="1730268" cy="9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11567" y="2218961"/>
            <a:ext cx="1728216" cy="54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0950" y="832825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Paging Unit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33608" y="885816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19708" y="885816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05808" y="885816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8" y="3560753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19708" y="3560753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05808" y="3560753"/>
            <a:ext cx="2400300" cy="2133600"/>
          </a:xfrm>
          <a:prstGeom prst="rect">
            <a:avLst/>
          </a:prstGeom>
          <a:solidFill>
            <a:srgbClr val="F7F9F9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48708" y="3933816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UNIT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9873" y="5264214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Bus Interface </a:t>
            </a:r>
            <a:r>
              <a:rPr lang="en-US" b="1" dirty="0">
                <a:solidFill>
                  <a:srgbClr val="5430AA"/>
                </a:solidFill>
              </a:rPr>
              <a:t>U</a:t>
            </a:r>
            <a:r>
              <a:rPr lang="en-US" b="1" dirty="0" smtClean="0">
                <a:solidFill>
                  <a:srgbClr val="5430AA"/>
                </a:solidFill>
              </a:rPr>
              <a:t>nit</a:t>
            </a:r>
            <a:endParaRPr lang="en-US" b="1" dirty="0">
              <a:solidFill>
                <a:srgbClr val="5430AA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55025" y="3933816"/>
            <a:ext cx="10654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Pre-fetch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20512" y="3933816"/>
            <a:ext cx="10654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Pre-fetch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4194" y="526421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Code Pre-fetch Unit</a:t>
            </a:r>
            <a:endParaRPr lang="en-US" b="1" dirty="0">
              <a:solidFill>
                <a:srgbClr val="5430AA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5058" y="3933816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5058" y="4710948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3896" y="526421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Instruction Decoder Unit</a:t>
            </a:r>
            <a:endParaRPr lang="en-US" b="1" dirty="0">
              <a:solidFill>
                <a:srgbClr val="5430A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5058" y="1526215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05058" y="1899278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Barrel Shifter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05057" y="2287844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8384" y="85519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Execution Unit</a:t>
            </a:r>
            <a:endParaRPr lang="en-US" b="1" dirty="0">
              <a:solidFill>
                <a:srgbClr val="5430AA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1837" y="1289678"/>
            <a:ext cx="1730268" cy="9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72863" y="2249688"/>
            <a:ext cx="1728216" cy="54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8183" y="8551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30AA"/>
                </a:solidFill>
              </a:rPr>
              <a:t>Segment Unit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59547" y="1281849"/>
            <a:ext cx="1730268" cy="9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56854" y="2241333"/>
            <a:ext cx="1728216" cy="54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36237" y="855197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30AA"/>
                </a:solidFill>
              </a:rPr>
              <a:t>Paging Unit</a:t>
            </a:r>
          </a:p>
        </p:txBody>
      </p:sp>
      <p:cxnSp>
        <p:nvCxnSpPr>
          <p:cNvPr id="28" name="Straight Arrow Connector 27"/>
          <p:cNvCxnSpPr>
            <a:stCxn id="20" idx="3"/>
          </p:cNvCxnSpPr>
          <p:nvPr/>
        </p:nvCxnSpPr>
        <p:spPr>
          <a:xfrm>
            <a:off x="4362457" y="2478344"/>
            <a:ext cx="1209199" cy="1403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16151" y="2529259"/>
            <a:ext cx="1356854" cy="1590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>
            <a:off x="9520962" y="2790607"/>
            <a:ext cx="0" cy="1143209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91858" y="4238616"/>
            <a:ext cx="1150166" cy="0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92317" y="4422174"/>
            <a:ext cx="1152144" cy="0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1"/>
          </p:cNvCxnSpPr>
          <p:nvPr/>
        </p:nvCxnSpPr>
        <p:spPr>
          <a:xfrm rot="10800000" flipV="1">
            <a:off x="4362457" y="4276716"/>
            <a:ext cx="992568" cy="667352"/>
          </a:xfrm>
          <a:prstGeom prst="bentConnector3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0"/>
            <a:endCxn id="15" idx="2"/>
          </p:cNvCxnSpPr>
          <p:nvPr/>
        </p:nvCxnSpPr>
        <p:spPr>
          <a:xfrm flipV="1">
            <a:off x="3333758" y="4314816"/>
            <a:ext cx="0" cy="396132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0" idx="2"/>
          </p:cNvCxnSpPr>
          <p:nvPr/>
        </p:nvCxnSpPr>
        <p:spPr>
          <a:xfrm flipH="1" flipV="1">
            <a:off x="3333757" y="2668844"/>
            <a:ext cx="1" cy="1264972"/>
          </a:xfrm>
          <a:prstGeom prst="straightConnector1">
            <a:avLst/>
          </a:prstGeom>
          <a:ln w="25400">
            <a:solidFill>
              <a:srgbClr val="543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4366268" y="3354696"/>
            <a:ext cx="4290060" cy="777240"/>
          </a:xfrm>
          <a:custGeom>
            <a:avLst/>
            <a:gdLst>
              <a:gd name="connsiteX0" fmla="*/ 0 w 4290060"/>
              <a:gd name="connsiteY0" fmla="*/ 777240 h 777240"/>
              <a:gd name="connsiteX1" fmla="*/ 487680 w 4290060"/>
              <a:gd name="connsiteY1" fmla="*/ 777240 h 777240"/>
              <a:gd name="connsiteX2" fmla="*/ 495300 w 4290060"/>
              <a:gd name="connsiteY2" fmla="*/ 0 h 777240"/>
              <a:gd name="connsiteX3" fmla="*/ 3581400 w 4290060"/>
              <a:gd name="connsiteY3" fmla="*/ 0 h 777240"/>
              <a:gd name="connsiteX4" fmla="*/ 3573780 w 4290060"/>
              <a:gd name="connsiteY4" fmla="*/ 685800 h 777240"/>
              <a:gd name="connsiteX5" fmla="*/ 4290060 w 4290060"/>
              <a:gd name="connsiteY5" fmla="*/ 68580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0060" h="777240">
                <a:moveTo>
                  <a:pt x="0" y="777240"/>
                </a:moveTo>
                <a:lnTo>
                  <a:pt x="487680" y="777240"/>
                </a:lnTo>
                <a:lnTo>
                  <a:pt x="495300" y="0"/>
                </a:lnTo>
                <a:lnTo>
                  <a:pt x="3581400" y="0"/>
                </a:lnTo>
                <a:lnTo>
                  <a:pt x="3573780" y="685800"/>
                </a:lnTo>
                <a:lnTo>
                  <a:pt x="4290060" y="685800"/>
                </a:lnTo>
              </a:path>
            </a:pathLst>
          </a:custGeom>
          <a:ln w="25400">
            <a:solidFill>
              <a:srgbClr val="5430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/>
          <p:nvPr/>
        </p:nvCxnSpPr>
        <p:spPr>
          <a:xfrm>
            <a:off x="3848106" y="2668844"/>
            <a:ext cx="990602" cy="807772"/>
          </a:xfrm>
          <a:prstGeom prst="bentConnector3">
            <a:avLst>
              <a:gd name="adj1" fmla="val 0"/>
            </a:avLst>
          </a:prstGeom>
          <a:ln w="25400">
            <a:solidFill>
              <a:srgbClr val="5430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420512" y="2798962"/>
            <a:ext cx="1" cy="555734"/>
          </a:xfrm>
          <a:prstGeom prst="straightConnector1">
            <a:avLst/>
          </a:prstGeom>
          <a:ln w="25400">
            <a:solidFill>
              <a:srgbClr val="5430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1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 Register Organization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 Register Organization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94953"/>
              </p:ext>
            </p:extLst>
          </p:nvPr>
        </p:nvGraphicFramePr>
        <p:xfrm>
          <a:off x="1610379" y="1271587"/>
          <a:ext cx="424686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EAX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EBX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ECX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EDX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ESP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EBP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ESI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EDI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7890"/>
              </p:ext>
            </p:extLst>
          </p:nvPr>
        </p:nvGraphicFramePr>
        <p:xfrm>
          <a:off x="8238468" y="1271587"/>
          <a:ext cx="215330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3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26537" y="920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5679" y="920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80992"/>
              </p:ext>
            </p:extLst>
          </p:nvPr>
        </p:nvGraphicFramePr>
        <p:xfrm>
          <a:off x="3676532" y="4944744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EFLAGS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FLAGS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21140" y="4648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00282" y="46482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269" y="1276106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6269" y="1639651"/>
            <a:ext cx="12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INDEX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269" y="2003196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6269" y="2366741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6269" y="2730286"/>
            <a:ext cx="16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6269" y="3093831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83565" y="3852677"/>
            <a:ext cx="20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DESTINITION INDEX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6269" y="3473254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INDEX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24828" y="920648"/>
            <a:ext cx="20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 REGISTER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35190" y="346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01822" y="348334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10422572" y="2017484"/>
            <a:ext cx="535937" cy="1459967"/>
          </a:xfrm>
          <a:prstGeom prst="rightBrace">
            <a:avLst>
              <a:gd name="adj1" fmla="val 8333"/>
              <a:gd name="adj2" fmla="val 509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1053246" y="2447500"/>
            <a:ext cx="123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Segment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3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BIU(Bus Interface Unit)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04772" y="3297702"/>
            <a:ext cx="146304" cy="26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7922" y="3567978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7922" y="3840901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922" y="411382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922" y="4386747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7922" y="4659671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95722" y="2760473"/>
            <a:ext cx="609600" cy="289560"/>
          </a:xfrm>
          <a:prstGeom prst="rect">
            <a:avLst/>
          </a:prstGeom>
          <a:solidFill>
            <a:srgbClr val="F7F9F9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5722" y="305003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95722" y="333959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5722" y="362915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95722" y="391871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5722" y="420827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661722" y="2685454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0800000">
            <a:off x="3370771" y="2586417"/>
            <a:ext cx="914401" cy="1005840"/>
          </a:xfrm>
          <a:prstGeom prst="bentArrow">
            <a:avLst>
              <a:gd name="adj1" fmla="val 13683"/>
              <a:gd name="adj2" fmla="val 16873"/>
              <a:gd name="adj3" fmla="val 24741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1736888" y="3316456"/>
            <a:ext cx="230151" cy="2468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4172512" y="2512750"/>
            <a:ext cx="100584" cy="9144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2489427" y="2469447"/>
            <a:ext cx="123444" cy="103447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67192" y="2720005"/>
            <a:ext cx="32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Symbol" panose="05050102010706020507" pitchFamily="18" charset="2"/>
              </a:rPr>
              <a:t>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65443" y="3316456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BIU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04367" y="3028988"/>
            <a:ext cx="1254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  <a:p>
            <a:r>
              <a:rPr lang="en-US" dirty="0" smtClean="0"/>
              <a:t>stream </a:t>
            </a:r>
          </a:p>
          <a:p>
            <a:r>
              <a:rPr lang="en-US" dirty="0" smtClean="0"/>
              <a:t>byte </a:t>
            </a:r>
          </a:p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45370" y="4845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5866" y="4845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26" name="Up Arrow 25"/>
          <p:cNvSpPr/>
          <p:nvPr/>
        </p:nvSpPr>
        <p:spPr>
          <a:xfrm>
            <a:off x="2347522" y="2230703"/>
            <a:ext cx="265666" cy="454751"/>
          </a:xfrm>
          <a:prstGeom prst="upArrow">
            <a:avLst/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 Arrow 26"/>
          <p:cNvSpPr/>
          <p:nvPr/>
        </p:nvSpPr>
        <p:spPr>
          <a:xfrm rot="5400000">
            <a:off x="4839354" y="171451"/>
            <a:ext cx="301770" cy="4870214"/>
          </a:xfrm>
          <a:prstGeom prst="bentArrow">
            <a:avLst>
              <a:gd name="adj1" fmla="val 41029"/>
              <a:gd name="adj2" fmla="val 41029"/>
              <a:gd name="adj3" fmla="val 41029"/>
              <a:gd name="adj4" fmla="val 0"/>
            </a:avLst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3700841" y="4422631"/>
            <a:ext cx="5869980" cy="1828800"/>
          </a:xfrm>
          <a:prstGeom prst="wedgeRoundRectCallout">
            <a:avLst>
              <a:gd name="adj1" fmla="val -51548"/>
              <a:gd name="adj2" fmla="val -62591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Segment Register: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Four </a:t>
            </a:r>
            <a:r>
              <a:rPr lang="en-US" sz="2400" dirty="0">
                <a:solidFill>
                  <a:schemeClr val="tx1"/>
                </a:solidFill>
              </a:rPr>
              <a:t>16-bit register that provides powerful </a:t>
            </a:r>
            <a:r>
              <a:rPr lang="en-US" sz="2400" dirty="0">
                <a:solidFill>
                  <a:srgbClr val="5430AA"/>
                </a:solidFill>
              </a:rPr>
              <a:t>memory management mechanism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ES</a:t>
            </a:r>
            <a:r>
              <a:rPr lang="en-US" sz="2400" dirty="0">
                <a:solidFill>
                  <a:schemeClr val="tx1"/>
                </a:solidFill>
              </a:rPr>
              <a:t> (extra segment), </a:t>
            </a:r>
            <a:r>
              <a:rPr lang="en-US" sz="2400" b="1" dirty="0">
                <a:solidFill>
                  <a:schemeClr val="tx1"/>
                </a:solidFill>
              </a:rPr>
              <a:t>CS</a:t>
            </a:r>
            <a:r>
              <a:rPr lang="en-US" sz="2400" dirty="0">
                <a:solidFill>
                  <a:schemeClr val="tx1"/>
                </a:solidFill>
              </a:rPr>
              <a:t> (code segment),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SS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(stack segment) ,</a:t>
            </a:r>
            <a:r>
              <a:rPr lang="en-US" sz="2400" b="1" dirty="0">
                <a:solidFill>
                  <a:schemeClr val="tx1"/>
                </a:solidFill>
              </a:rPr>
              <a:t> DS </a:t>
            </a:r>
            <a:r>
              <a:rPr lang="en-US" sz="2400" dirty="0">
                <a:solidFill>
                  <a:schemeClr val="tx1"/>
                </a:solidFill>
              </a:rPr>
              <a:t>(data segment).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3794366" y="4575031"/>
            <a:ext cx="5510995" cy="1676400"/>
          </a:xfrm>
          <a:prstGeom prst="wedgeRoundRectCallout">
            <a:avLst>
              <a:gd name="adj1" fmla="val -54759"/>
              <a:gd name="adj2" fmla="val -35148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Instruction Pointer: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Register that holds 16-bit address or offset of next code byte within code segment.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680672" y="1462967"/>
            <a:ext cx="4347667" cy="846641"/>
          </a:xfrm>
          <a:prstGeom prst="wedgeRoundRectCallout">
            <a:avLst>
              <a:gd name="adj1" fmla="val -17795"/>
              <a:gd name="adj2" fmla="val 94136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Address Generator: </a:t>
            </a:r>
            <a:r>
              <a:rPr lang="en-US" sz="2400" dirty="0" smtClean="0">
                <a:solidFill>
                  <a:schemeClr val="tx1"/>
                </a:solidFill>
              </a:rPr>
              <a:t>Generates </a:t>
            </a:r>
            <a:r>
              <a:rPr lang="en-US" sz="2400" dirty="0" smtClean="0">
                <a:solidFill>
                  <a:srgbClr val="5430AA"/>
                </a:solidFill>
              </a:rPr>
              <a:t>20-bit</a:t>
            </a:r>
            <a:r>
              <a:rPr lang="en-US" sz="2400" dirty="0" smtClean="0">
                <a:solidFill>
                  <a:schemeClr val="tx1"/>
                </a:solidFill>
              </a:rPr>
              <a:t> of physical address.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4799657" y="880817"/>
            <a:ext cx="4904712" cy="1428460"/>
          </a:xfrm>
          <a:prstGeom prst="wedgeRoundRectCallout">
            <a:avLst>
              <a:gd name="adj1" fmla="val 9212"/>
              <a:gd name="adj2" fmla="val 93968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Instruction Queue: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holds the instruction bytes of the </a:t>
            </a:r>
            <a:r>
              <a:rPr lang="en-US" sz="2400" dirty="0">
                <a:solidFill>
                  <a:srgbClr val="5430AA"/>
                </a:solidFill>
              </a:rPr>
              <a:t>next instruction </a:t>
            </a:r>
            <a:r>
              <a:rPr lang="en-US" sz="2400" dirty="0">
                <a:solidFill>
                  <a:schemeClr val="tx1"/>
                </a:solidFill>
              </a:rPr>
              <a:t>to be executed by </a:t>
            </a:r>
            <a:r>
              <a:rPr lang="en-US" sz="2400" dirty="0" smtClean="0">
                <a:solidFill>
                  <a:srgbClr val="5430AA"/>
                </a:solidFill>
              </a:rPr>
              <a:t>EU</a:t>
            </a:r>
            <a:r>
              <a:rPr lang="en-US" sz="2400" dirty="0" smtClean="0">
                <a:solidFill>
                  <a:schemeClr val="tx1"/>
                </a:solidFill>
              </a:rPr>
              <a:t>(Execution Unit).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7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8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9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0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0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0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80386 Register </a:t>
            </a:r>
            <a:r>
              <a:rPr lang="en-US" dirty="0" smtClean="0"/>
              <a:t>Organization: </a:t>
            </a:r>
            <a:r>
              <a:rPr lang="en-US" sz="3600" dirty="0"/>
              <a:t>Flag </a:t>
            </a:r>
            <a:r>
              <a:rPr lang="en-US" sz="3600" dirty="0" smtClean="0"/>
              <a:t>Register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669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41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3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85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957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29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01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73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245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17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389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961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533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105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677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24969" y="14192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669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241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81369" y="2110274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IOPL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57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29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101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673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245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SF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5817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ZF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70389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961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3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105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677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4969" y="21102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669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241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813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385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2957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529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101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673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245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817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389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961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533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05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77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24969" y="3171819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669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241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813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385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957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529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101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673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245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5817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389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961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533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10569" y="3862874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867769" y="38628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24969" y="3862874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ounded Rectangular Callout 66"/>
          <p:cNvSpPr/>
          <p:nvPr/>
        </p:nvSpPr>
        <p:spPr>
          <a:xfrm>
            <a:off x="4067169" y="5011239"/>
            <a:ext cx="6629400" cy="762000"/>
          </a:xfrm>
          <a:prstGeom prst="wedgeRoundRectCallout">
            <a:avLst>
              <a:gd name="adj1" fmla="val 25085"/>
              <a:gd name="adj2" fmla="val -1063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Virtual Mode Enable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When VM=1; 386 will switch from Protected to virtual mode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838355" y="4018480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69" name="Rounded Rectangular Callout 68"/>
          <p:cNvSpPr/>
          <p:nvPr/>
        </p:nvSpPr>
        <p:spPr>
          <a:xfrm>
            <a:off x="2656114" y="4847771"/>
            <a:ext cx="9172533" cy="1712685"/>
          </a:xfrm>
          <a:prstGeom prst="wedgeRoundRectCallout">
            <a:avLst>
              <a:gd name="adj1" fmla="val 25151"/>
              <a:gd name="adj2" fmla="val -6346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Resume Flag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 is used </a:t>
            </a:r>
            <a:r>
              <a:rPr lang="en-US" sz="2000" dirty="0">
                <a:solidFill>
                  <a:schemeClr val="tx1"/>
                </a:solidFill>
              </a:rPr>
              <a:t>in conjunction with the debug register breakpoints.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When </a:t>
            </a:r>
            <a:r>
              <a:rPr lang="en-US" sz="2000" dirty="0">
                <a:solidFill>
                  <a:schemeClr val="tx1"/>
                </a:solidFill>
              </a:rPr>
              <a:t>RF is </a:t>
            </a:r>
            <a:r>
              <a:rPr lang="en-US" sz="2000" dirty="0" smtClean="0">
                <a:solidFill>
                  <a:schemeClr val="tx1"/>
                </a:solidFill>
              </a:rPr>
              <a:t>set(1), </a:t>
            </a:r>
            <a:r>
              <a:rPr lang="en-US" sz="2000" dirty="0">
                <a:solidFill>
                  <a:schemeClr val="tx1"/>
                </a:solidFill>
              </a:rPr>
              <a:t>it causes any debug fault to be ignored on the </a:t>
            </a:r>
            <a:r>
              <a:rPr lang="en-US" sz="2000" dirty="0" smtClean="0">
                <a:solidFill>
                  <a:schemeClr val="tx1"/>
                </a:solidFill>
              </a:rPr>
              <a:t>next instruction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RF flag temporarily disables debug exceptions so that an instruction can </a:t>
            </a:r>
            <a:r>
              <a:rPr lang="en-US" sz="2000">
                <a:solidFill>
                  <a:schemeClr val="tx1"/>
                </a:solidFill>
              </a:rPr>
              <a:t>be </a:t>
            </a:r>
            <a:r>
              <a:rPr lang="en-US" sz="2000" smtClean="0">
                <a:solidFill>
                  <a:schemeClr val="tx1"/>
                </a:solidFill>
              </a:rPr>
              <a:t>restarted.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RF </a:t>
            </a:r>
            <a:r>
              <a:rPr lang="en-US" sz="2000" dirty="0">
                <a:solidFill>
                  <a:schemeClr val="tx1"/>
                </a:solidFill>
              </a:rPr>
              <a:t>is then automatically reset at the successful completion of every instruction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7" grpId="1" animBg="1"/>
      <p:bldP spid="68" grpId="0"/>
      <p:bldP spid="69" grpId="0" animBg="1"/>
      <p:bldP spid="69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Modes of 80386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Real Address Mode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Protected Virtual Address Mode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Virtual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90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80386: Real Address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80386 resets, the initial operating mode is </a:t>
            </a:r>
            <a:r>
              <a:rPr lang="en-US" dirty="0">
                <a:solidFill>
                  <a:srgbClr val="5430AA"/>
                </a:solidFill>
              </a:rPr>
              <a:t>Real Address Mode.</a:t>
            </a:r>
          </a:p>
          <a:p>
            <a:pPr>
              <a:lnSpc>
                <a:spcPct val="100000"/>
              </a:lnSpc>
            </a:pPr>
            <a:r>
              <a:rPr lang="en-US" dirty="0"/>
              <a:t>In real address mode, 80386 works as a </a:t>
            </a:r>
            <a:r>
              <a:rPr lang="en-US" dirty="0">
                <a:solidFill>
                  <a:srgbClr val="5430AA"/>
                </a:solidFill>
              </a:rPr>
              <a:t>fast 8086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32-bit registers and data types. </a:t>
            </a:r>
          </a:p>
          <a:p>
            <a:pPr>
              <a:lnSpc>
                <a:spcPct val="100000"/>
              </a:lnSpc>
            </a:pPr>
            <a:r>
              <a:rPr lang="en-US" dirty="0"/>
              <a:t>Real-address mode is in effect after a signal on the </a:t>
            </a:r>
            <a:r>
              <a:rPr lang="en-US" dirty="0">
                <a:solidFill>
                  <a:srgbClr val="5430AA"/>
                </a:solidFill>
              </a:rPr>
              <a:t>RESET pin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Even if the system is going to be used in protected mode, the start-up program will execute in real mode temporarily while initializing for protected mode.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addressing techniques</a:t>
            </a:r>
            <a:r>
              <a:rPr lang="en-US" dirty="0"/>
              <a:t>, </a:t>
            </a:r>
            <a:r>
              <a:rPr lang="en-US" dirty="0">
                <a:solidFill>
                  <a:srgbClr val="5430AA"/>
                </a:solidFill>
              </a:rPr>
              <a:t>memory size</a:t>
            </a:r>
            <a:r>
              <a:rPr lang="en-US" dirty="0"/>
              <a:t>, </a:t>
            </a:r>
            <a:r>
              <a:rPr lang="en-US" dirty="0">
                <a:solidFill>
                  <a:srgbClr val="5430AA"/>
                </a:solidFill>
              </a:rPr>
              <a:t>interrupt handling </a:t>
            </a:r>
            <a:r>
              <a:rPr lang="en-US" dirty="0"/>
              <a:t>in this mode of 80386 are similar to the </a:t>
            </a:r>
            <a:r>
              <a:rPr lang="en-US" dirty="0">
                <a:solidFill>
                  <a:srgbClr val="5430AA"/>
                </a:solidFill>
              </a:rPr>
              <a:t>real addressing mode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80286.</a:t>
            </a:r>
          </a:p>
          <a:p>
            <a:pPr>
              <a:lnSpc>
                <a:spcPct val="100000"/>
              </a:lnSpc>
            </a:pPr>
            <a:r>
              <a:rPr lang="en-US" dirty="0"/>
              <a:t>In real address mode, the default operand size is 16-bit but 32-bit operands and addressing modes may be used with the help of </a:t>
            </a:r>
            <a:r>
              <a:rPr lang="en-US" dirty="0">
                <a:solidFill>
                  <a:srgbClr val="5430AA"/>
                </a:solidFill>
              </a:rPr>
              <a:t>override prefixed instructions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Maximum physical memory = </a:t>
            </a:r>
            <a:r>
              <a:rPr lang="en-US" dirty="0">
                <a:solidFill>
                  <a:srgbClr val="5430AA"/>
                </a:solidFill>
              </a:rPr>
              <a:t>1MB.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11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 :PVAM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430AA"/>
                </a:solidFill>
              </a:rPr>
              <a:t>MMU </a:t>
            </a:r>
            <a:r>
              <a:rPr lang="en-US" dirty="0"/>
              <a:t>operates similar to 80286.</a:t>
            </a:r>
          </a:p>
          <a:p>
            <a:r>
              <a:rPr lang="en-US" dirty="0">
                <a:solidFill>
                  <a:srgbClr val="5430AA"/>
                </a:solidFill>
              </a:rPr>
              <a:t>Virtual addresses </a:t>
            </a:r>
            <a:r>
              <a:rPr lang="en-US" dirty="0"/>
              <a:t>are represented with a selector component and an </a:t>
            </a:r>
            <a:r>
              <a:rPr lang="en-US" dirty="0">
                <a:solidFill>
                  <a:srgbClr val="5430AA"/>
                </a:solidFill>
              </a:rPr>
              <a:t>offset </a:t>
            </a:r>
            <a:r>
              <a:rPr lang="en-US" dirty="0"/>
              <a:t>component.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selector </a:t>
            </a:r>
            <a:r>
              <a:rPr lang="en-US" dirty="0"/>
              <a:t>component is used to index a descriptor in a descriptor table.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descriptor </a:t>
            </a:r>
            <a:r>
              <a:rPr lang="en-US" dirty="0"/>
              <a:t>contains the </a:t>
            </a:r>
            <a:r>
              <a:rPr lang="en-US" dirty="0">
                <a:solidFill>
                  <a:srgbClr val="5430AA"/>
                </a:solidFill>
              </a:rPr>
              <a:t>32-bit </a:t>
            </a:r>
            <a:r>
              <a:rPr lang="en-US" dirty="0"/>
              <a:t>physical base address for the segment. </a:t>
            </a:r>
          </a:p>
          <a:p>
            <a:r>
              <a:rPr lang="en-US" dirty="0"/>
              <a:t>The offset part of the virtual address is </a:t>
            </a:r>
            <a:r>
              <a:rPr lang="en-US" dirty="0">
                <a:solidFill>
                  <a:srgbClr val="5430AA"/>
                </a:solidFill>
              </a:rPr>
              <a:t>added </a:t>
            </a:r>
            <a:r>
              <a:rPr lang="en-US" dirty="0"/>
              <a:t>to the base address to produce the actual </a:t>
            </a:r>
            <a:r>
              <a:rPr lang="en-US" dirty="0">
                <a:solidFill>
                  <a:srgbClr val="5430AA"/>
                </a:solidFill>
              </a:rPr>
              <a:t>physical address</a:t>
            </a:r>
            <a:r>
              <a:rPr lang="en-US" dirty="0"/>
              <a:t>. </a:t>
            </a:r>
          </a:p>
          <a:p>
            <a:r>
              <a:rPr lang="en-US" dirty="0"/>
              <a:t>The offset part of a virtual address can be </a:t>
            </a:r>
            <a:r>
              <a:rPr lang="en-US" dirty="0">
                <a:solidFill>
                  <a:srgbClr val="5430AA"/>
                </a:solidFill>
              </a:rPr>
              <a:t>16-bit </a:t>
            </a:r>
            <a:r>
              <a:rPr lang="en-US" dirty="0"/>
              <a:t>or </a:t>
            </a:r>
            <a:r>
              <a:rPr lang="en-US" dirty="0">
                <a:solidFill>
                  <a:srgbClr val="5430AA"/>
                </a:solidFill>
              </a:rPr>
              <a:t>32-bit,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so segment can be as large as </a:t>
            </a:r>
            <a:r>
              <a:rPr lang="en-US" dirty="0">
                <a:solidFill>
                  <a:srgbClr val="5430AA"/>
                </a:solidFill>
              </a:rPr>
              <a:t>4GB</a:t>
            </a:r>
            <a:r>
              <a:rPr lang="en-US" dirty="0"/>
              <a:t>.</a:t>
            </a:r>
          </a:p>
          <a:p>
            <a:r>
              <a:rPr lang="en-US" dirty="0"/>
              <a:t>Hence the virtual memory size is </a:t>
            </a:r>
            <a:r>
              <a:rPr lang="en-US" dirty="0">
                <a:solidFill>
                  <a:srgbClr val="5430AA"/>
                </a:solidFill>
              </a:rPr>
              <a:t>64TB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1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Modes of 80386 :PVAM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Advantage of segmentation of memory: </a:t>
            </a:r>
            <a:r>
              <a:rPr lang="en-US" dirty="0"/>
              <a:t>Segments corresponds to code and data structures in the program. Hence segmentation is useful.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Limitation of segmentation of memory: </a:t>
            </a:r>
            <a:r>
              <a:rPr lang="en-US" dirty="0"/>
              <a:t>If we need only a part of memory, even then we have to swap the whole segment content. This will </a:t>
            </a:r>
            <a:r>
              <a:rPr lang="en-US" dirty="0">
                <a:solidFill>
                  <a:srgbClr val="5430AA"/>
                </a:solidFill>
              </a:rPr>
              <a:t>increase </a:t>
            </a:r>
            <a:r>
              <a:rPr lang="en-US" dirty="0"/>
              <a:t>the time for execution.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80386:Virtual Mode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/>
              <a:t>Virtual Mode (Paged Mode)</a:t>
            </a:r>
          </a:p>
          <a:p>
            <a:pPr algn="l"/>
            <a:r>
              <a:rPr lang="en-US" dirty="0"/>
              <a:t>In virtual mode, 8086 can address </a:t>
            </a:r>
            <a:r>
              <a:rPr lang="en-US" dirty="0">
                <a:solidFill>
                  <a:srgbClr val="5430AA"/>
                </a:solidFill>
              </a:rPr>
              <a:t>1MB </a:t>
            </a:r>
            <a:r>
              <a:rPr lang="en-US" dirty="0"/>
              <a:t>of physical memory that may be anywhere in the 4Gbytes address space of the protected mode of 80386.</a:t>
            </a:r>
          </a:p>
          <a:p>
            <a:pPr algn="l"/>
            <a:r>
              <a:rPr lang="en-US" dirty="0"/>
              <a:t>In this mode, instead of segments, </a:t>
            </a:r>
            <a:r>
              <a:rPr lang="en-US" dirty="0">
                <a:solidFill>
                  <a:srgbClr val="5430AA"/>
                </a:solidFill>
              </a:rPr>
              <a:t>4KB </a:t>
            </a:r>
            <a:r>
              <a:rPr lang="en-US" dirty="0"/>
              <a:t>of fixed page length are used. 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80386:Virtual Mode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Total memory available for paging =  </a:t>
            </a:r>
            <a:r>
              <a:rPr lang="en-US" b="1" dirty="0"/>
              <a:t>1MB </a:t>
            </a:r>
            <a:r>
              <a:rPr lang="en-US" dirty="0"/>
              <a:t>= </a:t>
            </a:r>
            <a:r>
              <a:rPr lang="en-US" b="1" dirty="0"/>
              <a:t>1024KB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Size of one page = </a:t>
            </a:r>
            <a:r>
              <a:rPr lang="en-US" b="1" dirty="0"/>
              <a:t>4KB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/>
              <a:t>How many pages can be addressable with 1MB of memory?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Total pages= 1024KB/4KB = </a:t>
            </a:r>
            <a:r>
              <a:rPr lang="en-US" b="1" dirty="0"/>
              <a:t>256 pages(4KB each)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600" b="1" dirty="0"/>
              <a:t>Paged Mode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Limitation : </a:t>
            </a:r>
            <a:r>
              <a:rPr lang="en-US" dirty="0"/>
              <a:t>Pages do not correspond to the logical structure of the program. 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Advantage : </a:t>
            </a:r>
            <a:r>
              <a:rPr lang="en-US" dirty="0"/>
              <a:t>Pages can be quickly swapped.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10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 Memory Access in </a:t>
            </a:r>
            <a:br>
              <a:rPr lang="en-US" dirty="0"/>
            </a:br>
            <a:r>
              <a:rPr lang="en-US" dirty="0"/>
              <a:t>Virtual Mode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80386 Memory Access </a:t>
            </a:r>
            <a:r>
              <a:rPr lang="en-US" dirty="0" smtClean="0"/>
              <a:t>in Virtual </a:t>
            </a:r>
            <a:r>
              <a:rPr lang="en-US" dirty="0"/>
              <a:t>Mode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60172" y="3221907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Segmentation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Mechanism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3972" y="3221907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Paging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Mechanism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9572" y="3507883"/>
            <a:ext cx="9906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69572" y="4060107"/>
            <a:ext cx="9906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93772" y="3793407"/>
            <a:ext cx="16002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927572" y="3793407"/>
            <a:ext cx="16002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9654" y="3138551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4363" y="3674950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ffset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9532" y="3431043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Address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27572" y="3424075"/>
            <a:ext cx="172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7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2" grpId="0"/>
      <p:bldP spid="1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Modes of 80386:VM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Page Directory Entry</a:t>
            </a:r>
          </a:p>
          <a:p>
            <a:pPr marL="0" lvl="0" indent="0">
              <a:buNone/>
            </a:pPr>
            <a:r>
              <a:rPr lang="en-US" dirty="0"/>
              <a:t>Each directory entry is of 4 byte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09800" y="2274551"/>
            <a:ext cx="3886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Page Table Address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(A</a:t>
            </a:r>
            <a:r>
              <a:rPr lang="en-US" sz="2400" baseline="-25000" dirty="0" smtClean="0">
                <a:solidFill>
                  <a:schemeClr val="tx1"/>
                </a:solidFill>
              </a:rPr>
              <a:t>31</a:t>
            </a:r>
            <a:r>
              <a:rPr lang="en-US" sz="2400" dirty="0" smtClean="0">
                <a:solidFill>
                  <a:schemeClr val="tx1"/>
                </a:solidFill>
              </a:rPr>
              <a:t>-A</a:t>
            </a:r>
            <a:r>
              <a:rPr lang="en-US" sz="2400" baseline="-25000" dirty="0" smtClean="0">
                <a:solidFill>
                  <a:schemeClr val="tx1"/>
                </a:solidFill>
              </a:rPr>
              <a:t>12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3883" y="2274551"/>
            <a:ext cx="105891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Reserved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800" y="2274551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7600" y="2274551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0" y="2274551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77200" y="2274551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9883" y="2274551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94683" y="2274551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9483" y="2274551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U/S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4283" y="2274551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R/W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09083" y="2274551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414" y="192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28242" y="192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14064" y="192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99886" y="192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5708" y="192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1530" y="192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57352" y="192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43174" y="192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28996" y="1929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74991" y="1929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03968" y="1929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32945" y="1929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61922" y="1929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69710" y="1928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581400" y="3617260"/>
            <a:ext cx="6819900" cy="1660525"/>
          </a:xfrm>
          <a:prstGeom prst="wedgeRoundRectCallout">
            <a:avLst>
              <a:gd name="adj1" fmla="val 40569"/>
              <a:gd name="adj2" fmla="val -75098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P: Present bit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P=0</a:t>
            </a:r>
            <a:r>
              <a:rPr lang="en-US" sz="2000" dirty="0" smtClean="0">
                <a:solidFill>
                  <a:schemeClr val="tx1"/>
                </a:solidFill>
              </a:rPr>
              <a:t>, indicates </a:t>
            </a:r>
            <a:r>
              <a:rPr lang="en-US" sz="2000" dirty="0">
                <a:solidFill>
                  <a:schemeClr val="tx1"/>
                </a:solidFill>
              </a:rPr>
              <a:t>entry </a:t>
            </a:r>
            <a:r>
              <a:rPr lang="en-US" sz="2000" dirty="0">
                <a:solidFill>
                  <a:srgbClr val="0000FF"/>
                </a:solidFill>
              </a:rPr>
              <a:t>cannot</a:t>
            </a:r>
            <a:r>
              <a:rPr lang="en-US" sz="2000" dirty="0">
                <a:solidFill>
                  <a:schemeClr val="tx1"/>
                </a:solidFill>
              </a:rPr>
              <a:t> be used for </a:t>
            </a:r>
            <a:r>
              <a:rPr lang="en-US" sz="2000" dirty="0" smtClean="0">
                <a:solidFill>
                  <a:schemeClr val="tx1"/>
                </a:solidFill>
              </a:rPr>
              <a:t>address translation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P=1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indicates entry </a:t>
            </a:r>
            <a:r>
              <a:rPr lang="en-US" sz="2000" dirty="0" smtClean="0">
                <a:solidFill>
                  <a:srgbClr val="0000FF"/>
                </a:solidFill>
              </a:rPr>
              <a:t>can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be used for address translation. </a:t>
            </a: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P-bit</a:t>
            </a:r>
            <a:r>
              <a:rPr lang="en-US" sz="2000" dirty="0" smtClean="0">
                <a:solidFill>
                  <a:schemeClr val="tx1"/>
                </a:solidFill>
              </a:rPr>
              <a:t> of currently executed page is always </a:t>
            </a:r>
            <a:r>
              <a:rPr lang="en-US" sz="2000" dirty="0" smtClean="0">
                <a:solidFill>
                  <a:srgbClr val="0000FF"/>
                </a:solidFill>
              </a:rPr>
              <a:t>high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43222"/>
              </p:ext>
            </p:extLst>
          </p:nvPr>
        </p:nvGraphicFramePr>
        <p:xfrm>
          <a:off x="4400469" y="3657583"/>
          <a:ext cx="5044405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15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99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U/S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R/W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Permitted </a:t>
                      </a:r>
                      <a:r>
                        <a:rPr lang="en-US" b="1" baseline="0" dirty="0" smtClean="0"/>
                        <a:t>for Level 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Permitted</a:t>
                      </a:r>
                      <a:r>
                        <a:rPr lang="en-US" b="1" baseline="0" dirty="0" smtClean="0"/>
                        <a:t> for Level 2,1 or 0</a:t>
                      </a:r>
                      <a:endParaRPr 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Read/Write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Read/Write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Read-only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Read/Write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Read-Write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Read/Write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Rounded Rectangular Callout 30"/>
          <p:cNvSpPr/>
          <p:nvPr/>
        </p:nvSpPr>
        <p:spPr>
          <a:xfrm>
            <a:off x="3762702" y="3626227"/>
            <a:ext cx="6638597" cy="1066800"/>
          </a:xfrm>
          <a:prstGeom prst="wedgeRoundRectCallout">
            <a:avLst>
              <a:gd name="adj1" fmla="val 17058"/>
              <a:gd name="adj2" fmla="val -91354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 :Accessed </a:t>
            </a:r>
            <a:r>
              <a:rPr lang="en-US" sz="2000" b="1" dirty="0" smtClean="0">
                <a:solidFill>
                  <a:schemeClr val="tx1"/>
                </a:solidFill>
              </a:rPr>
              <a:t>bit </a:t>
            </a:r>
            <a:r>
              <a:rPr lang="en-US" sz="2000" dirty="0" smtClean="0">
                <a:solidFill>
                  <a:schemeClr val="tx1"/>
                </a:solidFill>
              </a:rPr>
              <a:t>is set by 80386 before any access to the page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 A = </a:t>
            </a:r>
            <a:r>
              <a:rPr lang="en-US" sz="2000" b="1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page is  not </a:t>
            </a:r>
            <a:r>
              <a:rPr lang="en-US" sz="2000" dirty="0" smtClean="0">
                <a:solidFill>
                  <a:schemeClr val="tx1"/>
                </a:solidFill>
              </a:rPr>
              <a:t>accessed. 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A = </a:t>
            </a:r>
            <a:r>
              <a:rPr lang="en-US" sz="2000" b="1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page is  </a:t>
            </a:r>
            <a:r>
              <a:rPr lang="en-US" sz="2000" dirty="0" smtClean="0">
                <a:solidFill>
                  <a:schemeClr val="tx1"/>
                </a:solidFill>
              </a:rPr>
              <a:t>accessed.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3581399" y="3626227"/>
            <a:ext cx="5876597" cy="1066800"/>
          </a:xfrm>
          <a:prstGeom prst="wedgeRoundRectCallout">
            <a:avLst>
              <a:gd name="adj1" fmla="val 23399"/>
              <a:gd name="adj2" fmla="val -89876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D: Dirty bit 	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Dirty bit is set before any write operation to the page.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Dirty bit </a:t>
            </a:r>
            <a:r>
              <a:rPr lang="en-US" sz="2000" dirty="0" smtClean="0">
                <a:solidFill>
                  <a:schemeClr val="tx1"/>
                </a:solidFill>
              </a:rPr>
              <a:t>are </a:t>
            </a:r>
            <a:r>
              <a:rPr lang="en-US" sz="2000" dirty="0">
                <a:solidFill>
                  <a:schemeClr val="tx1"/>
                </a:solidFill>
              </a:rPr>
              <a:t>undefined for page directory entries. 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2056629" y="3606408"/>
            <a:ext cx="4123997" cy="1295399"/>
          </a:xfrm>
          <a:prstGeom prst="wedgeRoundRectCallout">
            <a:avLst>
              <a:gd name="adj1" fmla="val 15394"/>
              <a:gd name="adj2" fmla="val -79510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The upper </a:t>
            </a:r>
            <a:r>
              <a:rPr lang="en-US" sz="2000" dirty="0" smtClean="0">
                <a:solidFill>
                  <a:srgbClr val="0000FF"/>
                </a:solidFill>
              </a:rPr>
              <a:t>20-bit</a:t>
            </a:r>
            <a:r>
              <a:rPr lang="en-US" sz="2000" dirty="0" smtClean="0">
                <a:solidFill>
                  <a:schemeClr val="tx1"/>
                </a:solidFill>
              </a:rPr>
              <a:t> (A</a:t>
            </a:r>
            <a:r>
              <a:rPr lang="en-US" sz="2000" baseline="-25000" dirty="0" smtClean="0">
                <a:solidFill>
                  <a:schemeClr val="tx1"/>
                </a:solidFill>
              </a:rPr>
              <a:t>31</a:t>
            </a:r>
            <a:r>
              <a:rPr lang="en-US" sz="2000" dirty="0" smtClean="0">
                <a:solidFill>
                  <a:schemeClr val="tx1"/>
                </a:solidFill>
              </a:rPr>
              <a:t>-A</a:t>
            </a:r>
            <a:r>
              <a:rPr lang="en-US" sz="2000" baseline="-25000" dirty="0">
                <a:solidFill>
                  <a:schemeClr val="tx1"/>
                </a:solidFill>
              </a:rPr>
              <a:t>21</a:t>
            </a:r>
            <a:r>
              <a:rPr lang="en-US" sz="2000" dirty="0" smtClean="0">
                <a:solidFill>
                  <a:schemeClr val="tx1"/>
                </a:solidFill>
              </a:rPr>
              <a:t>) are used to select </a:t>
            </a:r>
            <a:r>
              <a:rPr lang="en-US" sz="2000" dirty="0" smtClean="0">
                <a:solidFill>
                  <a:srgbClr val="0000FF"/>
                </a:solidFill>
              </a:rPr>
              <a:t>1024</a:t>
            </a:r>
            <a:r>
              <a:rPr lang="en-US" sz="2000" dirty="0" smtClean="0">
                <a:solidFill>
                  <a:schemeClr val="tx1"/>
                </a:solidFill>
              </a:rPr>
              <a:t> page table entries. Page Tables can be </a:t>
            </a:r>
            <a:r>
              <a:rPr lang="en-US" sz="2000" dirty="0" smtClean="0">
                <a:solidFill>
                  <a:srgbClr val="0000FF"/>
                </a:solidFill>
              </a:rPr>
              <a:t>shared</a:t>
            </a:r>
            <a:r>
              <a:rPr lang="en-US" sz="2000" dirty="0" smtClean="0">
                <a:solidFill>
                  <a:schemeClr val="tx1"/>
                </a:solidFill>
              </a:rPr>
              <a:t> between the task.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78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2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2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5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6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8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5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of BIU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Fetch </a:t>
            </a:r>
            <a:r>
              <a:rPr lang="en-US" dirty="0"/>
              <a:t>instructions from memory.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Read/write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instructions </a:t>
            </a:r>
            <a:r>
              <a:rPr lang="en-US" dirty="0">
                <a:solidFill>
                  <a:srgbClr val="5430AA"/>
                </a:solidFill>
              </a:rPr>
              <a:t>to/from</a:t>
            </a:r>
            <a:r>
              <a:rPr lang="en-US" dirty="0"/>
              <a:t> the </a:t>
            </a:r>
            <a:r>
              <a:rPr lang="en-US" dirty="0">
                <a:solidFill>
                  <a:srgbClr val="5430AA"/>
                </a:solidFill>
              </a:rPr>
              <a:t>memory</a:t>
            </a:r>
            <a:r>
              <a:rPr lang="en-US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Input/output of data to/from </a:t>
            </a:r>
            <a:r>
              <a:rPr lang="en-US" dirty="0">
                <a:solidFill>
                  <a:srgbClr val="5430AA"/>
                </a:solidFill>
              </a:rPr>
              <a:t>peripheral </a:t>
            </a:r>
            <a:r>
              <a:rPr lang="en-US" dirty="0"/>
              <a:t>ports.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Address generation </a:t>
            </a:r>
            <a:r>
              <a:rPr lang="en-US" dirty="0"/>
              <a:t>for memory reference.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Queuing </a:t>
            </a:r>
            <a:r>
              <a:rPr lang="en-US" dirty="0"/>
              <a:t>instructions.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Thus, BIU handles all </a:t>
            </a:r>
            <a:r>
              <a:rPr lang="en-US" i="1" dirty="0">
                <a:solidFill>
                  <a:srgbClr val="5430AA"/>
                </a:solidFill>
              </a:rPr>
              <a:t>transfer</a:t>
            </a:r>
            <a:r>
              <a:rPr lang="en-US" i="1" dirty="0"/>
              <a:t> of </a:t>
            </a:r>
            <a:r>
              <a:rPr lang="en-US" i="1" dirty="0">
                <a:solidFill>
                  <a:srgbClr val="5430AA"/>
                </a:solidFill>
              </a:rPr>
              <a:t>data</a:t>
            </a:r>
            <a:r>
              <a:rPr lang="en-US" i="1" dirty="0"/>
              <a:t> and </a:t>
            </a:r>
            <a:r>
              <a:rPr lang="en-US" i="1" dirty="0">
                <a:solidFill>
                  <a:srgbClr val="5430AA"/>
                </a:solidFill>
              </a:rPr>
              <a:t>address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9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Modes of 80386:VM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Table Entry</a:t>
            </a:r>
          </a:p>
          <a:p>
            <a:pPr marL="0" indent="0">
              <a:buNone/>
            </a:pPr>
            <a:r>
              <a:rPr lang="en-US" dirty="0"/>
              <a:t>Each page table is of 4KB in size and contain maximum 1024 pages.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10117" y="2355232"/>
            <a:ext cx="3886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Page Frame Address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(A</a:t>
            </a:r>
            <a:r>
              <a:rPr lang="en-US" sz="2400" baseline="-25000" dirty="0" smtClean="0">
                <a:solidFill>
                  <a:schemeClr val="tx1"/>
                </a:solidFill>
              </a:rPr>
              <a:t>31</a:t>
            </a:r>
            <a:r>
              <a:rPr lang="en-US" sz="2400" dirty="0" smtClean="0">
                <a:solidFill>
                  <a:schemeClr val="tx1"/>
                </a:solidFill>
              </a:rPr>
              <a:t>-A</a:t>
            </a:r>
            <a:r>
              <a:rPr lang="en-US" sz="2400" baseline="-25000" dirty="0" smtClean="0">
                <a:solidFill>
                  <a:schemeClr val="tx1"/>
                </a:solidFill>
              </a:rPr>
              <a:t>12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4200" y="2355232"/>
            <a:ext cx="105891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Reserved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3117" y="2355232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7917" y="2355232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2717" y="2355232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77517" y="2355232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90200" y="2355232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5000" y="2355232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99800" y="2355232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U/S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4600" y="2355232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R/W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9400" y="2355232"/>
            <a:ext cx="30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42731" y="200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28559" y="200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14381" y="200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00203" y="200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86025" y="200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71847" y="200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57669" y="200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43491" y="200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29313" y="2010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75308" y="2010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85" y="2010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3262" y="2010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62239" y="2010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70027" y="2009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881717" y="3697941"/>
            <a:ext cx="6819900" cy="1660525"/>
          </a:xfrm>
          <a:prstGeom prst="wedgeRoundRectCallout">
            <a:avLst>
              <a:gd name="adj1" fmla="val 40569"/>
              <a:gd name="adj2" fmla="val -75098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P: Present bit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P=0</a:t>
            </a:r>
            <a:r>
              <a:rPr lang="en-US" sz="2000" dirty="0" smtClean="0">
                <a:solidFill>
                  <a:schemeClr val="tx1"/>
                </a:solidFill>
              </a:rPr>
              <a:t>, indicates </a:t>
            </a:r>
            <a:r>
              <a:rPr lang="en-US" sz="2000" dirty="0">
                <a:solidFill>
                  <a:schemeClr val="tx1"/>
                </a:solidFill>
              </a:rPr>
              <a:t>entry </a:t>
            </a:r>
            <a:r>
              <a:rPr lang="en-US" sz="2000" dirty="0">
                <a:solidFill>
                  <a:srgbClr val="0000FF"/>
                </a:solidFill>
              </a:rPr>
              <a:t>cannot</a:t>
            </a:r>
            <a:r>
              <a:rPr lang="en-US" sz="2000" dirty="0">
                <a:solidFill>
                  <a:schemeClr val="tx1"/>
                </a:solidFill>
              </a:rPr>
              <a:t> be used for </a:t>
            </a:r>
            <a:r>
              <a:rPr lang="en-US" sz="2000" dirty="0" smtClean="0">
                <a:solidFill>
                  <a:schemeClr val="tx1"/>
                </a:solidFill>
              </a:rPr>
              <a:t>address translation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 P=1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indicates entry </a:t>
            </a:r>
            <a:r>
              <a:rPr lang="en-US" sz="2000" dirty="0" smtClean="0">
                <a:solidFill>
                  <a:srgbClr val="0000FF"/>
                </a:solidFill>
              </a:rPr>
              <a:t>can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be used for address translation.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P-bit</a:t>
            </a:r>
            <a:r>
              <a:rPr lang="en-US" sz="2000" dirty="0" smtClean="0">
                <a:solidFill>
                  <a:schemeClr val="tx1"/>
                </a:solidFill>
              </a:rPr>
              <a:t> of currently executed page is always </a:t>
            </a:r>
            <a:r>
              <a:rPr lang="en-US" sz="2000" dirty="0" smtClean="0">
                <a:solidFill>
                  <a:srgbClr val="0000FF"/>
                </a:solidFill>
              </a:rPr>
              <a:t>high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69039"/>
              </p:ext>
            </p:extLst>
          </p:nvPr>
        </p:nvGraphicFramePr>
        <p:xfrm>
          <a:off x="4700786" y="3738264"/>
          <a:ext cx="5044405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15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99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U/S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R/W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Permitted </a:t>
                      </a:r>
                      <a:r>
                        <a:rPr lang="en-US" b="1" baseline="0" dirty="0" smtClean="0"/>
                        <a:t>for Level 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Permitted</a:t>
                      </a:r>
                      <a:r>
                        <a:rPr lang="en-US" b="1" baseline="0" dirty="0" smtClean="0"/>
                        <a:t> for Level 2,1 or 0</a:t>
                      </a:r>
                      <a:endParaRPr 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Read/Write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Read/Write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Read-only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Read/Write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Read-Write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Read/Write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Rounded Rectangular Callout 30"/>
          <p:cNvSpPr/>
          <p:nvPr/>
        </p:nvSpPr>
        <p:spPr>
          <a:xfrm>
            <a:off x="4063019" y="3706908"/>
            <a:ext cx="6638597" cy="1066800"/>
          </a:xfrm>
          <a:prstGeom prst="wedgeRoundRectCallout">
            <a:avLst>
              <a:gd name="adj1" fmla="val 17058"/>
              <a:gd name="adj2" fmla="val -91354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 :Accessed </a:t>
            </a:r>
            <a:r>
              <a:rPr lang="en-US" sz="2000" b="1" dirty="0" smtClean="0">
                <a:solidFill>
                  <a:schemeClr val="tx1"/>
                </a:solidFill>
              </a:rPr>
              <a:t>bit </a:t>
            </a:r>
            <a:r>
              <a:rPr lang="en-US" sz="2000" dirty="0" smtClean="0">
                <a:solidFill>
                  <a:schemeClr val="tx1"/>
                </a:solidFill>
              </a:rPr>
              <a:t>is set by 80386 before any access to the page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 A = </a:t>
            </a:r>
            <a:r>
              <a:rPr lang="en-US" sz="2000" b="1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page is  not </a:t>
            </a:r>
            <a:r>
              <a:rPr lang="en-US" sz="2000" dirty="0" smtClean="0">
                <a:solidFill>
                  <a:schemeClr val="tx1"/>
                </a:solidFill>
              </a:rPr>
              <a:t>accessed. 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A = </a:t>
            </a:r>
            <a:r>
              <a:rPr lang="en-US" sz="2000" b="1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page is  </a:t>
            </a:r>
            <a:r>
              <a:rPr lang="en-US" sz="2000" dirty="0" smtClean="0">
                <a:solidFill>
                  <a:schemeClr val="tx1"/>
                </a:solidFill>
              </a:rPr>
              <a:t>accessed.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3881716" y="3706908"/>
            <a:ext cx="5876597" cy="1066800"/>
          </a:xfrm>
          <a:prstGeom prst="wedgeRoundRectCallout">
            <a:avLst>
              <a:gd name="adj1" fmla="val 23399"/>
              <a:gd name="adj2" fmla="val -89876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D: Dirty bit 	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Dirty bit is set before any write operation to the page.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Dirty bit </a:t>
            </a:r>
            <a:r>
              <a:rPr lang="en-US" sz="2000" dirty="0" smtClean="0">
                <a:solidFill>
                  <a:schemeClr val="tx1"/>
                </a:solidFill>
              </a:rPr>
              <a:t>are </a:t>
            </a:r>
            <a:r>
              <a:rPr lang="en-US" sz="2000" dirty="0">
                <a:solidFill>
                  <a:schemeClr val="tx1"/>
                </a:solidFill>
              </a:rPr>
              <a:t>undefined for page directory entries. 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1729067" y="3644438"/>
            <a:ext cx="4123997" cy="1295399"/>
          </a:xfrm>
          <a:prstGeom prst="wedgeRoundRectCallout">
            <a:avLst>
              <a:gd name="adj1" fmla="val 15394"/>
              <a:gd name="adj2" fmla="val -79510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The upper </a:t>
            </a:r>
            <a:r>
              <a:rPr lang="en-US" sz="2000" dirty="0" smtClean="0">
                <a:solidFill>
                  <a:srgbClr val="0000FF"/>
                </a:solidFill>
              </a:rPr>
              <a:t>20-bit</a:t>
            </a:r>
            <a:r>
              <a:rPr lang="en-US" sz="2000" dirty="0" smtClean="0">
                <a:solidFill>
                  <a:schemeClr val="tx1"/>
                </a:solidFill>
              </a:rPr>
              <a:t> (A</a:t>
            </a:r>
            <a:r>
              <a:rPr lang="en-US" sz="2000" baseline="-25000" dirty="0" smtClean="0">
                <a:solidFill>
                  <a:schemeClr val="tx1"/>
                </a:solidFill>
              </a:rPr>
              <a:t>31</a:t>
            </a:r>
            <a:r>
              <a:rPr lang="en-US" sz="2000" dirty="0" smtClean="0">
                <a:solidFill>
                  <a:schemeClr val="tx1"/>
                </a:solidFill>
              </a:rPr>
              <a:t>-A</a:t>
            </a:r>
            <a:r>
              <a:rPr lang="en-US" sz="2000" baseline="-25000" dirty="0" smtClean="0">
                <a:solidFill>
                  <a:schemeClr val="tx1"/>
                </a:solidFill>
              </a:rPr>
              <a:t>12</a:t>
            </a:r>
            <a:r>
              <a:rPr lang="en-US" sz="2000" dirty="0" smtClean="0">
                <a:solidFill>
                  <a:schemeClr val="tx1"/>
                </a:solidFill>
              </a:rPr>
              <a:t>) are used to select </a:t>
            </a:r>
            <a:r>
              <a:rPr lang="en-US" sz="2000" dirty="0" smtClean="0">
                <a:solidFill>
                  <a:srgbClr val="0000FF"/>
                </a:solidFill>
              </a:rPr>
              <a:t>1024</a:t>
            </a:r>
            <a:r>
              <a:rPr lang="en-US" sz="2000" dirty="0" smtClean="0">
                <a:solidFill>
                  <a:schemeClr val="tx1"/>
                </a:solidFill>
              </a:rPr>
              <a:t> page entries. Page Tables can be </a:t>
            </a:r>
            <a:r>
              <a:rPr lang="en-US" sz="2000" dirty="0" smtClean="0">
                <a:solidFill>
                  <a:srgbClr val="0000FF"/>
                </a:solidFill>
              </a:rPr>
              <a:t>shared</a:t>
            </a:r>
            <a:r>
              <a:rPr lang="en-US" sz="2000" dirty="0" smtClean="0">
                <a:solidFill>
                  <a:schemeClr val="tx1"/>
                </a:solidFill>
              </a:rPr>
              <a:t> between the task.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813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2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2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5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6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8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5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Translation Mechanism in 80386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Translation Mechanism in 80386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Format of Linear Address</a:t>
            </a:r>
          </a:p>
          <a:p>
            <a:pPr marL="0" lv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5430AA"/>
                </a:solidFill>
              </a:rPr>
              <a:t>linear address </a:t>
            </a:r>
            <a:r>
              <a:rPr lang="en-US" dirty="0"/>
              <a:t>refers indirectly to a </a:t>
            </a:r>
            <a:r>
              <a:rPr lang="en-US" dirty="0">
                <a:solidFill>
                  <a:srgbClr val="5430AA"/>
                </a:solidFill>
              </a:rPr>
              <a:t>physical address </a:t>
            </a:r>
            <a:r>
              <a:rPr lang="en-US" dirty="0"/>
              <a:t>by specifying a </a:t>
            </a:r>
            <a:r>
              <a:rPr lang="en-US" dirty="0">
                <a:solidFill>
                  <a:srgbClr val="5430AA"/>
                </a:solidFill>
              </a:rPr>
              <a:t>page table</a:t>
            </a:r>
            <a:r>
              <a:rPr lang="en-US" dirty="0"/>
              <a:t>, a </a:t>
            </a:r>
            <a:r>
              <a:rPr lang="en-US" dirty="0">
                <a:solidFill>
                  <a:srgbClr val="5430AA"/>
                </a:solidFill>
              </a:rPr>
              <a:t>page </a:t>
            </a:r>
            <a:r>
              <a:rPr lang="en-US" dirty="0"/>
              <a:t>within that table, and an </a:t>
            </a:r>
            <a:r>
              <a:rPr lang="en-US" dirty="0">
                <a:solidFill>
                  <a:srgbClr val="5430AA"/>
                </a:solidFill>
              </a:rPr>
              <a:t>offset </a:t>
            </a:r>
            <a:r>
              <a:rPr lang="en-US" dirty="0"/>
              <a:t>for that page.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71472"/>
              </p:ext>
            </p:extLst>
          </p:nvPr>
        </p:nvGraphicFramePr>
        <p:xfrm>
          <a:off x="2654325" y="3726663"/>
          <a:ext cx="6852744" cy="531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4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4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4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29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DIRECTORY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TABLE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OFFSET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93162" y="3370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4870" y="3370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7739" y="3370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8799" y="3370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0882" y="3370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7034" y="3370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07628" y="1529255"/>
            <a:ext cx="7204841" cy="5218386"/>
          </a:xfrm>
          <a:custGeom>
            <a:avLst/>
            <a:gdLst>
              <a:gd name="connsiteX0" fmla="*/ 0 w 7204841"/>
              <a:gd name="connsiteY0" fmla="*/ 31531 h 5218386"/>
              <a:gd name="connsiteX1" fmla="*/ 0 w 7204841"/>
              <a:gd name="connsiteY1" fmla="*/ 5218386 h 5218386"/>
              <a:gd name="connsiteX2" fmla="*/ 7204841 w 7204841"/>
              <a:gd name="connsiteY2" fmla="*/ 5218386 h 5218386"/>
              <a:gd name="connsiteX3" fmla="*/ 7189075 w 7204841"/>
              <a:gd name="connsiteY3" fmla="*/ 0 h 5218386"/>
              <a:gd name="connsiteX4" fmla="*/ 0 w 7204841"/>
              <a:gd name="connsiteY4" fmla="*/ 31531 h 52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841" h="5218386">
                <a:moveTo>
                  <a:pt x="0" y="31531"/>
                </a:moveTo>
                <a:lnTo>
                  <a:pt x="0" y="5218386"/>
                </a:lnTo>
                <a:lnTo>
                  <a:pt x="7204841" y="5218386"/>
                </a:lnTo>
                <a:cubicBezTo>
                  <a:pt x="7199586" y="3478924"/>
                  <a:pt x="7194330" y="1739462"/>
                  <a:pt x="7189075" y="0"/>
                </a:cubicBezTo>
                <a:lnTo>
                  <a:pt x="0" y="31531"/>
                </a:lnTo>
                <a:close/>
              </a:path>
            </a:pathLst>
          </a:custGeom>
          <a:noFill/>
          <a:ln>
            <a:solidFill>
              <a:srgbClr val="5430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3063" y="216133"/>
            <a:ext cx="7565831" cy="6515742"/>
          </a:xfrm>
          <a:custGeom>
            <a:avLst/>
            <a:gdLst>
              <a:gd name="connsiteX0" fmla="*/ 0 w 8008883"/>
              <a:gd name="connsiteY0" fmla="*/ 0 h 6542689"/>
              <a:gd name="connsiteX1" fmla="*/ 8008883 w 8008883"/>
              <a:gd name="connsiteY1" fmla="*/ 0 h 6542689"/>
              <a:gd name="connsiteX2" fmla="*/ 7993117 w 8008883"/>
              <a:gd name="connsiteY2" fmla="*/ 1229710 h 6542689"/>
              <a:gd name="connsiteX3" fmla="*/ 1860331 w 8008883"/>
              <a:gd name="connsiteY3" fmla="*/ 1229710 h 6542689"/>
              <a:gd name="connsiteX4" fmla="*/ 1876097 w 8008883"/>
              <a:gd name="connsiteY4" fmla="*/ 6542689 h 6542689"/>
              <a:gd name="connsiteX5" fmla="*/ 15766 w 8008883"/>
              <a:gd name="connsiteY5" fmla="*/ 6542689 h 6542689"/>
              <a:gd name="connsiteX6" fmla="*/ 0 w 8008883"/>
              <a:gd name="connsiteY6" fmla="*/ 0 h 654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08883" h="6542689">
                <a:moveTo>
                  <a:pt x="0" y="0"/>
                </a:moveTo>
                <a:lnTo>
                  <a:pt x="8008883" y="0"/>
                </a:lnTo>
                <a:lnTo>
                  <a:pt x="7993117" y="1229710"/>
                </a:lnTo>
                <a:lnTo>
                  <a:pt x="1860331" y="1229710"/>
                </a:lnTo>
                <a:cubicBezTo>
                  <a:pt x="1865586" y="3000703"/>
                  <a:pt x="1870842" y="4771696"/>
                  <a:pt x="1876097" y="6542689"/>
                </a:cubicBezTo>
                <a:lnTo>
                  <a:pt x="15766" y="6542689"/>
                </a:lnTo>
                <a:cubicBezTo>
                  <a:pt x="10511" y="4361793"/>
                  <a:pt x="5255" y="2180896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69800"/>
              </p:ext>
            </p:extLst>
          </p:nvPr>
        </p:nvGraphicFramePr>
        <p:xfrm>
          <a:off x="702886" y="746234"/>
          <a:ext cx="6852744" cy="531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4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4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4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29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DIRECTORY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TABLE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OFFSET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27208" y="390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8916" y="3903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1785" y="3903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2845" y="3903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84928" y="3903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1080" y="3903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16711"/>
              </p:ext>
            </p:extLst>
          </p:nvPr>
        </p:nvGraphicFramePr>
        <p:xfrm>
          <a:off x="2004358" y="5059964"/>
          <a:ext cx="1752600" cy="140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02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7526" y="4690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14806" y="4690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32031"/>
              </p:ext>
            </p:extLst>
          </p:nvPr>
        </p:nvGraphicFramePr>
        <p:xfrm>
          <a:off x="4537703" y="4078745"/>
          <a:ext cx="1752600" cy="140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02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30871" y="3709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48151" y="37094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08636" y="4683140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96013" y="373306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41994"/>
              </p:ext>
            </p:extLst>
          </p:nvPr>
        </p:nvGraphicFramePr>
        <p:xfrm>
          <a:off x="7239000" y="1877566"/>
          <a:ext cx="1752600" cy="140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02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301979" y="1508234"/>
            <a:ext cx="16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MEMORY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7801" y="6186596"/>
            <a:ext cx="914400" cy="33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98" y="5544461"/>
            <a:ext cx="117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</a:t>
            </a:r>
          </a:p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281314" y="5386509"/>
            <a:ext cx="379228" cy="3628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25986" y="4720752"/>
            <a:ext cx="379228" cy="373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76111" y="3376651"/>
            <a:ext cx="379228" cy="373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6"/>
          </p:cNvCxnSpPr>
          <p:nvPr/>
        </p:nvCxnSpPr>
        <p:spPr>
          <a:xfrm>
            <a:off x="1660542" y="5567926"/>
            <a:ext cx="34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22201" y="6427441"/>
            <a:ext cx="982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456414" y="5749343"/>
            <a:ext cx="0" cy="678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49574" y="5394646"/>
            <a:ext cx="7813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4"/>
          </p:cNvCxnSpPr>
          <p:nvPr/>
        </p:nvCxnSpPr>
        <p:spPr>
          <a:xfrm flipV="1">
            <a:off x="4115600" y="5093911"/>
            <a:ext cx="0" cy="300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0"/>
          </p:cNvCxnSpPr>
          <p:nvPr/>
        </p:nvCxnSpPr>
        <p:spPr>
          <a:xfrm>
            <a:off x="4115600" y="1277532"/>
            <a:ext cx="0" cy="3443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" idx="3"/>
            <a:endCxn id="27" idx="4"/>
          </p:cNvCxnSpPr>
          <p:nvPr/>
        </p:nvCxnSpPr>
        <p:spPr>
          <a:xfrm flipV="1">
            <a:off x="6290303" y="3749810"/>
            <a:ext cx="375422" cy="1029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7" idx="6"/>
            <a:endCxn id="21" idx="1"/>
          </p:cNvCxnSpPr>
          <p:nvPr/>
        </p:nvCxnSpPr>
        <p:spPr>
          <a:xfrm flipV="1">
            <a:off x="6855339" y="2578201"/>
            <a:ext cx="383661" cy="9850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7" idx="0"/>
          </p:cNvCxnSpPr>
          <p:nvPr/>
        </p:nvCxnSpPr>
        <p:spPr>
          <a:xfrm rot="16200000" flipH="1">
            <a:off x="5449582" y="2160507"/>
            <a:ext cx="2099119" cy="3331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-596394" y="813989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Address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46356" y="998655"/>
            <a:ext cx="349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61527" y="1276012"/>
            <a:ext cx="0" cy="408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9262" y="327883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80386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96469" y="341941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430AA"/>
                </a:solidFill>
              </a:rPr>
              <a:t>Memory</a:t>
            </a:r>
            <a:endParaRPr lang="en-US" b="1" dirty="0">
              <a:solidFill>
                <a:srgbClr val="5430AA"/>
              </a:solidFill>
            </a:endParaRPr>
          </a:p>
        </p:txBody>
      </p:sp>
      <p:cxnSp>
        <p:nvCxnSpPr>
          <p:cNvPr id="42" name="Elbow Connector 41"/>
          <p:cNvCxnSpPr>
            <a:stCxn id="26" idx="6"/>
            <a:endCxn id="16" idx="1"/>
          </p:cNvCxnSpPr>
          <p:nvPr/>
        </p:nvCxnSpPr>
        <p:spPr>
          <a:xfrm flipV="1">
            <a:off x="4305214" y="4779380"/>
            <a:ext cx="232489" cy="127952"/>
          </a:xfrm>
          <a:prstGeom prst="bentConnector3">
            <a:avLst>
              <a:gd name="adj1" fmla="val 364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41696" y="6238081"/>
            <a:ext cx="469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80386:Page </a:t>
            </a:r>
            <a:r>
              <a:rPr lang="en-US" sz="2400" b="1" dirty="0"/>
              <a:t>Translation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1311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7" grpId="0"/>
      <p:bldP spid="18" grpId="0"/>
      <p:bldP spid="19" grpId="0"/>
      <p:bldP spid="20" grpId="0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37" grpId="0"/>
      <p:bldP spid="40" grpId="0"/>
      <p:bldP spid="40" grpId="1"/>
      <p:bldP spid="41" grpId="0"/>
      <p:bldP spid="41" grpId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80386:Page Translation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693738">
              <a:buNone/>
            </a:pPr>
            <a:r>
              <a:rPr lang="en-US" b="1" dirty="0"/>
              <a:t>CR3: </a:t>
            </a:r>
            <a:r>
              <a:rPr lang="en-US" dirty="0"/>
              <a:t>Enables processor to translate </a:t>
            </a:r>
            <a:r>
              <a:rPr lang="en-US" dirty="0">
                <a:solidFill>
                  <a:srgbClr val="5430AA"/>
                </a:solidFill>
              </a:rPr>
              <a:t>linear addresses </a:t>
            </a:r>
            <a:r>
              <a:rPr lang="en-US" dirty="0"/>
              <a:t>into </a:t>
            </a:r>
            <a:r>
              <a:rPr lang="en-US" dirty="0" smtClean="0">
                <a:solidFill>
                  <a:srgbClr val="5430AA"/>
                </a:solidFill>
              </a:rPr>
              <a:t>physical addresses </a:t>
            </a:r>
            <a:r>
              <a:rPr lang="en-US" dirty="0"/>
              <a:t>by locating the </a:t>
            </a:r>
            <a:r>
              <a:rPr lang="en-US" dirty="0">
                <a:solidFill>
                  <a:srgbClr val="5430AA"/>
                </a:solidFill>
              </a:rPr>
              <a:t>page directory </a:t>
            </a:r>
            <a:r>
              <a:rPr lang="en-US" dirty="0"/>
              <a:t>and</a:t>
            </a:r>
            <a:r>
              <a:rPr lang="en-US" dirty="0">
                <a:solidFill>
                  <a:srgbClr val="5430AA"/>
                </a:solidFill>
              </a:rPr>
              <a:t> page tables</a:t>
            </a:r>
            <a:r>
              <a:rPr lang="en-US" dirty="0"/>
              <a:t> for the current task.</a:t>
            </a:r>
          </a:p>
          <a:p>
            <a:r>
              <a:rPr lang="en-US" dirty="0"/>
              <a:t>Here processor converts the </a:t>
            </a:r>
            <a:r>
              <a:rPr lang="en-US" dirty="0">
                <a:solidFill>
                  <a:srgbClr val="5430AA"/>
                </a:solidFill>
              </a:rPr>
              <a:t>DIRECTORY, TABLE</a:t>
            </a:r>
            <a:r>
              <a:rPr lang="en-US" dirty="0"/>
              <a:t>, and </a:t>
            </a:r>
            <a:r>
              <a:rPr lang="en-US" dirty="0">
                <a:solidFill>
                  <a:srgbClr val="5430AA"/>
                </a:solidFill>
              </a:rPr>
              <a:t>OFFSET </a:t>
            </a:r>
            <a:r>
              <a:rPr lang="en-US" dirty="0"/>
              <a:t>fields of a linear address into the physical address by consulting two levels.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Exam Questions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470095"/>
              </p:ext>
            </p:extLst>
          </p:nvPr>
        </p:nvGraphicFramePr>
        <p:xfrm>
          <a:off x="131763" y="863600"/>
          <a:ext cx="11981636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68"/>
                <a:gridCol w="9614307"/>
                <a:gridCol w="968991"/>
                <a:gridCol w="8963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Questions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Explain the paging mechanism in an 80386 microprocessor.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S’18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S’19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a descriptor table? What is its use? Differentiate between GDT and LDT.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S’18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S’19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Differentiate 80286 with 80386 microprocessor.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Explain the real mode and protected mode of the 80286 microprocessor.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W’17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S’19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Briefly explain the architecture of the 80386 microprocessor.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W’17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Intel Processors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</a:t>
            </a:r>
            <a:r>
              <a:rPr lang="en-US" dirty="0" smtClean="0"/>
              <a:t>Intel Processors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096"/>
              </p:ext>
            </p:extLst>
          </p:nvPr>
        </p:nvGraphicFramePr>
        <p:xfrm>
          <a:off x="830805" y="914400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Parameter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8085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8086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80286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80386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80486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Pentium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63948"/>
              </p:ext>
            </p:extLst>
          </p:nvPr>
        </p:nvGraphicFramePr>
        <p:xfrm>
          <a:off x="830805" y="1310640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N-bit Processor (data bus)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8-bit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16-bit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16-bit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32-bit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3348"/>
              </p:ext>
            </p:extLst>
          </p:nvPr>
        </p:nvGraphicFramePr>
        <p:xfrm>
          <a:off x="830805" y="1706880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Address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16-bit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20-bit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24-bit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32-bit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32-bit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2335"/>
              </p:ext>
            </p:extLst>
          </p:nvPr>
        </p:nvGraphicFramePr>
        <p:xfrm>
          <a:off x="830805" y="2103120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Addressable</a:t>
                      </a:r>
                      <a:r>
                        <a:rPr lang="en-US" sz="2000" b="1" baseline="0" dirty="0" smtClean="0"/>
                        <a:t> Memory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64KB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1MB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16MB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4GB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4GB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17729"/>
              </p:ext>
            </p:extLst>
          </p:nvPr>
        </p:nvGraphicFramePr>
        <p:xfrm>
          <a:off x="830805" y="3684926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2286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Supports Paging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99068"/>
              </p:ext>
            </p:extLst>
          </p:nvPr>
        </p:nvGraphicFramePr>
        <p:xfrm>
          <a:off x="830805" y="2895600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 Virtual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YES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1792"/>
              </p:ext>
            </p:extLst>
          </p:nvPr>
        </p:nvGraphicFramePr>
        <p:xfrm>
          <a:off x="830805" y="3290263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 Segmentation 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YES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YES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54533"/>
              </p:ext>
            </p:extLst>
          </p:nvPr>
        </p:nvGraphicFramePr>
        <p:xfrm>
          <a:off x="830805" y="4483714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2286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 Cache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0166"/>
              </p:ext>
            </p:extLst>
          </p:nvPr>
        </p:nvGraphicFramePr>
        <p:xfrm>
          <a:off x="830805" y="4087474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2286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Operating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49073"/>
              </p:ext>
            </p:extLst>
          </p:nvPr>
        </p:nvGraphicFramePr>
        <p:xfrm>
          <a:off x="830805" y="4879954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2286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Contains on-chip FPU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64981"/>
              </p:ext>
            </p:extLst>
          </p:nvPr>
        </p:nvGraphicFramePr>
        <p:xfrm>
          <a:off x="830805" y="5277597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2286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Supports Instruction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38570"/>
              </p:ext>
            </p:extLst>
          </p:nvPr>
        </p:nvGraphicFramePr>
        <p:xfrm>
          <a:off x="830805" y="2496206"/>
          <a:ext cx="876300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4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2286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Introduced</a:t>
                      </a:r>
                      <a:r>
                        <a:rPr lang="en-US" sz="2000" b="1" baseline="0" dirty="0" smtClean="0"/>
                        <a:t> in Year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1976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1985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264542"/>
              </p:ext>
            </p:extLst>
          </p:nvPr>
        </p:nvGraphicFramePr>
        <p:xfrm>
          <a:off x="131763" y="863600"/>
          <a:ext cx="10778199" cy="3650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405"/>
                <a:gridCol w="8553794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Books:</a:t>
                      </a:r>
                      <a:endParaRPr lang="en-IN" sz="2000" b="1" i="1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endParaRPr lang="en-IN" sz="2000" b="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Advanced Microprocessors, Daniel </a:t>
                      </a:r>
                      <a:r>
                        <a:rPr lang="en-US" sz="2000" kern="1200" dirty="0" err="1" smtClean="0"/>
                        <a:t>Tabak</a:t>
                      </a:r>
                      <a:r>
                        <a:rPr lang="en-US" sz="2000" kern="1200" dirty="0" smtClean="0"/>
                        <a:t>, </a:t>
                      </a:r>
                      <a:r>
                        <a:rPr lang="en-US" sz="2000" kern="1200" dirty="0" err="1" smtClean="0"/>
                        <a:t>McGrawHill</a:t>
                      </a:r>
                      <a:endParaRPr lang="en-IN" sz="2000" b="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IN" sz="20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b="0" i="0" dirty="0" smtClean="0"/>
                        <a:t>8086 Programming and Advance Processor Architecture, </a:t>
                      </a:r>
                      <a:r>
                        <a:rPr lang="en-US" sz="2000" b="0" i="0" dirty="0" err="1" smtClean="0"/>
                        <a:t>Savaliya</a:t>
                      </a:r>
                      <a:r>
                        <a:rPr lang="en-US" sz="2000" b="0" i="0" dirty="0" smtClean="0"/>
                        <a:t> M. T., </a:t>
                      </a:r>
                      <a:r>
                        <a:rPr lang="en-US" sz="2000" b="0" i="0" dirty="0" err="1" smtClean="0"/>
                        <a:t>WileyIndia</a:t>
                      </a:r>
                      <a:endParaRPr lang="en-US" sz="2000" b="0" i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7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/>
                        <a:t>The 8088 and 8086 Microprocessors, </a:t>
                      </a:r>
                      <a:r>
                        <a:rPr lang="en-US" sz="2000" b="0" i="0" dirty="0" err="1" smtClean="0"/>
                        <a:t>Triebel</a:t>
                      </a:r>
                      <a:r>
                        <a:rPr lang="en-US" sz="2000" b="0" i="0" dirty="0" smtClean="0"/>
                        <a:t> &amp; Singh, Pearson Education</a:t>
                      </a:r>
                      <a:endParaRPr lang="en-IN" sz="2000" b="0" i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b="1" i="0" dirty="0" smtClean="0"/>
                        <a:t>Mobile Application:</a:t>
                      </a:r>
                      <a:endParaRPr lang="en-IN" sz="20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b="0" i="1" dirty="0" smtClean="0"/>
                        <a:t>8085 and 8086 Microprocessor </a:t>
                      </a:r>
                      <a:r>
                        <a:rPr lang="en-US" sz="2000" b="0" i="1" dirty="0" err="1" smtClean="0"/>
                        <a:t>Opcodes</a:t>
                      </a:r>
                      <a:r>
                        <a:rPr lang="en-US" sz="2000" b="0" i="1" dirty="0" smtClean="0"/>
                        <a:t> app from Play Store: </a:t>
                      </a:r>
                      <a:r>
                        <a:rPr lang="en-US" sz="2000" b="0" i="1" dirty="0" smtClean="0">
                          <a:hlinkClick r:id="rId2"/>
                        </a:rPr>
                        <a:t>http://tiny.cc/aopcodes</a:t>
                      </a:r>
                      <a:endParaRPr lang="en-IN" sz="2000" b="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66" y="75037"/>
            <a:ext cx="561128" cy="5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Thank You</a:t>
            </a:r>
            <a:endParaRPr lang="en-I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EU(Execution Unit)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4998" y="449071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4998" y="476882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4998" y="5046926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4998" y="5315507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3964" y="3943915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0264" y="3943915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3964" y="3672095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0264" y="3672095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3964" y="3408216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0264" y="3408216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3964" y="4212918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80264" y="4212918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24648" y="2034871"/>
            <a:ext cx="1485900" cy="60825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00649" y="4760759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00649" y="5053594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10800000">
            <a:off x="5019918" y="3602820"/>
            <a:ext cx="2142879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Half Frame 19"/>
          <p:cNvSpPr/>
          <p:nvPr/>
        </p:nvSpPr>
        <p:spPr>
          <a:xfrm rot="5400000">
            <a:off x="3688632" y="813476"/>
            <a:ext cx="2465160" cy="6484080"/>
          </a:xfrm>
          <a:prstGeom prst="halfFrame">
            <a:avLst>
              <a:gd name="adj1" fmla="val 4821"/>
              <a:gd name="adj2" fmla="val 59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5067216" y="2975226"/>
            <a:ext cx="266782" cy="61917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777977" y="2969593"/>
            <a:ext cx="265176" cy="6133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2672251" y="2975226"/>
            <a:ext cx="215392" cy="40847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5400000">
            <a:off x="6857340" y="3559046"/>
            <a:ext cx="487754" cy="1799561"/>
          </a:xfrm>
          <a:prstGeom prst="bentUpArrow">
            <a:avLst>
              <a:gd name="adj1" fmla="val 25000"/>
              <a:gd name="adj2" fmla="val 29161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62598" y="4212421"/>
            <a:ext cx="0" cy="54833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095998" y="1905001"/>
            <a:ext cx="1371600" cy="884785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67498" y="5058906"/>
            <a:ext cx="135331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00649" y="3829971"/>
            <a:ext cx="17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Arithmetic logic unit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35461" y="3798062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445000" y="310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27876" y="3107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46276" y="310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91566" y="310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1042936" y="3935581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936" y="3663761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42936" y="3399882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42936" y="4204584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463968" y="1784531"/>
            <a:ext cx="0" cy="2336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672712" y="979965"/>
            <a:ext cx="5080800" cy="1807438"/>
          </a:xfrm>
          <a:prstGeom prst="wedgeRoundRectCallout">
            <a:avLst>
              <a:gd name="adj1" fmla="val -29580"/>
              <a:gd name="adj2" fmla="val 79877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EU has 4 general purpose </a:t>
            </a:r>
            <a:r>
              <a:rPr lang="en-US" sz="2400" dirty="0">
                <a:solidFill>
                  <a:srgbClr val="0000FF"/>
                </a:solidFill>
              </a:rPr>
              <a:t>16-bit </a:t>
            </a:r>
            <a:r>
              <a:rPr lang="en-US" sz="2400" dirty="0" smtClean="0">
                <a:solidFill>
                  <a:schemeClr val="tx1"/>
                </a:solidFill>
              </a:rPr>
              <a:t>register i.e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rgbClr val="0000FF"/>
                </a:solidFill>
              </a:rPr>
              <a:t>AX, BX, CX, DX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each register is the combination of two </a:t>
            </a:r>
            <a:r>
              <a:rPr lang="en-US" sz="2400" dirty="0">
                <a:solidFill>
                  <a:srgbClr val="0000FF"/>
                </a:solidFill>
              </a:rPr>
              <a:t>8-bit </a:t>
            </a:r>
            <a:r>
              <a:rPr lang="en-US" sz="2400" dirty="0" smtClean="0">
                <a:solidFill>
                  <a:schemeClr val="tx1"/>
                </a:solidFill>
              </a:rPr>
              <a:t>register.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002520" y="1120664"/>
            <a:ext cx="5021605" cy="1402205"/>
          </a:xfrm>
          <a:prstGeom prst="wedgeRoundRectCallout">
            <a:avLst>
              <a:gd name="adj1" fmla="val 30748"/>
              <a:gd name="adj2" fmla="val 112369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Contains 16-bit ALU, that performs add, subtract, increment, decrement, </a:t>
            </a:r>
            <a:r>
              <a:rPr lang="en-US" sz="2400" dirty="0" smtClean="0">
                <a:solidFill>
                  <a:schemeClr val="tx1"/>
                </a:solidFill>
              </a:rPr>
              <a:t>compliment, shift, </a:t>
            </a:r>
            <a:r>
              <a:rPr lang="en-US" sz="2400" dirty="0">
                <a:solidFill>
                  <a:schemeClr val="tx1"/>
                </a:solidFill>
              </a:rPr>
              <a:t>AND, OR, XOR etc.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3727414" y="5422298"/>
            <a:ext cx="5743771" cy="1030176"/>
          </a:xfrm>
          <a:prstGeom prst="wedgeRoundRectCallout">
            <a:avLst>
              <a:gd name="adj1" fmla="val -50754"/>
              <a:gd name="adj2" fmla="val -1210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Stack </a:t>
            </a:r>
            <a:r>
              <a:rPr lang="en-US" sz="2400" b="1" dirty="0" smtClean="0">
                <a:solidFill>
                  <a:schemeClr val="tx1"/>
                </a:solidFill>
              </a:rPr>
              <a:t>pointer: </a:t>
            </a:r>
            <a:r>
              <a:rPr lang="en-US" sz="2400" dirty="0">
                <a:solidFill>
                  <a:schemeClr val="tx1"/>
                </a:solidFill>
              </a:rPr>
              <a:t>It always points to the top of the stack. Used for sequential access of </a:t>
            </a:r>
            <a:r>
              <a:rPr lang="en-US" sz="2400" dirty="0">
                <a:solidFill>
                  <a:srgbClr val="0000FF"/>
                </a:solidFill>
              </a:rPr>
              <a:t>stack segment.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3727414" y="5486542"/>
            <a:ext cx="5581602" cy="408470"/>
          </a:xfrm>
          <a:prstGeom prst="wedgeRoundRectCallout">
            <a:avLst>
              <a:gd name="adj1" fmla="val -50635"/>
              <a:gd name="adj2" fmla="val -1721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Base </a:t>
            </a:r>
            <a:r>
              <a:rPr lang="en-US" sz="2400" b="1" dirty="0" smtClean="0">
                <a:solidFill>
                  <a:schemeClr val="tx1"/>
                </a:solidFill>
              </a:rPr>
              <a:t>pointer:  </a:t>
            </a:r>
            <a:r>
              <a:rPr lang="en-US" sz="2400" dirty="0">
                <a:solidFill>
                  <a:schemeClr val="tx1"/>
                </a:solidFill>
              </a:rPr>
              <a:t>used for indirect addressing.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3896949" y="4679481"/>
            <a:ext cx="5309708" cy="1849904"/>
          </a:xfrm>
          <a:prstGeom prst="wedgeRoundRectCallout">
            <a:avLst>
              <a:gd name="adj1" fmla="val -54098"/>
              <a:gd name="adj2" fmla="val -14675"/>
              <a:gd name="adj3" fmla="val 16667"/>
            </a:avLst>
          </a:prstGeom>
          <a:solidFill>
            <a:srgbClr val="F7F9F9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SI (Source Index)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chemeClr val="tx1"/>
                </a:solidFill>
              </a:rPr>
              <a:t>DI (Destination Index) </a:t>
            </a:r>
            <a:r>
              <a:rPr lang="en-US" sz="2400" dirty="0">
                <a:solidFill>
                  <a:schemeClr val="tx1"/>
                </a:solidFill>
              </a:rPr>
              <a:t>are used for string related operation and for moving block of memory from one location to </a:t>
            </a:r>
            <a:r>
              <a:rPr lang="en-US" sz="2400" dirty="0" smtClean="0">
                <a:solidFill>
                  <a:schemeClr val="tx1"/>
                </a:solidFill>
              </a:rPr>
              <a:t>another.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4680162" y="979965"/>
            <a:ext cx="4886877" cy="574566"/>
          </a:xfrm>
          <a:prstGeom prst="wedgeRoundRectCallout">
            <a:avLst>
              <a:gd name="adj1" fmla="val 15916"/>
              <a:gd name="adj2" fmla="val 120499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Performs </a:t>
            </a:r>
            <a:r>
              <a:rPr lang="en-US" sz="2400" dirty="0">
                <a:solidFill>
                  <a:schemeClr val="tx1"/>
                </a:solidFill>
              </a:rPr>
              <a:t>various internal operations.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7074044" y="4763259"/>
            <a:ext cx="4972634" cy="1049674"/>
          </a:xfrm>
          <a:prstGeom prst="wedgeRoundRectCallout">
            <a:avLst>
              <a:gd name="adj1" fmla="val -56336"/>
              <a:gd name="adj2" fmla="val -3537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Operand register: </a:t>
            </a:r>
            <a:r>
              <a:rPr lang="en-US" sz="2400" dirty="0" smtClean="0">
                <a:solidFill>
                  <a:schemeClr val="tx1"/>
                </a:solidFill>
              </a:rPr>
              <a:t>16-bit </a:t>
            </a:r>
            <a:r>
              <a:rPr lang="en-US" sz="2400" dirty="0">
                <a:solidFill>
                  <a:schemeClr val="tx1"/>
                </a:solidFill>
              </a:rPr>
              <a:t>register used by the control register to hold the </a:t>
            </a:r>
            <a:r>
              <a:rPr lang="en-US" sz="2400" dirty="0">
                <a:solidFill>
                  <a:srgbClr val="0000FF"/>
                </a:solidFill>
              </a:rPr>
              <a:t>operands temporarily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6845711" y="4619270"/>
            <a:ext cx="5244115" cy="1172889"/>
          </a:xfrm>
          <a:prstGeom prst="wedgeRoundRectCallout">
            <a:avLst>
              <a:gd name="adj1" fmla="val -52175"/>
              <a:gd name="adj2" fmla="val 156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 16-bit flag register of 8086 contains </a:t>
            </a:r>
            <a:r>
              <a:rPr lang="en-US" sz="2400" dirty="0">
                <a:solidFill>
                  <a:srgbClr val="0000FF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 active flags (</a:t>
            </a:r>
            <a:r>
              <a:rPr lang="en-US" sz="2400" dirty="0">
                <a:solidFill>
                  <a:srgbClr val="0000FF"/>
                </a:solidFill>
              </a:rPr>
              <a:t>6 </a:t>
            </a:r>
            <a:r>
              <a:rPr lang="en-US" sz="2400" dirty="0">
                <a:solidFill>
                  <a:schemeClr val="tx1"/>
                </a:solidFill>
              </a:rPr>
              <a:t>conditional &amp; </a:t>
            </a:r>
            <a:r>
              <a:rPr lang="en-US" sz="2400" dirty="0">
                <a:solidFill>
                  <a:srgbClr val="0000FF"/>
                </a:solidFill>
              </a:rPr>
              <a:t>3 </a:t>
            </a:r>
            <a:r>
              <a:rPr lang="en-US" sz="2400" dirty="0">
                <a:solidFill>
                  <a:schemeClr val="tx1"/>
                </a:solidFill>
              </a:rPr>
              <a:t>control flags), other </a:t>
            </a:r>
            <a:r>
              <a:rPr lang="en-US" sz="2400" dirty="0">
                <a:solidFill>
                  <a:srgbClr val="0000FF"/>
                </a:solidFill>
              </a:rPr>
              <a:t>7 </a:t>
            </a:r>
            <a:r>
              <a:rPr lang="en-US" sz="2400" dirty="0">
                <a:solidFill>
                  <a:schemeClr val="tx1"/>
                </a:solidFill>
              </a:rPr>
              <a:t>flags are undefined.</a:t>
            </a:r>
          </a:p>
        </p:txBody>
      </p:sp>
    </p:spTree>
    <p:extLst>
      <p:ext uri="{BB962C8B-B14F-4D97-AF65-F5344CB8AC3E}">
        <p14:creationId xmlns:p14="http://schemas.microsoft.com/office/powerpoint/2010/main" val="23374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8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5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5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7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5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of EU (Execution Unit)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Decodes </a:t>
            </a:r>
            <a:r>
              <a:rPr lang="en-US" dirty="0"/>
              <a:t>the instruction.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Executes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decoded instructions.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Tells </a:t>
            </a:r>
            <a:r>
              <a:rPr lang="en-US" dirty="0">
                <a:solidFill>
                  <a:srgbClr val="5430AA"/>
                </a:solidFill>
              </a:rPr>
              <a:t>BIU </a:t>
            </a:r>
            <a:r>
              <a:rPr lang="en-US" dirty="0"/>
              <a:t>from where to </a:t>
            </a:r>
            <a:r>
              <a:rPr lang="en-US" dirty="0">
                <a:solidFill>
                  <a:srgbClr val="5430AA"/>
                </a:solidFill>
              </a:rPr>
              <a:t>fetch </a:t>
            </a:r>
            <a:r>
              <a:rPr lang="en-US" dirty="0"/>
              <a:t>the instruction.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EU</a:t>
            </a:r>
            <a:r>
              <a:rPr lang="en-US" dirty="0"/>
              <a:t> takes care of performing operation on the data.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EU is also known as </a:t>
            </a:r>
            <a:r>
              <a:rPr lang="en-US" b="1" dirty="0">
                <a:solidFill>
                  <a:srgbClr val="5430AA"/>
                </a:solidFill>
              </a:rPr>
              <a:t>execution heart </a:t>
            </a:r>
            <a:r>
              <a:rPr lang="en-US" dirty="0"/>
              <a:t>of the processor.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8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77" y="747378"/>
            <a:ext cx="9090080" cy="6052195"/>
          </a:xfrm>
          <a:prstGeom prst="rect">
            <a:avLst/>
          </a:prstGeom>
          <a:noFill/>
          <a:ln w="44450">
            <a:solidFill>
              <a:srgbClr val="5430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461" y="1729535"/>
            <a:ext cx="146304" cy="26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2611" y="1999811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611" y="227273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611" y="2545657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2611" y="281858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2611" y="309150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22611" y="561916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2611" y="5897266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2611" y="6175372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22611" y="6443953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1577" y="507236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7877" y="507236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21577" y="480054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97877" y="480054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1577" y="4536662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97877" y="4536662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21577" y="5341364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97877" y="5341364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80411" y="1192306"/>
            <a:ext cx="609600" cy="289560"/>
          </a:xfrm>
          <a:prstGeom prst="rect">
            <a:avLst/>
          </a:prstGeom>
          <a:solidFill>
            <a:srgbClr val="F7F9F9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0411" y="148186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80411" y="177142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80411" y="206098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80411" y="235054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80411" y="264010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42261" y="3163317"/>
            <a:ext cx="1485900" cy="60825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18262" y="5889205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18262" y="6182040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546411" y="1117287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1727713" y="21404"/>
            <a:ext cx="1295400" cy="6096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Interface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 rot="10800000">
            <a:off x="4737532" y="4731266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rot="10800000">
            <a:off x="3255460" y="1018250"/>
            <a:ext cx="914401" cy="1005840"/>
          </a:xfrm>
          <a:prstGeom prst="bentArrow">
            <a:avLst>
              <a:gd name="adj1" fmla="val 13683"/>
              <a:gd name="adj2" fmla="val 16873"/>
              <a:gd name="adj3" fmla="val 24741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1621577" y="1748289"/>
            <a:ext cx="230151" cy="2468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9" idx="2"/>
            <a:endCxn id="30" idx="0"/>
          </p:cNvCxnSpPr>
          <p:nvPr/>
        </p:nvCxnSpPr>
        <p:spPr>
          <a:xfrm>
            <a:off x="7185211" y="2929666"/>
            <a:ext cx="0" cy="2336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alf Frame 38"/>
          <p:cNvSpPr/>
          <p:nvPr/>
        </p:nvSpPr>
        <p:spPr>
          <a:xfrm rot="5400000">
            <a:off x="3406245" y="1941922"/>
            <a:ext cx="2465160" cy="6484080"/>
          </a:xfrm>
          <a:prstGeom prst="halfFrame">
            <a:avLst>
              <a:gd name="adj1" fmla="val 4821"/>
              <a:gd name="adj2" fmla="val 59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4784829" y="4103672"/>
            <a:ext cx="266782" cy="61917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6243334" y="4098039"/>
            <a:ext cx="265176" cy="6133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2389864" y="4103672"/>
            <a:ext cx="215392" cy="40847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392527" y="3398005"/>
            <a:ext cx="210067" cy="52022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rot="5400000">
            <a:off x="6574953" y="4687492"/>
            <a:ext cx="487754" cy="1799561"/>
          </a:xfrm>
          <a:prstGeom prst="bentUpArrow">
            <a:avLst>
              <a:gd name="adj1" fmla="val 25000"/>
              <a:gd name="adj2" fmla="val 29161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280211" y="5340867"/>
            <a:ext cx="0" cy="54833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5813611" y="3033447"/>
            <a:ext cx="1371600" cy="884785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5111" y="6187352"/>
            <a:ext cx="135331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174811" y="3072751"/>
            <a:ext cx="9105846" cy="605429"/>
          </a:xfrm>
          <a:prstGeom prst="bentConnector3">
            <a:avLst>
              <a:gd name="adj1" fmla="val 50000"/>
            </a:avLst>
          </a:prstGeom>
          <a:ln w="41275">
            <a:solidFill>
              <a:srgbClr val="5430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54371" y="4864953"/>
            <a:ext cx="1336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Arithmetic logic</a:t>
            </a:r>
            <a:br>
              <a:rPr lang="en-US" sz="1400" dirty="0" smtClean="0"/>
            </a:br>
            <a:r>
              <a:rPr lang="en-US" sz="1400" dirty="0" smtClean="0"/>
              <a:t> unit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 flipH="1">
            <a:off x="4057201" y="944583"/>
            <a:ext cx="100584" cy="9144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H="1">
            <a:off x="2374116" y="901280"/>
            <a:ext cx="123444" cy="103447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04583" y="1151838"/>
            <a:ext cx="32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Symbol" panose="05050102010706020507" pitchFamily="18" charset="2"/>
              </a:rPr>
              <a:t>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550132" y="1748289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BIU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653074" y="4926508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489056" y="1460821"/>
            <a:ext cx="1254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  <a:p>
            <a:r>
              <a:rPr lang="en-US" dirty="0" smtClean="0"/>
              <a:t>stream </a:t>
            </a:r>
          </a:p>
          <a:p>
            <a:r>
              <a:rPr lang="en-US" dirty="0" smtClean="0"/>
              <a:t>byte </a:t>
            </a:r>
          </a:p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30059" y="3277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490555" y="32770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62613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45489" y="4235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563889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109179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8152004" y="3167390"/>
            <a:ext cx="2845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8086 Architecture</a:t>
            </a:r>
            <a:endParaRPr lang="en-US" sz="2800" b="1" dirty="0"/>
          </a:p>
        </p:txBody>
      </p:sp>
      <p:sp>
        <p:nvSpPr>
          <p:cNvPr id="63" name="Rectangle 62"/>
          <p:cNvSpPr/>
          <p:nvPr/>
        </p:nvSpPr>
        <p:spPr>
          <a:xfrm>
            <a:off x="760549" y="5064027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0549" y="4792207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0549" y="4528328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0549" y="5333030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2232211" y="662536"/>
            <a:ext cx="265666" cy="454751"/>
          </a:xfrm>
          <a:prstGeom prst="upArrow">
            <a:avLst/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Bent Arrow 67"/>
          <p:cNvSpPr/>
          <p:nvPr/>
        </p:nvSpPr>
        <p:spPr>
          <a:xfrm rot="5400000">
            <a:off x="4724043" y="-1396716"/>
            <a:ext cx="301770" cy="4870214"/>
          </a:xfrm>
          <a:prstGeom prst="bentArrow">
            <a:avLst>
              <a:gd name="adj1" fmla="val 41029"/>
              <a:gd name="adj2" fmla="val 41029"/>
              <a:gd name="adj3" fmla="val 41029"/>
              <a:gd name="adj4" fmla="val 0"/>
            </a:avLst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Exam Questions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165453"/>
              </p:ext>
            </p:extLst>
          </p:nvPr>
        </p:nvGraphicFramePr>
        <p:xfrm>
          <a:off x="131763" y="863600"/>
          <a:ext cx="11981636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68"/>
                <a:gridCol w="9614307"/>
                <a:gridCol w="968991"/>
                <a:gridCol w="8963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Questions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 and explain internal architecture diagram of 8086 microprocessor.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S’18</a:t>
                      </a:r>
                    </a:p>
                    <a:p>
                      <a:pPr algn="ctr"/>
                      <a:r>
                        <a:rPr lang="en-US" dirty="0" smtClean="0"/>
                        <a:t>W’19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Differentiate 8085 microprocessor with 8086 microprocessor.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the addressing capacity of 8085 microprocessor and 8086 microprocessor?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S’18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72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 in 8086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 in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5430AA"/>
                </a:solidFill>
              </a:rPr>
              <a:t>Code Segment (CS)</a:t>
            </a:r>
            <a:r>
              <a:rPr lang="en-US" dirty="0">
                <a:solidFill>
                  <a:srgbClr val="5430AA"/>
                </a:solidFill>
              </a:rPr>
              <a:t>: </a:t>
            </a:r>
            <a:r>
              <a:rPr lang="en-US" dirty="0"/>
              <a:t>Stores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executable</a:t>
            </a:r>
            <a:r>
              <a:rPr lang="en-US" dirty="0"/>
              <a:t> program.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5430AA"/>
                </a:solidFill>
              </a:rPr>
              <a:t>Data Segment (DS)</a:t>
            </a:r>
            <a:r>
              <a:rPr lang="en-US" dirty="0">
                <a:solidFill>
                  <a:srgbClr val="5430AA"/>
                </a:solidFill>
              </a:rPr>
              <a:t>: </a:t>
            </a:r>
            <a:r>
              <a:rPr lang="en-US" dirty="0"/>
              <a:t>Contains </a:t>
            </a:r>
            <a:r>
              <a:rPr lang="en-US" b="1" dirty="0"/>
              <a:t>data</a:t>
            </a:r>
            <a:r>
              <a:rPr lang="en-US" dirty="0"/>
              <a:t> used by a program. Data can be accessed from this</a:t>
            </a:r>
            <a:r>
              <a:rPr lang="en-US" b="1" dirty="0"/>
              <a:t> </a:t>
            </a:r>
            <a:r>
              <a:rPr lang="en-US" dirty="0"/>
              <a:t>by an offset address.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5430AA"/>
                </a:solidFill>
              </a:rPr>
              <a:t>Stack Segment (SS): </a:t>
            </a:r>
            <a:r>
              <a:rPr lang="en-US" dirty="0"/>
              <a:t>Defines an area of memory used for the </a:t>
            </a:r>
            <a:r>
              <a:rPr lang="en-US" b="1" dirty="0"/>
              <a:t>stack</a:t>
            </a:r>
            <a:r>
              <a:rPr lang="en-US" dirty="0"/>
              <a:t>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5430AA"/>
                </a:solidFill>
              </a:rPr>
              <a:t>Extra Segment (ES): </a:t>
            </a:r>
            <a:r>
              <a:rPr lang="en-US" dirty="0"/>
              <a:t>ES an additional </a:t>
            </a:r>
            <a:r>
              <a:rPr lang="en-US" b="1" dirty="0"/>
              <a:t>data</a:t>
            </a:r>
            <a:r>
              <a:rPr lang="en-US" dirty="0"/>
              <a:t> segment.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06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8086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</a:t>
            </a: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630204"/>
              </p:ext>
            </p:extLst>
          </p:nvPr>
        </p:nvGraphicFramePr>
        <p:xfrm>
          <a:off x="2057401" y="1137362"/>
          <a:ext cx="8211403" cy="3509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777"/>
                <a:gridCol w="5346959"/>
                <a:gridCol w="1718667"/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 Weightage</a:t>
                      </a:r>
                      <a:endParaRPr lang="en-US" b="1" dirty="0"/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Microprocessor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Microprocessor Architecture  and Operations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8085 Microprocessor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 Language Programming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8085 Assembly Language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 &amp; Subroutines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Interfacing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Microprocessors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57533" y="4219091"/>
            <a:ext cx="8211403" cy="42014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5430AA"/>
                </a:solidFill>
              </a:rPr>
              <a:t>What is Segment?</a:t>
            </a:r>
          </a:p>
          <a:p>
            <a:pPr marL="0" indent="0">
              <a:buNone/>
            </a:pPr>
            <a:r>
              <a:rPr lang="en-US" dirty="0"/>
              <a:t>An area in memory.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430AA"/>
                </a:solidFill>
              </a:rPr>
              <a:t>What is Segmentation?</a:t>
            </a:r>
          </a:p>
          <a:p>
            <a:pPr marL="0" indent="0">
              <a:buNone/>
            </a:pPr>
            <a:r>
              <a:rPr lang="en-US" dirty="0"/>
              <a:t>The process of dividing memory into segments of various sizes is called </a:t>
            </a:r>
            <a:r>
              <a:rPr lang="en-US" b="1" dirty="0"/>
              <a:t>Segmentation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54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need of segmentation in 8086?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9356912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What is the need of segmentation in 8086?</a:t>
                </a:r>
              </a:p>
              <a:p>
                <a:r>
                  <a:rPr lang="en-US" dirty="0"/>
                  <a:t>Memory </a:t>
                </a:r>
                <a:r>
                  <a:rPr lang="en-US" dirty="0">
                    <a:solidFill>
                      <a:srgbClr val="5430AA"/>
                    </a:solidFill>
                  </a:rPr>
                  <a:t>is huge collection </a:t>
                </a:r>
                <a:r>
                  <a:rPr lang="en-US" dirty="0"/>
                  <a:t>of bytes. </a:t>
                </a:r>
              </a:p>
              <a:p>
                <a:r>
                  <a:rPr lang="en-US" dirty="0"/>
                  <a:t>In order to </a:t>
                </a:r>
                <a:r>
                  <a:rPr lang="en-US" dirty="0">
                    <a:solidFill>
                      <a:srgbClr val="5430AA"/>
                    </a:solidFill>
                  </a:rPr>
                  <a:t>organize </a:t>
                </a:r>
                <a:r>
                  <a:rPr lang="en-US" dirty="0"/>
                  <a:t>these bytes in an </a:t>
                </a:r>
                <a:r>
                  <a:rPr lang="en-US" dirty="0">
                    <a:solidFill>
                      <a:srgbClr val="5430AA"/>
                    </a:solidFill>
                  </a:rPr>
                  <a:t>efficient </a:t>
                </a:r>
                <a:r>
                  <a:rPr lang="en-US" dirty="0"/>
                  <a:t>manner </a:t>
                </a:r>
                <a:r>
                  <a:rPr lang="en-US" dirty="0">
                    <a:solidFill>
                      <a:srgbClr val="5430AA"/>
                    </a:solidFill>
                  </a:rPr>
                  <a:t>segmentation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is used.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E.g.</a:t>
                </a:r>
                <a:r>
                  <a:rPr lang="en-US" dirty="0"/>
                  <a:t>	</a:t>
                </a:r>
                <a:r>
                  <a:rPr lang="en-US" dirty="0" smtClean="0">
                    <a:solidFill>
                      <a:srgbClr val="5430AA"/>
                    </a:solidFill>
                  </a:rPr>
                  <a:t>No. of segments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Total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memory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available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size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each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segment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	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5430AA"/>
                    </a:solidFill>
                  </a:rPr>
                  <a:t>No. of segments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dirty="0" smtClean="0"/>
                          <m:t>1 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MB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dirty="0" smtClean="0"/>
                          <m:t>64 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KB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dirty="0" smtClean="0"/>
                          <m:t>1024 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KB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64 </m:t>
                        </m:r>
                        <m:r>
                          <m:rPr>
                            <m:nor/>
                          </m:rPr>
                          <a:rPr lang="en-US" sz="2000" dirty="0"/>
                          <m:t>KB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5430AA"/>
                    </a:solidFill>
                  </a:rPr>
                  <a:t>16 </a:t>
                </a:r>
                <a:r>
                  <a:rPr lang="en-US" dirty="0" smtClean="0">
                    <a:solidFill>
                      <a:srgbClr val="5430AA"/>
                    </a:solidFill>
                  </a:rPr>
                  <a:t>segments</a:t>
                </a:r>
                <a:endParaRPr lang="en-US" dirty="0">
                  <a:solidFill>
                    <a:srgbClr val="5430AA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9356912" cy="5334000"/>
              </a:xfrm>
              <a:blipFill rotWithShape="0">
                <a:blip r:embed="rId2"/>
                <a:stretch>
                  <a:fillRect l="-977" t="-1486" r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62000" y="5334030"/>
            <a:ext cx="7803386" cy="6858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99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6093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093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614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509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404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299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045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5940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835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730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625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1520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0415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9310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7719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62000" y="4724400"/>
            <a:ext cx="0" cy="6096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72500" y="4724400"/>
            <a:ext cx="0" cy="6096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" y="5029200"/>
            <a:ext cx="7810987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0499" y="4829145"/>
            <a:ext cx="895009" cy="400110"/>
          </a:xfrm>
          <a:prstGeom prst="rect">
            <a:avLst/>
          </a:prstGeom>
          <a:solidFill>
            <a:srgbClr val="F7F9F9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 MB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6019800"/>
            <a:ext cx="0" cy="2743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2850" y="6019800"/>
            <a:ext cx="0" cy="2743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78073" y="6075412"/>
                <a:ext cx="45221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800" b="1" dirty="0"/>
                        <m:t>64</m:t>
                      </m:r>
                      <m:r>
                        <m:rPr>
                          <m:nor/>
                        </m:rPr>
                        <a:rPr lang="en-US" sz="800" b="1" dirty="0"/>
                        <m:t>KB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3" y="6075412"/>
                <a:ext cx="452218" cy="2154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107281" y="6183134"/>
            <a:ext cx="88107" cy="0"/>
          </a:xfrm>
          <a:prstGeom prst="straightConnector1">
            <a:avLst/>
          </a:prstGeom>
          <a:ln w="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1"/>
          </p:cNvCxnSpPr>
          <p:nvPr/>
        </p:nvCxnSpPr>
        <p:spPr>
          <a:xfrm flipH="1">
            <a:off x="778073" y="6183134"/>
            <a:ext cx="93465" cy="0"/>
          </a:xfrm>
          <a:prstGeom prst="straightConnector1">
            <a:avLst/>
          </a:prstGeom>
          <a:ln w="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8086 has </a:t>
            </a:r>
            <a:r>
              <a:rPr lang="en-US" dirty="0">
                <a:solidFill>
                  <a:srgbClr val="5430AA"/>
                </a:solidFill>
              </a:rPr>
              <a:t>20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lines address bus.</a:t>
            </a:r>
          </a:p>
          <a:p>
            <a:r>
              <a:rPr lang="en-US" dirty="0"/>
              <a:t>With 20 address lines, the memory that can be addressed is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</a:rPr>
              <a:t>20</a:t>
            </a:r>
            <a:r>
              <a:rPr lang="en-US" dirty="0"/>
              <a:t> bytes.</a:t>
            </a:r>
          </a:p>
          <a:p>
            <a:pPr marL="0" indent="0">
              <a:buNone/>
            </a:pPr>
            <a:r>
              <a:rPr lang="en-US" dirty="0"/>
              <a:t>	2</a:t>
            </a:r>
            <a:r>
              <a:rPr lang="en-US" baseline="30000" dirty="0"/>
              <a:t>20 	</a:t>
            </a:r>
            <a:r>
              <a:rPr lang="en-US" dirty="0"/>
              <a:t>= </a:t>
            </a:r>
            <a:r>
              <a:rPr lang="en-US" b="1" dirty="0"/>
              <a:t>1,048,576</a:t>
            </a:r>
            <a:r>
              <a:rPr lang="en-US" dirty="0"/>
              <a:t> bytes </a:t>
            </a:r>
          </a:p>
          <a:p>
            <a:pPr marL="0" indent="0">
              <a:buNone/>
            </a:pPr>
            <a:r>
              <a:rPr lang="en-US" dirty="0"/>
              <a:t>	1 MB 	= </a:t>
            </a:r>
            <a:r>
              <a:rPr lang="en-US" b="1" dirty="0">
                <a:solidFill>
                  <a:srgbClr val="5430AA"/>
                </a:solidFill>
              </a:rPr>
              <a:t>1111</a:t>
            </a:r>
            <a:r>
              <a:rPr lang="en-US" b="1" dirty="0"/>
              <a:t> 1111 1111 1111 1111</a:t>
            </a:r>
          </a:p>
          <a:p>
            <a:pPr marL="0" indent="0">
              <a:buNone/>
            </a:pPr>
            <a:r>
              <a:rPr lang="en-US" b="1" dirty="0"/>
              <a:t>	          	</a:t>
            </a:r>
            <a:r>
              <a:rPr lang="en-US" dirty="0"/>
              <a:t>= </a:t>
            </a:r>
            <a:r>
              <a:rPr lang="en-US" b="1" dirty="0">
                <a:solidFill>
                  <a:srgbClr val="5430AA"/>
                </a:solidFill>
              </a:rPr>
              <a:t>F</a:t>
            </a:r>
            <a:r>
              <a:rPr lang="en-US" b="1" dirty="0"/>
              <a:t>FFFF</a:t>
            </a:r>
            <a:r>
              <a:rPr lang="en-US" dirty="0"/>
              <a:t> 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2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many segments can be accessed at a time in 8086?</a:t>
            </a:r>
          </a:p>
          <a:p>
            <a:r>
              <a:rPr lang="en-US" dirty="0"/>
              <a:t>In 8086, at a time only </a:t>
            </a:r>
            <a:r>
              <a:rPr lang="en-US" dirty="0">
                <a:solidFill>
                  <a:srgbClr val="5430AA"/>
                </a:solidFill>
              </a:rPr>
              <a:t>4 segments </a:t>
            </a:r>
            <a:r>
              <a:rPr lang="en-US" dirty="0"/>
              <a:t>can be accessed.</a:t>
            </a:r>
          </a:p>
          <a:p>
            <a:pPr marL="0" indent="0">
              <a:buNone/>
            </a:pPr>
            <a:r>
              <a:rPr lang="en-US" dirty="0"/>
              <a:t>	i.e. 64 KB * 4 = </a:t>
            </a:r>
            <a:r>
              <a:rPr lang="en-US" dirty="0">
                <a:solidFill>
                  <a:srgbClr val="5430AA"/>
                </a:solidFill>
              </a:rPr>
              <a:t>256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KB of memory can be accessed at a time.</a:t>
            </a:r>
          </a:p>
          <a:p>
            <a:r>
              <a:rPr lang="en-US" dirty="0"/>
              <a:t>In 8086, memory address is ranging from </a:t>
            </a:r>
            <a:r>
              <a:rPr lang="en-US" b="1" dirty="0"/>
              <a:t>00000 H to FFFFF </a:t>
            </a:r>
            <a:r>
              <a:rPr lang="en-US" b="1" dirty="0" smtClean="0"/>
              <a:t>H.</a:t>
            </a:r>
          </a:p>
          <a:p>
            <a:r>
              <a:rPr lang="en-US" dirty="0" smtClean="0">
                <a:solidFill>
                  <a:srgbClr val="5430AA"/>
                </a:solidFill>
              </a:rPr>
              <a:t>Bit-Size </a:t>
            </a:r>
            <a:r>
              <a:rPr lang="en-US" dirty="0"/>
              <a:t>of each </a:t>
            </a:r>
            <a:r>
              <a:rPr lang="en-US" dirty="0">
                <a:solidFill>
                  <a:srgbClr val="5430AA"/>
                </a:solidFill>
              </a:rPr>
              <a:t>Segment Register </a:t>
            </a:r>
            <a:r>
              <a:rPr lang="en-US" dirty="0"/>
              <a:t>is of </a:t>
            </a:r>
            <a:r>
              <a:rPr lang="en-US" dirty="0">
                <a:solidFill>
                  <a:srgbClr val="5430AA"/>
                </a:solidFill>
              </a:rPr>
              <a:t>16-bit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2</a:t>
            </a:r>
            <a:r>
              <a:rPr lang="en-US" b="1" baseline="30000" dirty="0"/>
              <a:t>16</a:t>
            </a:r>
            <a:r>
              <a:rPr lang="en-US" b="1" dirty="0"/>
              <a:t> = 65535 bytes = 64 KB </a:t>
            </a:r>
            <a:r>
              <a:rPr lang="en-US" dirty="0"/>
              <a:t>[size of each segment ]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00819"/>
              </p:ext>
            </p:extLst>
          </p:nvPr>
        </p:nvGraphicFramePr>
        <p:xfrm>
          <a:off x="3581409" y="4203296"/>
          <a:ext cx="2971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SEG-1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64 KB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SEG-2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SEG-3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SEG-4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3208" y="44958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430AA"/>
                </a:solidFill>
              </a:rPr>
              <a:t>0000 H</a:t>
            </a:r>
            <a:endParaRPr lang="en-US" dirty="0">
              <a:solidFill>
                <a:srgbClr val="5430A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5650" y="401863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430AA"/>
                </a:solidFill>
              </a:rPr>
              <a:t>FFFF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5430AA"/>
                </a:solidFill>
              </a:rPr>
              <a:t>H</a:t>
            </a:r>
            <a:endParaRPr lang="en-US" dirty="0">
              <a:solidFill>
                <a:srgbClr val="5430AA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582223" y="4203296"/>
            <a:ext cx="5441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82223" y="6032096"/>
            <a:ext cx="5441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09481" y="494145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2</a:t>
            </a:r>
            <a:r>
              <a:rPr lang="en-US" sz="1400" dirty="0" smtClean="0"/>
              <a:t>56 </a:t>
            </a:r>
            <a:r>
              <a:rPr lang="en-US" sz="1400" dirty="0"/>
              <a:t>KB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54287" y="4214255"/>
            <a:ext cx="0" cy="7272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54287" y="5249236"/>
            <a:ext cx="0" cy="7828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5430AA"/>
                </a:solidFill>
              </a:rPr>
              <a:t>How to calculate physical address from segment address?</a:t>
            </a:r>
          </a:p>
          <a:p>
            <a:r>
              <a:rPr lang="en-US" dirty="0"/>
              <a:t>Segment Registers are used to hold the </a:t>
            </a:r>
            <a:r>
              <a:rPr lang="en-US" dirty="0">
                <a:solidFill>
                  <a:srgbClr val="5430AA"/>
                </a:solidFill>
              </a:rPr>
              <a:t>upper 16-bit </a:t>
            </a:r>
            <a:r>
              <a:rPr lang="en-US" dirty="0"/>
              <a:t>of the </a:t>
            </a:r>
            <a:r>
              <a:rPr lang="en-US" dirty="0">
                <a:solidFill>
                  <a:srgbClr val="5430AA"/>
                </a:solidFill>
              </a:rPr>
              <a:t>starting address </a:t>
            </a:r>
            <a:r>
              <a:rPr lang="en-US" dirty="0"/>
              <a:t>for each of the segment.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16-bit address </a:t>
            </a:r>
            <a:r>
              <a:rPr lang="en-US" dirty="0"/>
              <a:t>is starting address of the segment from where the </a:t>
            </a:r>
            <a:r>
              <a:rPr lang="en-US" dirty="0">
                <a:solidFill>
                  <a:srgbClr val="5430AA"/>
                </a:solidFill>
              </a:rPr>
              <a:t>BIU</a:t>
            </a:r>
            <a:r>
              <a:rPr lang="en-US" dirty="0"/>
              <a:t> is currently fetching </a:t>
            </a:r>
            <a:r>
              <a:rPr lang="en-US" dirty="0">
                <a:solidFill>
                  <a:srgbClr val="5430AA"/>
                </a:solidFill>
              </a:rPr>
              <a:t>instruction code bytes</a:t>
            </a:r>
            <a:r>
              <a:rPr lang="en-US" dirty="0"/>
              <a:t>.</a:t>
            </a:r>
          </a:p>
          <a:p>
            <a:r>
              <a:rPr lang="en-US" dirty="0"/>
              <a:t>The BIU always </a:t>
            </a:r>
            <a:r>
              <a:rPr lang="en-US" dirty="0">
                <a:solidFill>
                  <a:srgbClr val="5430AA"/>
                </a:solidFill>
              </a:rPr>
              <a:t>inserts zero(0)</a:t>
            </a:r>
            <a:r>
              <a:rPr lang="en-US" dirty="0"/>
              <a:t> for the </a:t>
            </a:r>
            <a:r>
              <a:rPr lang="en-US" dirty="0">
                <a:solidFill>
                  <a:srgbClr val="5430AA"/>
                </a:solidFill>
              </a:rPr>
              <a:t>LSB(Least Significant Bit) </a:t>
            </a:r>
            <a:r>
              <a:rPr lang="en-US" dirty="0"/>
              <a:t>to generate </a:t>
            </a:r>
            <a:r>
              <a:rPr lang="en-US" dirty="0">
                <a:solidFill>
                  <a:srgbClr val="5430AA"/>
                </a:solidFill>
              </a:rPr>
              <a:t>20-bit address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0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5430AA"/>
                </a:solidFill>
              </a:rPr>
              <a:t>How a </a:t>
            </a:r>
            <a:r>
              <a:rPr lang="en-US" b="1" dirty="0"/>
              <a:t>20-bit physical address </a:t>
            </a:r>
            <a:r>
              <a:rPr lang="en-US" b="1" dirty="0">
                <a:solidFill>
                  <a:srgbClr val="5430AA"/>
                </a:solidFill>
              </a:rPr>
              <a:t>can be obtained, if data bus is of 16-bit?</a:t>
            </a:r>
          </a:p>
          <a:p>
            <a:r>
              <a:rPr lang="en-US" dirty="0">
                <a:solidFill>
                  <a:srgbClr val="5430AA"/>
                </a:solidFill>
              </a:rPr>
              <a:t>20-bit address </a:t>
            </a:r>
            <a:r>
              <a:rPr lang="en-US" dirty="0"/>
              <a:t>is known as </a:t>
            </a:r>
            <a:r>
              <a:rPr lang="en-US" dirty="0">
                <a:solidFill>
                  <a:srgbClr val="5430AA"/>
                </a:solidFill>
              </a:rPr>
              <a:t>Physical Address (PA) </a:t>
            </a:r>
            <a:r>
              <a:rPr lang="en-US" dirty="0"/>
              <a:t>of memory.</a:t>
            </a:r>
          </a:p>
          <a:p>
            <a:r>
              <a:rPr lang="en-US" dirty="0"/>
              <a:t>PA = </a:t>
            </a:r>
            <a:r>
              <a:rPr lang="en-US" dirty="0">
                <a:solidFill>
                  <a:srgbClr val="5430AA"/>
                </a:solidFill>
              </a:rPr>
              <a:t>Base Address : Offset</a:t>
            </a:r>
          </a:p>
          <a:p>
            <a:r>
              <a:rPr lang="en-US" dirty="0">
                <a:solidFill>
                  <a:srgbClr val="5430AA"/>
                </a:solidFill>
              </a:rPr>
              <a:t>Offset </a:t>
            </a:r>
            <a:r>
              <a:rPr lang="en-US" dirty="0"/>
              <a:t>is the </a:t>
            </a:r>
            <a:r>
              <a:rPr lang="en-US" dirty="0">
                <a:solidFill>
                  <a:srgbClr val="5430AA"/>
                </a:solidFill>
              </a:rPr>
              <a:t>displacement </a:t>
            </a:r>
            <a:r>
              <a:rPr lang="en-US" dirty="0"/>
              <a:t>of the memory location from the starting location of the segment.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5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</a:t>
            </a:r>
            <a:r>
              <a:rPr lang="en-US" dirty="0" smtClean="0"/>
              <a:t>8086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9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</a:t>
            </a:r>
            <a:r>
              <a:rPr lang="en-US" dirty="0" smtClean="0"/>
              <a:t>8086: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5430AA"/>
                </a:solidFill>
              </a:rPr>
              <a:t>Example</a:t>
            </a:r>
            <a:r>
              <a:rPr lang="en-US" b="1" dirty="0" smtClean="0"/>
              <a:t>: Base </a:t>
            </a:r>
            <a:r>
              <a:rPr lang="en-US" b="1" dirty="0"/>
              <a:t>address DS=2222 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Step-1: Convert DS 16-bit address to 20-bit address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 - </a:t>
            </a:r>
            <a:r>
              <a:rPr lang="en-US" dirty="0"/>
              <a:t>the BIU appends </a:t>
            </a:r>
            <a:r>
              <a:rPr lang="en-US" dirty="0">
                <a:solidFill>
                  <a:srgbClr val="5430AA"/>
                </a:solidFill>
              </a:rPr>
              <a:t>0</a:t>
            </a:r>
            <a:r>
              <a:rPr lang="en-US" dirty="0"/>
              <a:t> H to the </a:t>
            </a:r>
            <a:r>
              <a:rPr lang="en-US" dirty="0">
                <a:solidFill>
                  <a:srgbClr val="5430AA"/>
                </a:solidFill>
              </a:rPr>
              <a:t>LSB </a:t>
            </a:r>
            <a:r>
              <a:rPr lang="en-US" dirty="0"/>
              <a:t>of the base address.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	2222</a:t>
            </a:r>
            <a:r>
              <a:rPr lang="en-US" b="1" dirty="0">
                <a:solidFill>
                  <a:srgbClr val="FF0000"/>
                </a:solidFill>
              </a:rPr>
              <a:t>0 </a:t>
            </a:r>
            <a:r>
              <a:rPr lang="en-US" b="1" dirty="0"/>
              <a:t>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Step-2: Retrieve offset address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- Assuming offset address = 008F 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 	PA = Base Address : Offset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	PA = </a:t>
            </a:r>
            <a:r>
              <a:rPr lang="en-US" dirty="0">
                <a:solidFill>
                  <a:srgbClr val="5430AA"/>
                </a:solidFill>
              </a:rPr>
              <a:t>2222 H: 008F 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9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8086: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Step-3: To calculate the effective address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Physical Address = Starting Address of Segment(20-bit) + Offset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	                   EA =      2 2 2 2 0 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	           OFFSET=  +     0 0 8 F 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			      </a:t>
            </a:r>
            <a:r>
              <a:rPr lang="pt-BR" b="1" dirty="0">
                <a:solidFill>
                  <a:srgbClr val="5430AA"/>
                </a:solidFill>
              </a:rPr>
              <a:t>2 2 2 A F H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0" y="2816118"/>
            <a:ext cx="1600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8973"/>
              </p:ext>
            </p:extLst>
          </p:nvPr>
        </p:nvGraphicFramePr>
        <p:xfrm>
          <a:off x="5257800" y="3639207"/>
          <a:ext cx="237655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2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2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BYTE-0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22220 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22221 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BYTE-N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222AF 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42138"/>
              </p:ext>
            </p:extLst>
          </p:nvPr>
        </p:nvGraphicFramePr>
        <p:xfrm>
          <a:off x="990600" y="3639207"/>
          <a:ext cx="106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2222 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057400" y="3824627"/>
            <a:ext cx="320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7400" y="3822700"/>
            <a:ext cx="320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09105" y="4737547"/>
            <a:ext cx="16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OFFSET=008F 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137184" y="3824627"/>
            <a:ext cx="1" cy="91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37184" y="5106879"/>
            <a:ext cx="1" cy="912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4788" y="36407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364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32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DS: Offset </a:t>
            </a:r>
            <a:r>
              <a:rPr lang="en-US" b="1" dirty="0" smtClean="0"/>
              <a:t>=&gt;  </a:t>
            </a:r>
            <a:r>
              <a:rPr lang="en-IN" b="1" dirty="0"/>
              <a:t>1000:1F00 </a:t>
            </a:r>
          </a:p>
        </p:txBody>
      </p:sp>
    </p:spTree>
    <p:extLst>
      <p:ext uri="{BB962C8B-B14F-4D97-AF65-F5344CB8AC3E}">
        <p14:creationId xmlns:p14="http://schemas.microsoft.com/office/powerpoint/2010/main" val="11488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75413"/>
            <a:ext cx="8128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13899" y="1309049"/>
          <a:ext cx="11300346" cy="3851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72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91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145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Reference Books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Microprocessor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Microprocessor Architecture, Programming, and Applications with the 8085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Ramesh S.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Gaonkar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Penram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International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Microprocessor Architecture  and Operations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8085 Microprocessor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 Language Programming Basics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8085 Assembly Language Programs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 &amp; Subroutines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Interfacing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92523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Microprocessors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Microprocessors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Daniel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Tabak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TMH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Exam Questions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115095"/>
              </p:ext>
            </p:extLst>
          </p:nvPr>
        </p:nvGraphicFramePr>
        <p:xfrm>
          <a:off x="131763" y="863600"/>
          <a:ext cx="11981636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68"/>
                <a:gridCol w="9614307"/>
                <a:gridCol w="968991"/>
                <a:gridCol w="8963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Questions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Explain the concept of segmented memory. What are its advantages?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the physical addresses are calculated from segment register in 8086 microprocessor?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down various segment registers of 8086 microprocessor.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S’18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S’19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Flag Register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Flag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 </a:t>
            </a:r>
            <a:r>
              <a:rPr lang="en-IN" dirty="0">
                <a:solidFill>
                  <a:srgbClr val="5430AA"/>
                </a:solidFill>
              </a:rPr>
              <a:t>16-bit</a:t>
            </a:r>
            <a:r>
              <a:rPr lang="en-IN" dirty="0"/>
              <a:t> flag register of 8086 contains </a:t>
            </a:r>
            <a:r>
              <a:rPr lang="en-IN" dirty="0">
                <a:solidFill>
                  <a:srgbClr val="5430AA"/>
                </a:solidFill>
              </a:rPr>
              <a:t>9</a:t>
            </a:r>
            <a:r>
              <a:rPr lang="en-IN" dirty="0"/>
              <a:t> active flags (</a:t>
            </a:r>
            <a:r>
              <a:rPr lang="en-IN" dirty="0">
                <a:solidFill>
                  <a:srgbClr val="5430AA"/>
                </a:solidFill>
              </a:rPr>
              <a:t>6</a:t>
            </a:r>
            <a:r>
              <a:rPr lang="en-IN" dirty="0"/>
              <a:t> conditional &amp; </a:t>
            </a:r>
            <a:r>
              <a:rPr lang="en-IN" dirty="0">
                <a:solidFill>
                  <a:srgbClr val="5430AA"/>
                </a:solidFill>
              </a:rPr>
              <a:t>3</a:t>
            </a:r>
            <a:r>
              <a:rPr lang="en-IN" dirty="0"/>
              <a:t> control flags), other </a:t>
            </a:r>
            <a:r>
              <a:rPr lang="en-IN" dirty="0">
                <a:solidFill>
                  <a:srgbClr val="5430AA"/>
                </a:solidFill>
              </a:rPr>
              <a:t>7</a:t>
            </a:r>
            <a:r>
              <a:rPr lang="en-IN" dirty="0"/>
              <a:t> flags are undefined.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27137" y="2235968"/>
            <a:ext cx="237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Flag Register (16-bit)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47774" y="3130743"/>
            <a:ext cx="1456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Control Flag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15226" y="3130743"/>
            <a:ext cx="1330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Status Flag</a:t>
            </a:r>
            <a:endParaRPr lang="en-US" sz="2000" b="1" dirty="0"/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4348255" y="1563970"/>
            <a:ext cx="494665" cy="26388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6800482" y="1750623"/>
            <a:ext cx="494665" cy="22655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15226" y="3536298"/>
            <a:ext cx="18566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430AA"/>
                </a:solidFill>
              </a:rPr>
              <a:t>CF:</a:t>
            </a:r>
            <a:r>
              <a:rPr lang="en-US" dirty="0" smtClean="0"/>
              <a:t>  Carry Flag</a:t>
            </a:r>
          </a:p>
          <a:p>
            <a:r>
              <a:rPr lang="en-US" dirty="0" smtClean="0">
                <a:solidFill>
                  <a:srgbClr val="5430AA"/>
                </a:solidFill>
              </a:rPr>
              <a:t>PF:</a:t>
            </a:r>
            <a:r>
              <a:rPr lang="en-US" dirty="0" smtClean="0"/>
              <a:t>  </a:t>
            </a:r>
            <a:r>
              <a:rPr lang="en-US" dirty="0"/>
              <a:t>Parity </a:t>
            </a:r>
            <a:r>
              <a:rPr lang="en-US" dirty="0" smtClean="0"/>
              <a:t>Flag</a:t>
            </a:r>
          </a:p>
          <a:p>
            <a:r>
              <a:rPr lang="en-US" dirty="0" smtClean="0">
                <a:solidFill>
                  <a:srgbClr val="5430AA"/>
                </a:solidFill>
              </a:rPr>
              <a:t>AF:</a:t>
            </a:r>
            <a:r>
              <a:rPr lang="en-US" dirty="0" smtClean="0"/>
              <a:t>  </a:t>
            </a:r>
            <a:r>
              <a:rPr lang="en-US" dirty="0"/>
              <a:t>Auxiliary </a:t>
            </a:r>
            <a:r>
              <a:rPr lang="en-US" dirty="0" smtClean="0"/>
              <a:t>Flag</a:t>
            </a:r>
          </a:p>
          <a:p>
            <a:r>
              <a:rPr lang="en-US" dirty="0" smtClean="0">
                <a:solidFill>
                  <a:srgbClr val="5430AA"/>
                </a:solidFill>
              </a:rPr>
              <a:t>ZF: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/>
              <a:t>Zero Flag</a:t>
            </a:r>
          </a:p>
          <a:p>
            <a:r>
              <a:rPr lang="en-US" dirty="0" smtClean="0">
                <a:solidFill>
                  <a:srgbClr val="5430AA"/>
                </a:solidFill>
              </a:rPr>
              <a:t>SF:</a:t>
            </a:r>
            <a:r>
              <a:rPr lang="en-US" dirty="0" smtClean="0"/>
              <a:t>  Sign Flag</a:t>
            </a:r>
          </a:p>
          <a:p>
            <a:r>
              <a:rPr lang="en-US" dirty="0" smtClean="0">
                <a:solidFill>
                  <a:srgbClr val="5430AA"/>
                </a:solidFill>
              </a:rPr>
              <a:t>OF:</a:t>
            </a:r>
            <a:r>
              <a:rPr lang="en-US" dirty="0" smtClean="0"/>
              <a:t> </a:t>
            </a:r>
            <a:r>
              <a:rPr lang="en-US" dirty="0"/>
              <a:t>Overflow </a:t>
            </a:r>
            <a:r>
              <a:rPr lang="en-US" dirty="0" smtClean="0"/>
              <a:t>Flag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7774" y="3536298"/>
            <a:ext cx="18471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430AA"/>
                </a:solidFill>
              </a:rPr>
              <a:t>TF</a:t>
            </a:r>
            <a:r>
              <a:rPr lang="en-US" dirty="0">
                <a:solidFill>
                  <a:srgbClr val="5430AA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Trap Flag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5430AA"/>
                </a:solidFill>
              </a:rPr>
              <a:t>IF:</a:t>
            </a:r>
            <a:r>
              <a:rPr lang="en-US" dirty="0" smtClean="0"/>
              <a:t>  </a:t>
            </a:r>
            <a:r>
              <a:rPr lang="en-US" dirty="0"/>
              <a:t>Interrupt </a:t>
            </a:r>
            <a:r>
              <a:rPr lang="en-US" dirty="0" smtClean="0"/>
              <a:t>Flag</a:t>
            </a:r>
          </a:p>
          <a:p>
            <a:r>
              <a:rPr lang="en-US" dirty="0" smtClean="0">
                <a:solidFill>
                  <a:srgbClr val="5430AA"/>
                </a:solidFill>
              </a:rPr>
              <a:t>DF:</a:t>
            </a:r>
            <a:r>
              <a:rPr lang="en-US" dirty="0" smtClean="0"/>
              <a:t> </a:t>
            </a:r>
            <a:r>
              <a:rPr lang="en-US" dirty="0"/>
              <a:t>Direction </a:t>
            </a:r>
            <a:r>
              <a:rPr lang="en-US" dirty="0" smtClean="0"/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3350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Flag Register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431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75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147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19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91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35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07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579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151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723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295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67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439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011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431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003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75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147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719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291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863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435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007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SF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6579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ZF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71151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723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295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867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439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011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2746375" y="3338512"/>
            <a:ext cx="6629400" cy="1235074"/>
          </a:xfrm>
          <a:prstGeom prst="wedgeRoundRectCallout">
            <a:avLst>
              <a:gd name="adj1" fmla="val -22125"/>
              <a:gd name="adj2" fmla="val -7820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IN" sz="2000" b="1" dirty="0" smtClean="0">
                <a:solidFill>
                  <a:schemeClr val="tx1"/>
                </a:solidFill>
              </a:rPr>
              <a:t>Overflow Flag </a:t>
            </a:r>
          </a:p>
          <a:p>
            <a:pPr marL="0" lvl="1"/>
            <a:r>
              <a:rPr lang="en-US" sz="2000" dirty="0" smtClean="0">
                <a:solidFill>
                  <a:schemeClr val="tx1"/>
                </a:solidFill>
              </a:rPr>
              <a:t>Indicates overflow, when arithmetic operation is carried out.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0" lvl="1"/>
            <a:r>
              <a:rPr lang="en-IN" sz="2000" b="1" dirty="0" smtClean="0">
                <a:solidFill>
                  <a:schemeClr val="tx1"/>
                </a:solidFill>
              </a:rPr>
              <a:t>OF=0 </a:t>
            </a:r>
            <a:r>
              <a:rPr lang="en-IN" sz="2000" dirty="0" smtClean="0">
                <a:solidFill>
                  <a:schemeClr val="tx1"/>
                </a:solidFill>
              </a:rPr>
              <a:t>; </a:t>
            </a:r>
            <a:r>
              <a:rPr lang="en-US" sz="2000" dirty="0">
                <a:solidFill>
                  <a:schemeClr val="tx1"/>
                </a:solidFill>
              </a:rPr>
              <a:t>result has </a:t>
            </a:r>
            <a:r>
              <a:rPr lang="en-US" sz="2000" dirty="0" smtClean="0">
                <a:solidFill>
                  <a:schemeClr val="tx1"/>
                </a:solidFill>
              </a:rPr>
              <a:t>not exceeded </a:t>
            </a:r>
            <a:r>
              <a:rPr lang="en-US" sz="2000" dirty="0">
                <a:solidFill>
                  <a:schemeClr val="tx1"/>
                </a:solidFill>
              </a:rPr>
              <a:t>the capacity of machine.</a:t>
            </a:r>
            <a:endParaRPr lang="en-IN" sz="2000" dirty="0">
              <a:solidFill>
                <a:schemeClr val="tx1"/>
              </a:solidFill>
            </a:endParaRPr>
          </a:p>
          <a:p>
            <a:pPr marL="0" lvl="1"/>
            <a:r>
              <a:rPr lang="en-IN" sz="2000" b="1" dirty="0" smtClean="0">
                <a:solidFill>
                  <a:schemeClr val="tx1"/>
                </a:solidFill>
              </a:rPr>
              <a:t>OF=1</a:t>
            </a:r>
            <a:r>
              <a:rPr lang="en-IN" sz="2000" dirty="0" smtClean="0">
                <a:solidFill>
                  <a:schemeClr val="tx1"/>
                </a:solidFill>
              </a:rPr>
              <a:t> ; </a:t>
            </a:r>
            <a:r>
              <a:rPr lang="en-US" sz="2000" dirty="0">
                <a:solidFill>
                  <a:schemeClr val="tx1"/>
                </a:solidFill>
              </a:rPr>
              <a:t>result has exceeded the capacity of machine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2174875" y="3338512"/>
            <a:ext cx="7772400" cy="1056182"/>
          </a:xfrm>
          <a:prstGeom prst="wedgeRoundRectCallout">
            <a:avLst>
              <a:gd name="adj1" fmla="val -12648"/>
              <a:gd name="adj2" fmla="val -84216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Direction Flag </a:t>
            </a:r>
            <a:endParaRPr lang="en-IN" sz="2000" dirty="0">
              <a:solidFill>
                <a:schemeClr val="tx1"/>
              </a:solidFill>
            </a:endParaRP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DF=0 </a:t>
            </a:r>
            <a:r>
              <a:rPr lang="en-IN" sz="2000" dirty="0">
                <a:solidFill>
                  <a:schemeClr val="tx1"/>
                </a:solidFill>
              </a:rPr>
              <a:t>; </a:t>
            </a:r>
            <a:r>
              <a:rPr lang="en-US" sz="2000" dirty="0">
                <a:solidFill>
                  <a:schemeClr val="tx1"/>
                </a:solidFill>
              </a:rPr>
              <a:t>String bytes are accessed from lower to higher memory address.</a:t>
            </a:r>
            <a:endParaRPr lang="en-IN" sz="2000" dirty="0">
              <a:solidFill>
                <a:schemeClr val="tx1"/>
              </a:solidFill>
            </a:endParaRP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DF=1</a:t>
            </a:r>
            <a:r>
              <a:rPr lang="en-IN" sz="2000" dirty="0">
                <a:solidFill>
                  <a:schemeClr val="tx1"/>
                </a:solidFill>
              </a:rPr>
              <a:t> ; </a:t>
            </a:r>
            <a:r>
              <a:rPr lang="en-US" sz="2000" dirty="0">
                <a:solidFill>
                  <a:schemeClr val="tx1"/>
                </a:solidFill>
              </a:rPr>
              <a:t>String bytes are accessed from higher to lower memory address.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4384675" y="3262313"/>
            <a:ext cx="3771900" cy="930273"/>
          </a:xfrm>
          <a:prstGeom prst="wedgeRoundRectCallout">
            <a:avLst>
              <a:gd name="adj1" fmla="val -22125"/>
              <a:gd name="adj2" fmla="val -7820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Interrupt Flag </a:t>
            </a: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IF=0 </a:t>
            </a:r>
            <a:r>
              <a:rPr lang="en-IN" sz="2000" dirty="0">
                <a:solidFill>
                  <a:schemeClr val="tx1"/>
                </a:solidFill>
              </a:rPr>
              <a:t>; Disable Maskable Interrupt</a:t>
            </a: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IF=1</a:t>
            </a:r>
            <a:r>
              <a:rPr lang="en-IN" sz="2000" dirty="0">
                <a:solidFill>
                  <a:schemeClr val="tx1"/>
                </a:solidFill>
              </a:rPr>
              <a:t> ; Enable Maskable </a:t>
            </a:r>
            <a:r>
              <a:rPr lang="en-IN" sz="2000" dirty="0" smtClean="0">
                <a:solidFill>
                  <a:schemeClr val="tx1"/>
                </a:solidFill>
              </a:rPr>
              <a:t>Interrupt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4575175" y="3262313"/>
            <a:ext cx="4953000" cy="1056181"/>
          </a:xfrm>
          <a:prstGeom prst="wedgeRoundRectCallout">
            <a:avLst>
              <a:gd name="adj1" fmla="val -22125"/>
              <a:gd name="adj2" fmla="val -7820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Trap Flag </a:t>
            </a:r>
            <a:r>
              <a:rPr lang="en-IN" sz="2000" dirty="0">
                <a:solidFill>
                  <a:schemeClr val="tx1"/>
                </a:solidFill>
              </a:rPr>
              <a:t>is used for single step control.</a:t>
            </a: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TF=0 </a:t>
            </a:r>
            <a:r>
              <a:rPr lang="en-IN" sz="2000" dirty="0">
                <a:solidFill>
                  <a:schemeClr val="tx1"/>
                </a:solidFill>
              </a:rPr>
              <a:t>; Whole program will be executed </a:t>
            </a: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TF=1</a:t>
            </a:r>
            <a:r>
              <a:rPr lang="en-IN" sz="2000" dirty="0">
                <a:solidFill>
                  <a:schemeClr val="tx1"/>
                </a:solidFill>
              </a:rPr>
              <a:t> ; </a:t>
            </a:r>
            <a:r>
              <a:rPr lang="en-US" sz="2000" dirty="0" smtClean="0">
                <a:solidFill>
                  <a:schemeClr val="tx1"/>
                </a:solidFill>
              </a:rPr>
              <a:t>Program </a:t>
            </a:r>
            <a:r>
              <a:rPr lang="en-US" sz="2000" dirty="0">
                <a:solidFill>
                  <a:schemeClr val="tx1"/>
                </a:solidFill>
              </a:rPr>
              <a:t>will run in single step mode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FFFF"/>
                                      </p:to>
                                    </p:animClr>
                                    <p:set>
                                      <p:cBhvr>
                                        <p:cTn id="1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FFFF"/>
                                      </p:to>
                                    </p:animClr>
                                    <p:set>
                                      <p:cBhvr>
                                        <p:cTn id="17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5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FFFF"/>
                                      </p:to>
                                    </p:animClr>
                                    <p:set>
                                      <p:cBhvr>
                                        <p:cTn id="18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5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FFFF"/>
                                      </p:to>
                                    </p:animClr>
                                    <p:set>
                                      <p:cBhvr>
                                        <p:cTn id="20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Flag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>
                <a:solidFill>
                  <a:srgbClr val="5430AA"/>
                </a:solidFill>
              </a:rPr>
              <a:t>Carry Flag (CF):</a:t>
            </a:r>
            <a:r>
              <a:rPr lang="en-IN" b="1" dirty="0">
                <a:solidFill>
                  <a:srgbClr val="0000FF"/>
                </a:solidFill>
              </a:rPr>
              <a:t> </a:t>
            </a:r>
            <a:r>
              <a:rPr lang="en-US" dirty="0"/>
              <a:t>Set(1) if arithmetic operation results in carry; otherwise reset(0).</a:t>
            </a:r>
          </a:p>
          <a:p>
            <a:pPr lvl="0"/>
            <a:r>
              <a:rPr lang="en-IN" b="1" dirty="0">
                <a:solidFill>
                  <a:srgbClr val="5430AA"/>
                </a:solidFill>
              </a:rPr>
              <a:t>Auxiliary Flag (AF): </a:t>
            </a:r>
            <a:r>
              <a:rPr lang="en-IN" dirty="0"/>
              <a:t>If an operation performed in ALU generates a carry/barrow from lower nibble (i.e. D</a:t>
            </a:r>
            <a:r>
              <a:rPr lang="en-IN" baseline="-25000" dirty="0"/>
              <a:t>0</a:t>
            </a:r>
            <a:r>
              <a:rPr lang="en-IN" dirty="0"/>
              <a:t> – D</a:t>
            </a:r>
            <a:r>
              <a:rPr lang="en-IN" baseline="-25000" dirty="0"/>
              <a:t>3</a:t>
            </a:r>
            <a:r>
              <a:rPr lang="en-IN" dirty="0"/>
              <a:t>) to upper nibble (i.e. D</a:t>
            </a:r>
            <a:r>
              <a:rPr lang="en-IN" baseline="-25000" dirty="0"/>
              <a:t>4</a:t>
            </a:r>
            <a:r>
              <a:rPr lang="en-IN" dirty="0"/>
              <a:t> – D</a:t>
            </a:r>
            <a:r>
              <a:rPr lang="en-IN" baseline="-25000" dirty="0"/>
              <a:t>7</a:t>
            </a:r>
            <a:r>
              <a:rPr lang="en-IN" dirty="0"/>
              <a:t>), the AF flag is set i.e. carry given by D</a:t>
            </a:r>
            <a:r>
              <a:rPr lang="en-IN" baseline="-25000" dirty="0"/>
              <a:t>3</a:t>
            </a:r>
            <a:r>
              <a:rPr lang="en-IN" dirty="0"/>
              <a:t> bit to D</a:t>
            </a:r>
            <a:r>
              <a:rPr lang="en-IN" baseline="-25000" dirty="0"/>
              <a:t>4</a:t>
            </a:r>
            <a:r>
              <a:rPr lang="en-IN" dirty="0"/>
              <a:t> is AF flag. This is not a general-purpose flag, it is used internally by the processor to perform Binary to BCD conversion.</a:t>
            </a:r>
            <a:endParaRPr lang="en-US" dirty="0"/>
          </a:p>
          <a:p>
            <a:pPr lvl="0"/>
            <a:r>
              <a:rPr lang="en-IN" b="1" dirty="0">
                <a:solidFill>
                  <a:srgbClr val="5430AA"/>
                </a:solidFill>
              </a:rPr>
              <a:t>Parity Flag (PF): </a:t>
            </a:r>
            <a:r>
              <a:rPr lang="en-IN" dirty="0"/>
              <a:t>This flag is used to indicate the parity of result. If lower order 8-bits of the result contains even number of 1’s, the Parity Flag is set and for odd number of 1’s, the Parity Flag is reset.</a:t>
            </a:r>
            <a:endParaRPr lang="en-US" dirty="0"/>
          </a:p>
          <a:p>
            <a:pPr lvl="0"/>
            <a:r>
              <a:rPr lang="en-IN" b="1" dirty="0">
                <a:solidFill>
                  <a:srgbClr val="5430AA"/>
                </a:solidFill>
              </a:rPr>
              <a:t>Zero Flag (ZF): </a:t>
            </a:r>
            <a:r>
              <a:rPr lang="en-IN" dirty="0"/>
              <a:t>It is set(1), if the result of arithmetic or logical operation is zero else it is reset(0).</a:t>
            </a:r>
            <a:endParaRPr lang="en-US" dirty="0"/>
          </a:p>
          <a:p>
            <a:pPr lvl="0"/>
            <a:r>
              <a:rPr lang="en-IN" b="1" dirty="0">
                <a:solidFill>
                  <a:srgbClr val="5430AA"/>
                </a:solidFill>
              </a:rPr>
              <a:t>Sign Flag (SF): </a:t>
            </a:r>
            <a:r>
              <a:rPr lang="en-IN" dirty="0"/>
              <a:t>In sign magnitude format the sign of number is indicated by MSB bit. If the result of operation is negative, sign flag is set(1).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pin diagram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2775">
            <a:off x="6771730" y="576152"/>
            <a:ext cx="3640588" cy="2533849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 rot="869795">
            <a:off x="6996230" y="1216176"/>
            <a:ext cx="3145971" cy="93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8086 pin diagram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1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43558"/>
              </p:ext>
            </p:extLst>
          </p:nvPr>
        </p:nvGraphicFramePr>
        <p:xfrm>
          <a:off x="1524000" y="35647"/>
          <a:ext cx="6297168" cy="678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40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94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GND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0">
                  <a:txBody>
                    <a:bodyPr/>
                    <a:lstStyle/>
                    <a:p>
                      <a:pPr marL="231775" indent="0" algn="ctr"/>
                      <a:r>
                        <a:rPr lang="en-US" sz="1600" b="1" dirty="0" smtClean="0"/>
                        <a:t>8086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</a:t>
                      </a:r>
                      <a:r>
                        <a:rPr lang="en-US" sz="1600" baseline="-25000" dirty="0" smtClean="0"/>
                        <a:t>CC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dirty="0" smtClean="0"/>
                        <a:t>39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16/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-25000" dirty="0" smtClean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-25000" dirty="0" smtClean="0"/>
                        <a:t>4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-25000" dirty="0" smtClean="0"/>
                        <a:t>5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-25000" dirty="0" smtClean="0"/>
                        <a:t>6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9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BHE/S</a:t>
                      </a:r>
                      <a:r>
                        <a:rPr lang="en-US" sz="1600" baseline="-25000" dirty="0" smtClean="0"/>
                        <a:t>7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8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MN/MX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7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RD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6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RQ/GT</a:t>
                      </a:r>
                      <a:r>
                        <a:rPr lang="en-US" sz="1600" baseline="-25000" dirty="0" smtClean="0"/>
                        <a:t>0                 </a:t>
                      </a:r>
                      <a:r>
                        <a:rPr lang="en-US" sz="1600" b="1" baseline="0" dirty="0" smtClean="0"/>
                        <a:t>(HOLD)</a:t>
                      </a:r>
                      <a:endParaRPr lang="en-US" sz="1600" b="1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5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RQ/GT</a:t>
                      </a:r>
                      <a:r>
                        <a:rPr lang="en-US" sz="1600" baseline="-25000" dirty="0" smtClean="0"/>
                        <a:t>1                 </a:t>
                      </a:r>
                      <a:r>
                        <a:rPr lang="en-US" sz="1600" b="1" baseline="0" dirty="0" smtClean="0"/>
                        <a:t>(HLDA)</a:t>
                      </a:r>
                      <a:endParaRPr lang="en-US" sz="1600" b="1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4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LOCK	</a:t>
                      </a:r>
                      <a:r>
                        <a:rPr lang="en-US" sz="1600" b="1" baseline="0" dirty="0" smtClean="0"/>
                        <a:t>     (WR)</a:t>
                      </a:r>
                      <a:endParaRPr lang="en-US" sz="1600" b="1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</a:t>
                      </a:r>
                      <a:r>
                        <a:rPr lang="en-US" sz="1600" baseline="-25000" dirty="0" smtClean="0"/>
                        <a:t>2	</a:t>
                      </a:r>
                      <a:r>
                        <a:rPr lang="en-US" sz="1600" b="1" baseline="-25000" dirty="0" smtClean="0"/>
                        <a:t>       </a:t>
                      </a:r>
                      <a:r>
                        <a:rPr lang="en-US" sz="1600" b="1" baseline="0" dirty="0" smtClean="0"/>
                        <a:t>(M/IO)</a:t>
                      </a:r>
                      <a:endParaRPr lang="en-US" sz="1600" b="1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</a:t>
                      </a:r>
                      <a:r>
                        <a:rPr lang="en-US" sz="1600" baseline="-25000" dirty="0" smtClean="0"/>
                        <a:t>1 	</a:t>
                      </a:r>
                      <a:r>
                        <a:rPr lang="en-US" sz="1600" b="1" baseline="-25000" dirty="0" smtClean="0"/>
                        <a:t>       </a:t>
                      </a:r>
                      <a:r>
                        <a:rPr lang="en-US" sz="1600" b="1" baseline="0" dirty="0" smtClean="0"/>
                        <a:t>(DT/ R)</a:t>
                      </a:r>
                      <a:endParaRPr lang="en-US" sz="1600" b="1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</a:t>
                      </a:r>
                      <a:r>
                        <a:rPr lang="en-US" sz="1600" baseline="-25000" dirty="0" smtClean="0"/>
                        <a:t>0	</a:t>
                      </a:r>
                      <a:r>
                        <a:rPr lang="en-US" sz="1600" b="1" baseline="-25000" dirty="0" smtClean="0"/>
                        <a:t>       </a:t>
                      </a:r>
                      <a:r>
                        <a:rPr lang="en-US" sz="1600" b="1" baseline="0" dirty="0" smtClean="0"/>
                        <a:t>(DEN)</a:t>
                      </a:r>
                      <a:endParaRPr lang="en-US" sz="1600" b="1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0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QS</a:t>
                      </a:r>
                      <a:r>
                        <a:rPr lang="en-US" sz="1600" baseline="-25000" dirty="0" smtClean="0"/>
                        <a:t>0	       </a:t>
                      </a:r>
                      <a:r>
                        <a:rPr lang="en-US" sz="1600" b="1" baseline="0" dirty="0" smtClean="0"/>
                        <a:t>(ALE)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NMI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QS</a:t>
                      </a:r>
                      <a:r>
                        <a:rPr lang="en-US" sz="1600" baseline="-25000" dirty="0" smtClean="0"/>
                        <a:t>1	       </a:t>
                      </a:r>
                      <a:r>
                        <a:rPr lang="en-US" sz="1600" b="1" baseline="0" dirty="0" smtClean="0"/>
                        <a:t>(INTA)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INTR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CLK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READY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/>
                        <a:t>GND</a:t>
                      </a:r>
                      <a:endParaRPr lang="en-US" sz="1600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RESET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>
            <a:off x="5694829" y="315431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05513" y="2823925"/>
            <a:ext cx="25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15000" y="2128716"/>
            <a:ext cx="347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933246" y="122294"/>
            <a:ext cx="2557568" cy="6652986"/>
            <a:chOff x="2933246" y="133350"/>
            <a:chExt cx="2557568" cy="6652986"/>
          </a:xfrm>
        </p:grpSpPr>
        <p:sp>
          <p:nvSpPr>
            <p:cNvPr id="69" name="Rectangle 68"/>
            <p:cNvSpPr/>
            <p:nvPr/>
          </p:nvSpPr>
          <p:spPr>
            <a:xfrm>
              <a:off x="2933246" y="13335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933246" y="46371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33246" y="79225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33246" y="112262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933246" y="149134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33246" y="182171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33246" y="215024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33246" y="248061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933246" y="284842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33246" y="317879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33246" y="350733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33246" y="383770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33246" y="420642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33246" y="453678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33246" y="486532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33246" y="519569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33246" y="557957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33246" y="590993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33246" y="627865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33246" y="660902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243286" y="13788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43286" y="46825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43286" y="79679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43286" y="112716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43286" y="149587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43286" y="182624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243286" y="215478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43286" y="248515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43286" y="285296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43286" y="318333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243286" y="351187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243286" y="384223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43286" y="421095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243286" y="454132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43286" y="486986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243286" y="520023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243286" y="558410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243286" y="591447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243286" y="628319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243286" y="661356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6105894" y="2475732"/>
            <a:ext cx="26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9569" y="3494144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673266" y="3826646"/>
            <a:ext cx="4624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942090" y="3834344"/>
            <a:ext cx="25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676209" y="4163832"/>
            <a:ext cx="229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676209" y="4501737"/>
            <a:ext cx="229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676209" y="4838504"/>
            <a:ext cx="229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689569" y="5868777"/>
            <a:ext cx="4624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151205" y="4157192"/>
            <a:ext cx="2081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211689" y="4517503"/>
            <a:ext cx="156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908800" y="4838504"/>
            <a:ext cx="347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870700" y="5522643"/>
            <a:ext cx="420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062434" y="315431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062434" y="3494144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58585" y="-10585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Maximum Mode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688897" y="-83845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Minimum Mode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118966" y="3136613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8086 Pin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7586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STIXSizeOneSym" panose="00000500000000000000" pitchFamily="50" charset="2"/>
                <a:cs typeface="Calibri" panose="020F0502020204030204" pitchFamily="34" charset="0"/>
              </a:rPr>
              <a:t>Address and Data pins: AD</a:t>
            </a:r>
            <a:r>
              <a:rPr lang="en-US" sz="3200" baseline="-25000" dirty="0">
                <a:ea typeface="STIXSizeOneSym" panose="00000500000000000000" pitchFamily="50" charset="2"/>
                <a:cs typeface="Calibri" panose="020F0502020204030204" pitchFamily="34" charset="0"/>
              </a:rPr>
              <a:t>0</a:t>
            </a:r>
            <a:r>
              <a:rPr lang="en-US" sz="3200" dirty="0">
                <a:ea typeface="STIXSizeOneSym" panose="00000500000000000000" pitchFamily="50" charset="2"/>
                <a:cs typeface="Calibri" panose="020F0502020204030204" pitchFamily="34" charset="0"/>
              </a:rPr>
              <a:t>-AD</a:t>
            </a:r>
            <a:r>
              <a:rPr lang="en-US" sz="3200" baseline="-25000" dirty="0">
                <a:ea typeface="STIXSizeOneSym" panose="00000500000000000000" pitchFamily="50" charset="2"/>
                <a:cs typeface="Calibri" panose="020F0502020204030204" pitchFamily="34" charset="0"/>
              </a:rPr>
              <a:t>15</a:t>
            </a:r>
            <a:r>
              <a:rPr lang="en-US" sz="3200" dirty="0">
                <a:ea typeface="STIXSizeOneSym" panose="00000500000000000000" pitchFamily="50" charset="2"/>
                <a:cs typeface="Calibri" panose="020F0502020204030204" pitchFamily="34" charset="0"/>
              </a:rPr>
              <a:t> (bidirectional)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180" y="863444"/>
            <a:ext cx="7284033" cy="5590565"/>
          </a:xfrm>
        </p:spPr>
        <p:txBody>
          <a:bodyPr/>
          <a:lstStyle/>
          <a:p>
            <a:pPr lvl="0">
              <a:spcAft>
                <a:spcPts val="1000"/>
              </a:spcAft>
            </a:pPr>
            <a:r>
              <a:rPr lang="en-US" dirty="0"/>
              <a:t>These lines are </a:t>
            </a:r>
            <a:r>
              <a:rPr lang="en-US" dirty="0">
                <a:solidFill>
                  <a:srgbClr val="5430AA"/>
                </a:solidFill>
              </a:rPr>
              <a:t>multiplexed</a:t>
            </a:r>
            <a:r>
              <a:rPr lang="en-US" dirty="0"/>
              <a:t> bidirectional address/data bus.</a:t>
            </a:r>
          </a:p>
          <a:p>
            <a:pPr lvl="0">
              <a:spcAft>
                <a:spcPts val="1000"/>
              </a:spcAft>
            </a:pPr>
            <a:r>
              <a:rPr lang="en-US" dirty="0">
                <a:solidFill>
                  <a:srgbClr val="5430AA"/>
                </a:solidFill>
              </a:rPr>
              <a:t>AD</a:t>
            </a:r>
            <a:r>
              <a:rPr lang="en-US" baseline="-25000" dirty="0">
                <a:solidFill>
                  <a:srgbClr val="5430AA"/>
                </a:solidFill>
              </a:rPr>
              <a:t>0</a:t>
            </a:r>
            <a:r>
              <a:rPr lang="en-US" dirty="0">
                <a:solidFill>
                  <a:srgbClr val="5430AA"/>
                </a:solidFill>
              </a:rPr>
              <a:t>-AD</a:t>
            </a:r>
            <a:r>
              <a:rPr lang="en-US" baseline="-25000" dirty="0">
                <a:solidFill>
                  <a:srgbClr val="5430AA"/>
                </a:solidFill>
              </a:rPr>
              <a:t>7</a:t>
            </a:r>
            <a:r>
              <a:rPr lang="en-US" dirty="0"/>
              <a:t> carry lower order byte of data and </a:t>
            </a:r>
            <a:r>
              <a:rPr lang="en-US" dirty="0">
                <a:solidFill>
                  <a:srgbClr val="5430AA"/>
                </a:solidFill>
              </a:rPr>
              <a:t>AD</a:t>
            </a:r>
            <a:r>
              <a:rPr lang="en-US" baseline="-25000" dirty="0">
                <a:solidFill>
                  <a:srgbClr val="5430AA"/>
                </a:solidFill>
              </a:rPr>
              <a:t>8</a:t>
            </a:r>
            <a:r>
              <a:rPr lang="en-US" dirty="0">
                <a:solidFill>
                  <a:srgbClr val="5430AA"/>
                </a:solidFill>
              </a:rPr>
              <a:t>-AD</a:t>
            </a:r>
            <a:r>
              <a:rPr lang="en-US" baseline="-25000" dirty="0">
                <a:solidFill>
                  <a:srgbClr val="5430AA"/>
                </a:solidFill>
              </a:rPr>
              <a:t>15</a:t>
            </a:r>
            <a:r>
              <a:rPr lang="en-US" dirty="0"/>
              <a:t> carry higher order byte of data.</a:t>
            </a:r>
          </a:p>
          <a:p>
            <a:pPr lvl="0">
              <a:spcAft>
                <a:spcPts val="1000"/>
              </a:spcAft>
            </a:pPr>
            <a:r>
              <a:rPr lang="en-US" dirty="0"/>
              <a:t>When </a:t>
            </a:r>
            <a:r>
              <a:rPr lang="en-US" dirty="0">
                <a:solidFill>
                  <a:srgbClr val="5430AA"/>
                </a:solidFill>
              </a:rPr>
              <a:t>ALE=1</a:t>
            </a:r>
            <a:r>
              <a:rPr lang="en-US" dirty="0"/>
              <a:t>, then Address bus gets enabled, else Data bus will get enabled.</a:t>
            </a:r>
          </a:p>
          <a:p>
            <a:endParaRPr lang="en-IN" dirty="0"/>
          </a:p>
        </p:txBody>
      </p:sp>
      <p:pic>
        <p:nvPicPr>
          <p:cNvPr id="5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991726"/>
            <a:ext cx="5055664" cy="5334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15213" y="1447800"/>
            <a:ext cx="1271752" cy="3810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48965" y="1416268"/>
            <a:ext cx="1266497" cy="304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STIXSizeOneSym" panose="00000500000000000000" pitchFamily="50" charset="2"/>
                <a:cs typeface="Calibri" panose="020F0502020204030204" pitchFamily="34" charset="0"/>
              </a:rPr>
              <a:t>Address and Status pins:</a:t>
            </a:r>
            <a:r>
              <a:rPr lang="en-US" sz="3200" dirty="0"/>
              <a:t>A</a:t>
            </a:r>
            <a:r>
              <a:rPr lang="en-US" sz="3200" baseline="-25000" dirty="0"/>
              <a:t>16</a:t>
            </a:r>
            <a:r>
              <a:rPr lang="en-US" sz="3200" dirty="0"/>
              <a:t>/S</a:t>
            </a:r>
            <a:r>
              <a:rPr lang="en-US" sz="3200" baseline="-25000" dirty="0"/>
              <a:t>3</a:t>
            </a:r>
            <a:r>
              <a:rPr lang="en-US" sz="3200" dirty="0"/>
              <a:t>- A</a:t>
            </a:r>
            <a:r>
              <a:rPr lang="en-US" sz="3200" baseline="-25000" dirty="0"/>
              <a:t>19</a:t>
            </a:r>
            <a:r>
              <a:rPr lang="en-US" sz="3200" dirty="0"/>
              <a:t>/S</a:t>
            </a:r>
            <a:r>
              <a:rPr lang="en-US" sz="3200" baseline="-25000" dirty="0"/>
              <a:t>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026858" cy="5590565"/>
          </a:xfrm>
        </p:spPr>
        <p:txBody>
          <a:bodyPr/>
          <a:lstStyle/>
          <a:p>
            <a:r>
              <a:rPr lang="en-US" dirty="0"/>
              <a:t>Lines are </a:t>
            </a:r>
            <a:r>
              <a:rPr lang="en-US" dirty="0">
                <a:solidFill>
                  <a:srgbClr val="5430AA"/>
                </a:solidFill>
              </a:rPr>
              <a:t>multiplexed</a:t>
            </a:r>
            <a:r>
              <a:rPr lang="en-US" dirty="0"/>
              <a:t> and </a:t>
            </a:r>
            <a:r>
              <a:rPr lang="en-US" dirty="0">
                <a:solidFill>
                  <a:srgbClr val="5430AA"/>
                </a:solidFill>
              </a:rPr>
              <a:t>unidirectional</a:t>
            </a:r>
            <a:r>
              <a:rPr lang="en-US" dirty="0"/>
              <a:t> address with status bus.</a:t>
            </a:r>
          </a:p>
          <a:p>
            <a:r>
              <a:rPr lang="en-US" dirty="0"/>
              <a:t>During </a:t>
            </a:r>
            <a:r>
              <a:rPr lang="en-US" dirty="0">
                <a:solidFill>
                  <a:srgbClr val="5430AA"/>
                </a:solidFill>
              </a:rPr>
              <a:t>T1</a:t>
            </a:r>
            <a:r>
              <a:rPr lang="en-US" dirty="0"/>
              <a:t>, they carry higher order address.</a:t>
            </a:r>
          </a:p>
          <a:p>
            <a:r>
              <a:rPr lang="en-US" dirty="0"/>
              <a:t>In the remaining clock cycles, they carry </a:t>
            </a:r>
            <a:r>
              <a:rPr lang="en-US" dirty="0">
                <a:solidFill>
                  <a:srgbClr val="5430AA"/>
                </a:solidFill>
              </a:rPr>
              <a:t>status signals.</a:t>
            </a:r>
          </a:p>
          <a:p>
            <a:r>
              <a:rPr lang="en-US" dirty="0">
                <a:solidFill>
                  <a:srgbClr val="5430AA"/>
                </a:solidFill>
              </a:rPr>
              <a:t>S</a:t>
            </a:r>
            <a:r>
              <a:rPr lang="en-US" baseline="-25000" dirty="0">
                <a:solidFill>
                  <a:srgbClr val="5430AA"/>
                </a:solidFill>
              </a:rPr>
              <a:t>5</a:t>
            </a:r>
            <a:r>
              <a:rPr lang="en-US" baseline="-25000" dirty="0"/>
              <a:t> </a:t>
            </a:r>
            <a:r>
              <a:rPr lang="en-US" dirty="0"/>
              <a:t>gives the status of </a:t>
            </a:r>
            <a:r>
              <a:rPr lang="en-US" dirty="0">
                <a:solidFill>
                  <a:srgbClr val="5430AA"/>
                </a:solidFill>
              </a:rPr>
              <a:t>Interrupt Flag (IF)</a:t>
            </a:r>
          </a:p>
          <a:p>
            <a:r>
              <a:rPr lang="en-US" dirty="0">
                <a:solidFill>
                  <a:srgbClr val="5430AA"/>
                </a:solidFill>
              </a:rPr>
              <a:t>S</a:t>
            </a:r>
            <a:r>
              <a:rPr lang="en-US" baseline="-25000" dirty="0">
                <a:solidFill>
                  <a:srgbClr val="5430AA"/>
                </a:solidFill>
              </a:rPr>
              <a:t>6</a:t>
            </a:r>
            <a:r>
              <a:rPr lang="en-US" dirty="0"/>
              <a:t> goes low, when 8086 controls the shared system bus.</a:t>
            </a:r>
          </a:p>
          <a:p>
            <a:r>
              <a:rPr lang="en-US" dirty="0">
                <a:solidFill>
                  <a:srgbClr val="5430AA"/>
                </a:solidFill>
              </a:rPr>
              <a:t>S</a:t>
            </a:r>
            <a:r>
              <a:rPr lang="en-US" baseline="-25000" dirty="0">
                <a:solidFill>
                  <a:srgbClr val="5430AA"/>
                </a:solidFill>
              </a:rPr>
              <a:t>3</a:t>
            </a:r>
            <a:r>
              <a:rPr lang="en-US" dirty="0"/>
              <a:t> and </a:t>
            </a:r>
            <a:r>
              <a:rPr lang="en-US" dirty="0">
                <a:solidFill>
                  <a:srgbClr val="5430AA"/>
                </a:solidFill>
              </a:rPr>
              <a:t>S</a:t>
            </a:r>
            <a:r>
              <a:rPr lang="en-US" baseline="-25000" dirty="0">
                <a:solidFill>
                  <a:srgbClr val="5430AA"/>
                </a:solidFill>
              </a:rPr>
              <a:t>4</a:t>
            </a:r>
            <a:r>
              <a:rPr lang="en-US" dirty="0"/>
              <a:t> indicates the segment register.</a:t>
            </a:r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463" y="1120009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50241" y="1805809"/>
            <a:ext cx="1266497" cy="1066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TIXSizeOneSym" panose="00000500000000000000" pitchFamily="50" charset="2"/>
                <a:cs typeface="Calibri" panose="020F0502020204030204" pitchFamily="34" charset="0"/>
              </a:rPr>
              <a:t>Status pins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098295" cy="5590565"/>
          </a:xfrm>
        </p:spPr>
        <p:txBody>
          <a:bodyPr/>
          <a:lstStyle/>
          <a:p>
            <a:r>
              <a:rPr lang="en-US" dirty="0"/>
              <a:t>Below table indicates, which segment will be accessed on the basis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5430AA"/>
                </a:solidFill>
              </a:rPr>
              <a:t>S</a:t>
            </a:r>
            <a:r>
              <a:rPr lang="en-US" baseline="-25000" dirty="0" smtClean="0">
                <a:solidFill>
                  <a:srgbClr val="5430AA"/>
                </a:solidFill>
              </a:rPr>
              <a:t>4</a:t>
            </a:r>
            <a:r>
              <a:rPr lang="en-US" dirty="0" smtClean="0">
                <a:solidFill>
                  <a:srgbClr val="5430AA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>
                <a:solidFill>
                  <a:srgbClr val="5430AA"/>
                </a:solidFill>
              </a:rPr>
              <a:t>S</a:t>
            </a:r>
            <a:r>
              <a:rPr lang="en-US" baseline="-25000" dirty="0">
                <a:solidFill>
                  <a:srgbClr val="5430AA"/>
                </a:solidFill>
              </a:rPr>
              <a:t>3</a:t>
            </a:r>
            <a:r>
              <a:rPr lang="en-US" baseline="-25000" dirty="0"/>
              <a:t> </a:t>
            </a:r>
            <a:r>
              <a:rPr lang="en-US" dirty="0"/>
              <a:t>bit value.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43291"/>
              </p:ext>
            </p:extLst>
          </p:nvPr>
        </p:nvGraphicFramePr>
        <p:xfrm>
          <a:off x="614361" y="1973329"/>
          <a:ext cx="3566160" cy="2377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17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7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27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</a:t>
                      </a:r>
                      <a:r>
                        <a:rPr lang="en-US" sz="2400" b="1" baseline="-25000" dirty="0">
                          <a:effectLst/>
                        </a:rPr>
                        <a:t>4</a:t>
                      </a:r>
                      <a:endParaRPr lang="en-US" sz="3600" b="1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Register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463" y="1120009"/>
            <a:ext cx="5055664" cy="533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50241" y="1805809"/>
            <a:ext cx="1266497" cy="1066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4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67706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5430AA"/>
                </a:solidFill>
              </a:defRPr>
            </a:lvl1pPr>
            <a:lvl2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  <a:defRPr sz="2400">
                <a:solidFill>
                  <a:srgbClr val="424242"/>
                </a:solidFill>
              </a:defRPr>
            </a:lvl2pPr>
          </a:lstStyle>
          <a:p>
            <a:r>
              <a:rPr lang="en-US" dirty="0"/>
              <a:t>Topics to be covered</a:t>
            </a:r>
          </a:p>
          <a:p>
            <a:pPr lvl="1"/>
            <a:r>
              <a:rPr lang="en-US" dirty="0"/>
              <a:t>Introduction to  8086</a:t>
            </a:r>
            <a:endParaRPr lang="en-US" dirty="0" smtClean="0"/>
          </a:p>
          <a:p>
            <a:pPr lvl="1"/>
            <a:r>
              <a:rPr lang="en-US" dirty="0" smtClean="0"/>
              <a:t>8086 </a:t>
            </a:r>
            <a:r>
              <a:rPr lang="en-US" dirty="0"/>
              <a:t>logical block </a:t>
            </a:r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8086 Segmentation</a:t>
            </a:r>
          </a:p>
          <a:p>
            <a:pPr lvl="1"/>
            <a:r>
              <a:rPr lang="en-US" dirty="0" smtClean="0"/>
              <a:t>8086 Pin functions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and </a:t>
            </a:r>
            <a:r>
              <a:rPr lang="en-US" dirty="0" smtClean="0"/>
              <a:t>Maximum mode</a:t>
            </a:r>
          </a:p>
          <a:p>
            <a:pPr lvl="1"/>
            <a:r>
              <a:rPr lang="en-US" dirty="0" smtClean="0"/>
              <a:t>80286/80386</a:t>
            </a:r>
            <a:r>
              <a:rPr lang="en-US" dirty="0"/>
              <a:t>: </a:t>
            </a:r>
            <a:endParaRPr lang="en-US" dirty="0" smtClean="0"/>
          </a:p>
          <a:p>
            <a:pPr marL="1200150" lvl="2" indent="-285750">
              <a:buClr>
                <a:srgbClr val="5430AA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424242"/>
                </a:solidFill>
              </a:rPr>
              <a:t>Overview and architecture</a:t>
            </a:r>
          </a:p>
          <a:p>
            <a:pPr marL="1200150" lvl="2" indent="-285750">
              <a:buClr>
                <a:srgbClr val="5430AA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424242"/>
                </a:solidFill>
              </a:rPr>
              <a:t>Programming model, </a:t>
            </a:r>
          </a:p>
          <a:p>
            <a:pPr marL="1200150" lvl="2" indent="-285750">
              <a:buClr>
                <a:srgbClr val="5430AA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424242"/>
                </a:solidFill>
              </a:rPr>
              <a:t>Data types and instruction set, </a:t>
            </a:r>
          </a:p>
          <a:p>
            <a:pPr marL="1200150" lvl="2" indent="-285750">
              <a:buClr>
                <a:srgbClr val="5430AA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424242"/>
                </a:solidFill>
              </a:rPr>
              <a:t>Segments </a:t>
            </a:r>
            <a:r>
              <a:rPr lang="en-US" sz="2000" dirty="0">
                <a:solidFill>
                  <a:srgbClr val="424242"/>
                </a:solidFill>
              </a:rPr>
              <a:t>and its types</a:t>
            </a:r>
          </a:p>
          <a:p>
            <a:pPr marL="1200150" lvl="2" indent="-285750">
              <a:buClr>
                <a:srgbClr val="5430AA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424242"/>
                </a:solidFill>
              </a:rPr>
              <a:t>S</a:t>
            </a:r>
            <a:r>
              <a:rPr lang="en-US" sz="2000" dirty="0" smtClean="0">
                <a:solidFill>
                  <a:srgbClr val="424242"/>
                </a:solidFill>
              </a:rPr>
              <a:t>egment </a:t>
            </a:r>
            <a:r>
              <a:rPr lang="en-US" sz="2000" dirty="0">
                <a:solidFill>
                  <a:srgbClr val="424242"/>
                </a:solidFill>
              </a:rPr>
              <a:t>descriptor</a:t>
            </a:r>
          </a:p>
          <a:p>
            <a:pPr marL="1200150" lvl="2" indent="-285750">
              <a:buClr>
                <a:srgbClr val="5430AA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424242"/>
                </a:solidFill>
              </a:rPr>
              <a:t>D</a:t>
            </a:r>
            <a:r>
              <a:rPr lang="en-US" sz="2000" dirty="0" smtClean="0">
                <a:solidFill>
                  <a:srgbClr val="424242"/>
                </a:solidFill>
              </a:rPr>
              <a:t>escriptor </a:t>
            </a:r>
            <a:r>
              <a:rPr lang="en-US" sz="2000" dirty="0">
                <a:solidFill>
                  <a:srgbClr val="424242"/>
                </a:solidFill>
              </a:rPr>
              <a:t>table and selectors</a:t>
            </a:r>
          </a:p>
        </p:txBody>
      </p:sp>
    </p:spTree>
    <p:extLst>
      <p:ext uri="{BB962C8B-B14F-4D97-AF65-F5344CB8AC3E}">
        <p14:creationId xmlns:p14="http://schemas.microsoft.com/office/powerpoint/2010/main" val="2127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BHE/S</a:t>
            </a:r>
            <a:r>
              <a:rPr lang="en-US" sz="3200" baseline="-25000" dirty="0"/>
              <a:t>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326895" cy="559056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dirty="0">
                <a:solidFill>
                  <a:srgbClr val="5430AA"/>
                </a:solidFill>
              </a:rPr>
              <a:t>BHE</a:t>
            </a:r>
            <a:r>
              <a:rPr lang="en-US" dirty="0"/>
              <a:t> stands for </a:t>
            </a:r>
            <a:r>
              <a:rPr lang="en-US" dirty="0">
                <a:solidFill>
                  <a:srgbClr val="5430AA"/>
                </a:solidFill>
              </a:rPr>
              <a:t>Bus High Enable </a:t>
            </a:r>
            <a:r>
              <a:rPr lang="en-US" dirty="0"/>
              <a:t>is active low output </a:t>
            </a:r>
            <a:r>
              <a:rPr lang="en-US" dirty="0" smtClean="0"/>
              <a:t>signal.</a:t>
            </a:r>
          </a:p>
          <a:p>
            <a:pPr>
              <a:spcAft>
                <a:spcPts val="1000"/>
              </a:spcAft>
            </a:pPr>
            <a:r>
              <a:rPr lang="en-US" dirty="0" smtClean="0">
                <a:solidFill>
                  <a:srgbClr val="5430AA"/>
                </a:solidFill>
              </a:rPr>
              <a:t>BHE</a:t>
            </a:r>
            <a:r>
              <a:rPr lang="en-US" dirty="0" smtClean="0"/>
              <a:t> </a:t>
            </a:r>
            <a:r>
              <a:rPr lang="en-US" dirty="0"/>
              <a:t>signal is used to indicate the transfer of data over higher order data bus (</a:t>
            </a:r>
            <a:r>
              <a:rPr lang="en-US" dirty="0">
                <a:solidFill>
                  <a:srgbClr val="5430AA"/>
                </a:solidFill>
              </a:rPr>
              <a:t>D</a:t>
            </a:r>
            <a:r>
              <a:rPr lang="en-US" baseline="-25000" dirty="0">
                <a:solidFill>
                  <a:srgbClr val="5430AA"/>
                </a:solidFill>
              </a:rPr>
              <a:t>8</a:t>
            </a:r>
            <a:r>
              <a:rPr lang="en-US" dirty="0">
                <a:solidFill>
                  <a:srgbClr val="5430AA"/>
                </a:solidFill>
              </a:rPr>
              <a:t>- D</a:t>
            </a:r>
            <a:r>
              <a:rPr lang="en-US" baseline="-25000" dirty="0">
                <a:solidFill>
                  <a:srgbClr val="5430AA"/>
                </a:solidFill>
              </a:rPr>
              <a:t>15</a:t>
            </a:r>
            <a:r>
              <a:rPr lang="en-US" dirty="0"/>
              <a:t>).</a:t>
            </a:r>
          </a:p>
          <a:p>
            <a:pPr lvl="0">
              <a:spcAft>
                <a:spcPts val="1000"/>
              </a:spcAft>
            </a:pPr>
            <a:r>
              <a:rPr lang="en-US" dirty="0">
                <a:solidFill>
                  <a:srgbClr val="5430AA"/>
                </a:solidFill>
              </a:rPr>
              <a:t>8-bit I/O </a:t>
            </a:r>
            <a:r>
              <a:rPr lang="en-US" dirty="0"/>
              <a:t>devices use this signal.</a:t>
            </a:r>
          </a:p>
          <a:p>
            <a:pPr lvl="0">
              <a:spcAft>
                <a:spcPts val="1000"/>
              </a:spcAft>
            </a:pPr>
            <a:r>
              <a:rPr lang="en-US" dirty="0">
                <a:solidFill>
                  <a:srgbClr val="5430AA"/>
                </a:solidFill>
              </a:rPr>
              <a:t>S</a:t>
            </a:r>
            <a:r>
              <a:rPr lang="en-US" baseline="-25000" dirty="0">
                <a:solidFill>
                  <a:srgbClr val="5430AA"/>
                </a:solidFill>
              </a:rPr>
              <a:t>7</a:t>
            </a:r>
            <a:r>
              <a:rPr lang="en-US" dirty="0"/>
              <a:t> is reserved for future development.</a:t>
            </a:r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04233" y="2539844"/>
            <a:ext cx="1266497" cy="304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1193" y="147637"/>
            <a:ext cx="64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NMI</a:t>
            </a:r>
          </a:p>
          <a:p>
            <a:pPr lvl="1"/>
            <a:r>
              <a:rPr lang="en-US" dirty="0"/>
              <a:t>It is an active high input signal.</a:t>
            </a:r>
          </a:p>
          <a:p>
            <a:pPr lvl="1"/>
            <a:r>
              <a:rPr lang="en-US" dirty="0"/>
              <a:t>It is a </a:t>
            </a:r>
            <a:r>
              <a:rPr lang="en-US" dirty="0" smtClean="0">
                <a:solidFill>
                  <a:srgbClr val="5430AA"/>
                </a:solidFill>
              </a:rPr>
              <a:t>non-</a:t>
            </a:r>
            <a:r>
              <a:rPr lang="en-US" dirty="0" err="1" smtClean="0">
                <a:solidFill>
                  <a:srgbClr val="5430AA"/>
                </a:solidFill>
              </a:rPr>
              <a:t>maskable</a:t>
            </a:r>
            <a:r>
              <a:rPr lang="en-US" dirty="0" smtClean="0"/>
              <a:t> </a:t>
            </a:r>
            <a:r>
              <a:rPr lang="en-US" dirty="0"/>
              <a:t>interrupt signal.</a:t>
            </a:r>
          </a:p>
          <a:p>
            <a:r>
              <a:rPr lang="en-US" b="1" dirty="0"/>
              <a:t>INTR</a:t>
            </a:r>
          </a:p>
          <a:p>
            <a:pPr lvl="1"/>
            <a:r>
              <a:rPr lang="en-US" dirty="0"/>
              <a:t>It is an active high input signal</a:t>
            </a:r>
          </a:p>
          <a:p>
            <a:pPr lvl="1"/>
            <a:r>
              <a:rPr lang="en-US" dirty="0"/>
              <a:t>It is an </a:t>
            </a:r>
            <a:r>
              <a:rPr lang="en-US" dirty="0">
                <a:solidFill>
                  <a:srgbClr val="5430AA"/>
                </a:solidFill>
              </a:rPr>
              <a:t>interrupt request signal</a:t>
            </a:r>
            <a:r>
              <a:rPr lang="en-US" dirty="0"/>
              <a:t>.</a:t>
            </a:r>
          </a:p>
          <a:p>
            <a:r>
              <a:rPr lang="en-US" b="1" dirty="0"/>
              <a:t>INTA</a:t>
            </a:r>
          </a:p>
          <a:p>
            <a:pPr lvl="1"/>
            <a:r>
              <a:rPr lang="en-US" dirty="0"/>
              <a:t>It is an active low output signal.</a:t>
            </a:r>
          </a:p>
          <a:p>
            <a:pPr lvl="1"/>
            <a:r>
              <a:rPr lang="en-US" dirty="0"/>
              <a:t>This is an </a:t>
            </a:r>
            <a:r>
              <a:rPr lang="en-US" dirty="0">
                <a:solidFill>
                  <a:srgbClr val="5430AA"/>
                </a:solidFill>
              </a:rPr>
              <a:t>interrupt acknowledge signal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20403" y="5120518"/>
            <a:ext cx="1266497" cy="5435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51172" y="5079598"/>
            <a:ext cx="1266497" cy="304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3176587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Clock Pin: CLK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069720" cy="5590565"/>
          </a:xfrm>
        </p:spPr>
        <p:txBody>
          <a:bodyPr/>
          <a:lstStyle/>
          <a:p>
            <a:r>
              <a:rPr lang="en-US" dirty="0"/>
              <a:t>Generates clock signals that </a:t>
            </a:r>
            <a:r>
              <a:rPr lang="en-US" dirty="0">
                <a:solidFill>
                  <a:srgbClr val="5430AA"/>
                </a:solidFill>
              </a:rPr>
              <a:t>synchronizes </a:t>
            </a:r>
            <a:r>
              <a:rPr lang="en-US" dirty="0"/>
              <a:t>the operation of processor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8086 clock frequency: 5MHz-10MHz</a:t>
            </a:r>
            <a:endParaRPr lang="en-US" dirty="0"/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990600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49307" y="5756553"/>
            <a:ext cx="1266497" cy="304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Clock Pin: RESET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83908" cy="5590565"/>
          </a:xfrm>
        </p:spPr>
        <p:txBody>
          <a:bodyPr/>
          <a:lstStyle/>
          <a:p>
            <a:pPr lvl="0"/>
            <a:r>
              <a:rPr lang="en-US" dirty="0"/>
              <a:t>Active high input signal.</a:t>
            </a:r>
          </a:p>
          <a:p>
            <a:pPr lvl="0"/>
            <a:r>
              <a:rPr lang="en-US" dirty="0"/>
              <a:t>When </a:t>
            </a:r>
            <a:r>
              <a:rPr lang="en-US" dirty="0">
                <a:solidFill>
                  <a:srgbClr val="5430AA"/>
                </a:solidFill>
              </a:rPr>
              <a:t>high</a:t>
            </a:r>
            <a:r>
              <a:rPr lang="en-US" dirty="0"/>
              <a:t>, microprocessor enters into </a:t>
            </a:r>
            <a:r>
              <a:rPr lang="en-US" dirty="0">
                <a:solidFill>
                  <a:srgbClr val="5430AA"/>
                </a:solidFill>
              </a:rPr>
              <a:t>reset</a:t>
            </a:r>
            <a:r>
              <a:rPr lang="en-US" dirty="0"/>
              <a:t> state and terminates all the </a:t>
            </a:r>
            <a:r>
              <a:rPr lang="en-US" dirty="0" smtClean="0"/>
              <a:t>activities of </a:t>
            </a:r>
            <a:r>
              <a:rPr lang="en-US" dirty="0"/>
              <a:t>processor.</a:t>
            </a:r>
          </a:p>
          <a:p>
            <a:pPr lvl="0"/>
            <a:r>
              <a:rPr lang="en-US" dirty="0"/>
              <a:t>Processor requires </a:t>
            </a:r>
            <a:r>
              <a:rPr lang="en-US" dirty="0">
                <a:solidFill>
                  <a:srgbClr val="5430AA"/>
                </a:solidFill>
              </a:rPr>
              <a:t>4 clock cycles </a:t>
            </a:r>
            <a:r>
              <a:rPr lang="en-US" dirty="0"/>
              <a:t>to reset. </a:t>
            </a:r>
          </a:p>
          <a:p>
            <a:pPr lvl="0"/>
            <a:r>
              <a:rPr lang="en-US" dirty="0"/>
              <a:t>Thus, </a:t>
            </a:r>
            <a:r>
              <a:rPr lang="en-US" dirty="0">
                <a:solidFill>
                  <a:srgbClr val="5430AA"/>
                </a:solidFill>
              </a:rPr>
              <a:t>RESET</a:t>
            </a:r>
            <a:r>
              <a:rPr lang="en-US" dirty="0"/>
              <a:t> signal must be </a:t>
            </a:r>
            <a:r>
              <a:rPr lang="en-US" dirty="0">
                <a:solidFill>
                  <a:srgbClr val="5430AA"/>
                </a:solidFill>
              </a:rPr>
              <a:t>1</a:t>
            </a:r>
            <a:r>
              <a:rPr lang="en-US" dirty="0"/>
              <a:t> for at least </a:t>
            </a:r>
            <a:r>
              <a:rPr lang="en-US" dirty="0">
                <a:solidFill>
                  <a:srgbClr val="5430AA"/>
                </a:solidFill>
              </a:rPr>
              <a:t>4</a:t>
            </a:r>
            <a:r>
              <a:rPr lang="en-US" dirty="0"/>
              <a:t> clock cycles.</a:t>
            </a:r>
          </a:p>
          <a:p>
            <a:pPr lvl="0"/>
            <a:endParaRPr lang="en-US" b="1" dirty="0"/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36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48548" y="5863742"/>
            <a:ext cx="1266497" cy="2890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Clock Pin: READY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998283" cy="5590565"/>
          </a:xfrm>
        </p:spPr>
        <p:txBody>
          <a:bodyPr/>
          <a:lstStyle/>
          <a:p>
            <a:r>
              <a:rPr lang="en-US" dirty="0"/>
              <a:t>Active high input signal.</a:t>
            </a:r>
          </a:p>
          <a:p>
            <a:r>
              <a:rPr lang="en-US" dirty="0"/>
              <a:t>This is an </a:t>
            </a:r>
            <a:r>
              <a:rPr lang="en-US" dirty="0">
                <a:solidFill>
                  <a:srgbClr val="5430AA"/>
                </a:solidFill>
              </a:rPr>
              <a:t>acknowledgement</a:t>
            </a:r>
            <a:r>
              <a:rPr lang="en-US" dirty="0"/>
              <a:t> signal from I/O devices or memory.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5430AA"/>
                </a:solidFill>
              </a:rPr>
              <a:t>high</a:t>
            </a:r>
            <a:r>
              <a:rPr lang="en-US" dirty="0"/>
              <a:t>, it indicates that device is </a:t>
            </a:r>
            <a:r>
              <a:rPr lang="en-US" dirty="0">
                <a:solidFill>
                  <a:srgbClr val="5430AA"/>
                </a:solidFill>
              </a:rPr>
              <a:t>ready to transfer </a:t>
            </a:r>
            <a:r>
              <a:rPr lang="en-US" dirty="0"/>
              <a:t>data.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5430AA"/>
                </a:solidFill>
              </a:rPr>
              <a:t>low</a:t>
            </a:r>
            <a:r>
              <a:rPr lang="en-US" dirty="0"/>
              <a:t>, microprocessor is in </a:t>
            </a:r>
            <a:r>
              <a:rPr lang="en-US" dirty="0">
                <a:solidFill>
                  <a:srgbClr val="5430AA"/>
                </a:solidFill>
              </a:rPr>
              <a:t>wait state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17369" y="5603610"/>
            <a:ext cx="1266497" cy="2890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6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Control Pin: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284033" cy="5590565"/>
          </a:xfrm>
        </p:spPr>
        <p:txBody>
          <a:bodyPr/>
          <a:lstStyle/>
          <a:p>
            <a:r>
              <a:rPr lang="en-US" dirty="0"/>
              <a:t>Active low input signal.</a:t>
            </a:r>
          </a:p>
          <a:p>
            <a:r>
              <a:rPr lang="en-US" dirty="0"/>
              <a:t>It is used to test the status of </a:t>
            </a:r>
            <a:r>
              <a:rPr lang="en-US" dirty="0">
                <a:solidFill>
                  <a:srgbClr val="5430AA"/>
                </a:solidFill>
              </a:rPr>
              <a:t>math coprocessor 8087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BUSY pin of 8087 </a:t>
            </a:r>
            <a:r>
              <a:rPr lang="en-US" dirty="0"/>
              <a:t>is connected to this pin of 8086.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5430AA"/>
                </a:solidFill>
              </a:rPr>
              <a:t>low</a:t>
            </a:r>
            <a:r>
              <a:rPr lang="en-US" dirty="0"/>
              <a:t>, execution continues, else microprocessor is in </a:t>
            </a:r>
            <a:r>
              <a:rPr lang="en-US" dirty="0">
                <a:solidFill>
                  <a:srgbClr val="5430AA"/>
                </a:solidFill>
              </a:rPr>
              <a:t>idle state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28850" y="133349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976313"/>
            <a:ext cx="5055664" cy="533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17369" y="5464223"/>
            <a:ext cx="1266497" cy="2890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Control Pin: MN/MX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326895" cy="5590565"/>
          </a:xfrm>
        </p:spPr>
        <p:txBody>
          <a:bodyPr/>
          <a:lstStyle/>
          <a:p>
            <a:pPr lvl="0"/>
            <a:r>
              <a:rPr lang="en-US" b="1" dirty="0"/>
              <a:t>8086 works in two modes:</a:t>
            </a:r>
          </a:p>
          <a:p>
            <a:pPr marL="457200" lvl="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Minimum </a:t>
            </a:r>
            <a:r>
              <a:rPr lang="en-US" dirty="0"/>
              <a:t>Mode (Active high </a:t>
            </a:r>
            <a:r>
              <a:rPr lang="en-US" dirty="0" err="1"/>
              <a:t>i</a:t>
            </a:r>
            <a:r>
              <a:rPr lang="en-US" dirty="0"/>
              <a:t>/p signal)</a:t>
            </a:r>
          </a:p>
          <a:p>
            <a:pPr marL="457200" lvl="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Maximum </a:t>
            </a:r>
            <a:r>
              <a:rPr lang="en-US" dirty="0"/>
              <a:t>Mode (Active low </a:t>
            </a:r>
            <a:r>
              <a:rPr lang="en-US" dirty="0" err="1"/>
              <a:t>i</a:t>
            </a:r>
            <a:r>
              <a:rPr lang="en-US" dirty="0"/>
              <a:t>/p </a:t>
            </a:r>
            <a:r>
              <a:rPr lang="en-US" dirty="0" smtClean="0"/>
              <a:t>signal)</a:t>
            </a:r>
          </a:p>
          <a:p>
            <a:pPr marL="887412" lvl="1" indent="-342900">
              <a:buFont typeface="Arial" panose="020B0604020202020204" pitchFamily="34" charset="0"/>
              <a:buChar char="•"/>
            </a:pPr>
            <a:r>
              <a:rPr lang="en-US" dirty="0"/>
              <a:t>Pins from </a:t>
            </a:r>
            <a:r>
              <a:rPr lang="en-US" dirty="0">
                <a:solidFill>
                  <a:srgbClr val="5430AA"/>
                </a:solidFill>
              </a:rPr>
              <a:t>24</a:t>
            </a:r>
            <a:r>
              <a:rPr lang="en-US" dirty="0"/>
              <a:t> to </a:t>
            </a:r>
            <a:r>
              <a:rPr lang="en-US" dirty="0">
                <a:solidFill>
                  <a:srgbClr val="5430AA"/>
                </a:solidFill>
              </a:rPr>
              <a:t>31 </a:t>
            </a:r>
            <a:r>
              <a:rPr lang="en-US" dirty="0"/>
              <a:t>issue two different sets of signals.</a:t>
            </a:r>
          </a:p>
          <a:p>
            <a:pPr marL="887412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set of signals is issued when CPU operates in </a:t>
            </a:r>
            <a:r>
              <a:rPr lang="en-US" dirty="0">
                <a:solidFill>
                  <a:srgbClr val="5430AA"/>
                </a:solidFill>
              </a:rPr>
              <a:t>minimum </a:t>
            </a:r>
            <a:r>
              <a:rPr lang="en-US" dirty="0"/>
              <a:t>mode, while other is issued when CPU operates in </a:t>
            </a:r>
            <a:r>
              <a:rPr lang="en-US" dirty="0">
                <a:solidFill>
                  <a:srgbClr val="5430AA"/>
                </a:solidFill>
              </a:rPr>
              <a:t>maximum </a:t>
            </a:r>
            <a:r>
              <a:rPr lang="en-US" dirty="0"/>
              <a:t>mode.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900561" y="133023"/>
            <a:ext cx="588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863444"/>
            <a:ext cx="5055664" cy="533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17369" y="2825666"/>
            <a:ext cx="1371600" cy="29224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33135" y="3301845"/>
            <a:ext cx="2270234" cy="210312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 Multiplexed pins: S</a:t>
            </a:r>
            <a:r>
              <a:rPr lang="en-US" sz="3200" baseline="-25000" dirty="0"/>
              <a:t>2</a:t>
            </a:r>
            <a:r>
              <a:rPr lang="en-US" sz="3200" dirty="0"/>
              <a:t>, S</a:t>
            </a:r>
            <a:r>
              <a:rPr lang="en-US" sz="3200" baseline="-25000" dirty="0"/>
              <a:t>1</a:t>
            </a:r>
            <a:r>
              <a:rPr lang="en-US" sz="3200" dirty="0"/>
              <a:t>, S</a:t>
            </a:r>
            <a:r>
              <a:rPr lang="en-US" sz="3200" baseline="-25000" dirty="0"/>
              <a:t>0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84898" y="147638"/>
            <a:ext cx="4168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33910" y="147638"/>
            <a:ext cx="4168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29222" y="147638"/>
            <a:ext cx="4168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990600"/>
            <a:ext cx="5055664" cy="5334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17369" y="4191000"/>
            <a:ext cx="1266497" cy="838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60778"/>
              </p:ext>
            </p:extLst>
          </p:nvPr>
        </p:nvGraphicFramePr>
        <p:xfrm>
          <a:off x="771522" y="1136047"/>
          <a:ext cx="4457700" cy="8229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3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</a:rPr>
                        <a:t>0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Indication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Interrupt acknowledgement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98065"/>
              </p:ext>
            </p:extLst>
          </p:nvPr>
        </p:nvGraphicFramePr>
        <p:xfrm>
          <a:off x="771522" y="1958967"/>
          <a:ext cx="4457700" cy="411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3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I/O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31344"/>
              </p:ext>
            </p:extLst>
          </p:nvPr>
        </p:nvGraphicFramePr>
        <p:xfrm>
          <a:off x="771522" y="2370407"/>
          <a:ext cx="4457700" cy="411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3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I/O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86683"/>
              </p:ext>
            </p:extLst>
          </p:nvPr>
        </p:nvGraphicFramePr>
        <p:xfrm>
          <a:off x="771522" y="2781847"/>
          <a:ext cx="4457700" cy="411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3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HALT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29321"/>
              </p:ext>
            </p:extLst>
          </p:nvPr>
        </p:nvGraphicFramePr>
        <p:xfrm>
          <a:off x="771522" y="4427606"/>
          <a:ext cx="4457700" cy="411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3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Passive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19653"/>
              </p:ext>
            </p:extLst>
          </p:nvPr>
        </p:nvGraphicFramePr>
        <p:xfrm>
          <a:off x="771522" y="3193287"/>
          <a:ext cx="4457700" cy="411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3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Code Access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14480"/>
              </p:ext>
            </p:extLst>
          </p:nvPr>
        </p:nvGraphicFramePr>
        <p:xfrm>
          <a:off x="771522" y="3604727"/>
          <a:ext cx="4457700" cy="411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3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Memory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61031"/>
              </p:ext>
            </p:extLst>
          </p:nvPr>
        </p:nvGraphicFramePr>
        <p:xfrm>
          <a:off x="771522" y="4016167"/>
          <a:ext cx="4457700" cy="411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6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3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Memory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887136" y="1243669"/>
            <a:ext cx="228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0056" y="1243669"/>
            <a:ext cx="228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77736" y="1243669"/>
            <a:ext cx="228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 Multiplexed pins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269745" cy="5590565"/>
          </a:xfrm>
        </p:spPr>
        <p:txBody>
          <a:bodyPr/>
          <a:lstStyle/>
          <a:p>
            <a:pPr lvl="0"/>
            <a:r>
              <a:rPr lang="en-US" b="1" dirty="0"/>
              <a:t>DEN </a:t>
            </a:r>
            <a:endParaRPr lang="en-US" b="1" dirty="0" smtClean="0"/>
          </a:p>
          <a:p>
            <a:pPr lvl="1"/>
            <a:r>
              <a:rPr lang="en-US" dirty="0" smtClean="0"/>
              <a:t>Active </a:t>
            </a:r>
            <a:r>
              <a:rPr lang="en-US" dirty="0">
                <a:solidFill>
                  <a:srgbClr val="5430AA"/>
                </a:solidFill>
              </a:rPr>
              <a:t>low output </a:t>
            </a:r>
            <a:r>
              <a:rPr lang="en-US" dirty="0" smtClean="0"/>
              <a:t>signal.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</a:t>
            </a:r>
            <a:r>
              <a:rPr lang="en-US" dirty="0">
                <a:solidFill>
                  <a:srgbClr val="5430AA"/>
                </a:solidFill>
              </a:rPr>
              <a:t>Data Enable signal</a:t>
            </a:r>
            <a:r>
              <a:rPr lang="en-US" dirty="0"/>
              <a:t>, which is used to </a:t>
            </a:r>
            <a:r>
              <a:rPr lang="en-US" dirty="0">
                <a:solidFill>
                  <a:srgbClr val="5430AA"/>
                </a:solidFill>
              </a:rPr>
              <a:t>enable </a:t>
            </a:r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transceiver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DT/R </a:t>
            </a:r>
            <a:endParaRPr lang="en-US" b="1" dirty="0" smtClean="0"/>
          </a:p>
          <a:p>
            <a:pPr lvl="1"/>
            <a:r>
              <a:rPr lang="en-US" dirty="0" smtClean="0"/>
              <a:t>Data </a:t>
            </a:r>
            <a:r>
              <a:rPr lang="en-US" dirty="0">
                <a:solidFill>
                  <a:srgbClr val="5430AA"/>
                </a:solidFill>
              </a:rPr>
              <a:t>Transmit/Receive</a:t>
            </a:r>
            <a:r>
              <a:rPr lang="en-US" dirty="0"/>
              <a:t> </a:t>
            </a:r>
            <a:r>
              <a:rPr lang="en-US" dirty="0" smtClean="0"/>
              <a:t>signal.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solidFill>
                  <a:srgbClr val="5430AA"/>
                </a:solidFill>
              </a:rPr>
              <a:t>high</a:t>
            </a:r>
            <a:r>
              <a:rPr lang="en-US" dirty="0"/>
              <a:t>, data is transmitted </a:t>
            </a:r>
            <a:r>
              <a:rPr lang="en-US" dirty="0">
                <a:solidFill>
                  <a:srgbClr val="5430AA"/>
                </a:solidFill>
              </a:rPr>
              <a:t>out </a:t>
            </a:r>
            <a:r>
              <a:rPr lang="en-US" dirty="0"/>
              <a:t>else when low, data is received </a:t>
            </a:r>
            <a:r>
              <a:rPr lang="en-US" dirty="0">
                <a:solidFill>
                  <a:srgbClr val="5430AA"/>
                </a:solidFill>
              </a:rPr>
              <a:t>in</a:t>
            </a:r>
            <a:r>
              <a:rPr lang="en-IN" dirty="0"/>
              <a:t>.</a:t>
            </a:r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24896" y="4597244"/>
            <a:ext cx="1266497" cy="2890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0019" y="896781"/>
            <a:ext cx="5888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7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0.00144 -0.0432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 Multiplexed pins: M/IO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284033" cy="5590565"/>
          </a:xfrm>
        </p:spPr>
        <p:txBody>
          <a:bodyPr/>
          <a:lstStyle/>
          <a:p>
            <a:r>
              <a:rPr lang="en-US" dirty="0"/>
              <a:t>This signal is issued by the microprocessor to distinguish </a:t>
            </a:r>
            <a:r>
              <a:rPr lang="en-US" dirty="0">
                <a:solidFill>
                  <a:srgbClr val="5430AA"/>
                </a:solidFill>
              </a:rPr>
              <a:t>memory</a:t>
            </a:r>
            <a:r>
              <a:rPr lang="en-US" dirty="0"/>
              <a:t> </a:t>
            </a:r>
            <a:r>
              <a:rPr lang="en-US" dirty="0">
                <a:solidFill>
                  <a:srgbClr val="5430AA"/>
                </a:solidFill>
              </a:rPr>
              <a:t>access</a:t>
            </a:r>
            <a:r>
              <a:rPr lang="en-US" dirty="0"/>
              <a:t> from </a:t>
            </a:r>
            <a:r>
              <a:rPr lang="en-US" dirty="0">
                <a:solidFill>
                  <a:srgbClr val="5430AA"/>
                </a:solidFill>
              </a:rPr>
              <a:t>I/O access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5430AA"/>
                </a:solidFill>
              </a:rPr>
              <a:t>high</a:t>
            </a:r>
            <a:r>
              <a:rPr lang="en-US" dirty="0"/>
              <a:t>, memory is accessed, else when </a:t>
            </a:r>
            <a:r>
              <a:rPr lang="en-US" dirty="0">
                <a:solidFill>
                  <a:srgbClr val="5430AA"/>
                </a:solidFill>
              </a:rPr>
              <a:t>low</a:t>
            </a:r>
            <a:r>
              <a:rPr lang="en-US" dirty="0"/>
              <a:t>, I/O devices are accessed.</a:t>
            </a:r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24896" y="4079610"/>
            <a:ext cx="1266497" cy="304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 8086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 Multiplexed pins: QS</a:t>
            </a:r>
            <a:r>
              <a:rPr lang="en-US" sz="3200" baseline="-25000" dirty="0"/>
              <a:t>1 </a:t>
            </a:r>
            <a:r>
              <a:rPr lang="en-US" sz="3200" dirty="0"/>
              <a:t>and QS</a:t>
            </a:r>
            <a:r>
              <a:rPr lang="en-US" sz="3200" baseline="-25000" dirty="0"/>
              <a:t>0</a:t>
            </a:r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36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72348" y="4825844"/>
            <a:ext cx="1266497" cy="609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75448"/>
              </p:ext>
            </p:extLst>
          </p:nvPr>
        </p:nvGraphicFramePr>
        <p:xfrm>
          <a:off x="1032148" y="1276350"/>
          <a:ext cx="4305301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4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60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QS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QS</a:t>
                      </a:r>
                      <a:r>
                        <a:rPr lang="en-US" b="1" baseline="-25000" dirty="0" smtClean="0"/>
                        <a:t>0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Indication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98395"/>
              </p:ext>
            </p:extLst>
          </p:nvPr>
        </p:nvGraphicFramePr>
        <p:xfrm>
          <a:off x="1032148" y="1641059"/>
          <a:ext cx="4305301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4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60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99114"/>
              </p:ext>
            </p:extLst>
          </p:nvPr>
        </p:nvGraphicFramePr>
        <p:xfrm>
          <a:off x="1032148" y="2005768"/>
          <a:ext cx="4305301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4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60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byte of </a:t>
                      </a:r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from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97137"/>
              </p:ext>
            </p:extLst>
          </p:nvPr>
        </p:nvGraphicFramePr>
        <p:xfrm>
          <a:off x="1032148" y="2370477"/>
          <a:ext cx="4305301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4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60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the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94090"/>
              </p:ext>
            </p:extLst>
          </p:nvPr>
        </p:nvGraphicFramePr>
        <p:xfrm>
          <a:off x="1032148" y="2735186"/>
          <a:ext cx="4305301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4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60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byte from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 Multiplexed pins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026858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LOCK</a:t>
            </a:r>
            <a:r>
              <a:rPr lang="en-US" dirty="0"/>
              <a:t> </a:t>
            </a:r>
          </a:p>
          <a:p>
            <a:r>
              <a:rPr lang="en-US" dirty="0"/>
              <a:t>Active low output signal.</a:t>
            </a:r>
          </a:p>
          <a:p>
            <a:r>
              <a:rPr lang="en-US" dirty="0"/>
              <a:t>This signal indicates that other processors should not ask CPU (8086) to hand over the </a:t>
            </a:r>
            <a:r>
              <a:rPr lang="en-US" dirty="0">
                <a:solidFill>
                  <a:srgbClr val="5430AA"/>
                </a:solidFill>
              </a:rPr>
              <a:t>system bus</a:t>
            </a:r>
            <a:r>
              <a:rPr lang="en-US" dirty="0"/>
              <a:t>.</a:t>
            </a:r>
          </a:p>
          <a:p>
            <a:r>
              <a:rPr lang="en-US" dirty="0"/>
              <a:t>This pin is activated by using </a:t>
            </a:r>
            <a:r>
              <a:rPr lang="en-US" dirty="0">
                <a:solidFill>
                  <a:srgbClr val="5430AA"/>
                </a:solidFill>
              </a:rPr>
              <a:t>LOCK prefix </a:t>
            </a:r>
            <a:r>
              <a:rPr lang="en-US" dirty="0"/>
              <a:t>to any instruction.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WR</a:t>
            </a:r>
          </a:p>
          <a:p>
            <a:r>
              <a:rPr lang="en-US" dirty="0"/>
              <a:t>Active low output signal. </a:t>
            </a:r>
          </a:p>
          <a:p>
            <a:r>
              <a:rPr lang="en-US" dirty="0"/>
              <a:t>Used to write data in memory or output signal, depending on status of </a:t>
            </a:r>
            <a:r>
              <a:rPr lang="en-US" dirty="0">
                <a:solidFill>
                  <a:srgbClr val="5430AA"/>
                </a:solidFill>
              </a:rPr>
              <a:t>M/IO signal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75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3089" y="3815839"/>
            <a:ext cx="2237398" cy="2743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 Multiplexed pins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398333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HOLD</a:t>
            </a:r>
            <a:r>
              <a:rPr lang="en-US" dirty="0"/>
              <a:t> </a:t>
            </a:r>
          </a:p>
          <a:p>
            <a:r>
              <a:rPr lang="en-US" dirty="0"/>
              <a:t>Active high input signal.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5430AA"/>
                </a:solidFill>
              </a:rPr>
              <a:t>DMA controller </a:t>
            </a:r>
            <a:r>
              <a:rPr lang="en-US" dirty="0"/>
              <a:t>needs to use address/data bus, it sends a request to the CPU through this pin.</a:t>
            </a:r>
          </a:p>
          <a:p>
            <a:r>
              <a:rPr lang="en-US" dirty="0"/>
              <a:t>When microprocessor receives </a:t>
            </a:r>
            <a:r>
              <a:rPr lang="en-US" dirty="0">
                <a:solidFill>
                  <a:srgbClr val="5430AA"/>
                </a:solidFill>
              </a:rPr>
              <a:t>HOLD signal</a:t>
            </a:r>
            <a:r>
              <a:rPr lang="en-US" dirty="0"/>
              <a:t>, it issues HLDA signal to the DMA controller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HLDA</a:t>
            </a:r>
            <a:r>
              <a:rPr lang="en-US" dirty="0"/>
              <a:t> </a:t>
            </a:r>
          </a:p>
          <a:p>
            <a:r>
              <a:rPr lang="en-US" dirty="0"/>
              <a:t>Active high Hold </a:t>
            </a:r>
            <a:r>
              <a:rPr lang="en-US" dirty="0">
                <a:solidFill>
                  <a:srgbClr val="5430AA"/>
                </a:solidFill>
              </a:rPr>
              <a:t>Acknowledgement</a:t>
            </a:r>
            <a:r>
              <a:rPr lang="en-US" dirty="0"/>
              <a:t> output signal.</a:t>
            </a:r>
          </a:p>
          <a:p>
            <a:r>
              <a:rPr lang="en-US" dirty="0"/>
              <a:t>It is issued by 8086 after </a:t>
            </a:r>
            <a:r>
              <a:rPr lang="en-US" dirty="0" smtClean="0"/>
              <a:t>receiving </a:t>
            </a:r>
            <a:r>
              <a:rPr lang="en-US" dirty="0"/>
              <a:t>HOLD signal.</a:t>
            </a:r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65657" y="3336794"/>
            <a:ext cx="685312" cy="5142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 Multiplexed </a:t>
            </a:r>
            <a:r>
              <a:rPr lang="en-US" sz="3200" dirty="0" smtClean="0"/>
              <a:t>pins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226883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RQ/GT</a:t>
            </a:r>
            <a:r>
              <a:rPr lang="en-US" b="1" baseline="-25000" dirty="0"/>
              <a:t>0</a:t>
            </a:r>
            <a:r>
              <a:rPr lang="en-US" b="1" dirty="0"/>
              <a:t> and RQ/GT</a:t>
            </a:r>
            <a:r>
              <a:rPr lang="en-US" b="1" baseline="-25000" dirty="0"/>
              <a:t>1</a:t>
            </a:r>
            <a:endParaRPr lang="en-US" b="1" dirty="0" smtClean="0"/>
          </a:p>
          <a:p>
            <a:r>
              <a:rPr lang="en-US" dirty="0" smtClean="0"/>
              <a:t>Request/Grant </a:t>
            </a:r>
            <a:r>
              <a:rPr lang="en-US" dirty="0">
                <a:solidFill>
                  <a:srgbClr val="5430AA"/>
                </a:solidFill>
              </a:rPr>
              <a:t>bi-directional</a:t>
            </a:r>
            <a:r>
              <a:rPr lang="en-US" dirty="0"/>
              <a:t> pins.</a:t>
            </a:r>
          </a:p>
          <a:p>
            <a:r>
              <a:rPr lang="en-US" dirty="0"/>
              <a:t>Other processors request the CPU(8086) through these lines to </a:t>
            </a:r>
            <a:r>
              <a:rPr lang="en-US" dirty="0">
                <a:solidFill>
                  <a:srgbClr val="5430AA"/>
                </a:solidFill>
              </a:rPr>
              <a:t>release</a:t>
            </a:r>
            <a:r>
              <a:rPr lang="en-US" dirty="0"/>
              <a:t> the system bus.</a:t>
            </a:r>
          </a:p>
          <a:p>
            <a:r>
              <a:rPr lang="en-US" dirty="0"/>
              <a:t>After receiving the request, CPU sends acknowledge signal through the same lines.</a:t>
            </a:r>
          </a:p>
          <a:p>
            <a:r>
              <a:rPr lang="en-US" dirty="0"/>
              <a:t>RQ/GT</a:t>
            </a:r>
            <a:r>
              <a:rPr lang="en-US" baseline="-25000" dirty="0"/>
              <a:t>0</a:t>
            </a:r>
            <a:r>
              <a:rPr lang="en-US" dirty="0"/>
              <a:t> has higher </a:t>
            </a:r>
            <a:r>
              <a:rPr lang="en-US" dirty="0">
                <a:solidFill>
                  <a:srgbClr val="5430AA"/>
                </a:solidFill>
              </a:rPr>
              <a:t>priority</a:t>
            </a:r>
            <a:r>
              <a:rPr lang="en-US" dirty="0"/>
              <a:t> than </a:t>
            </a:r>
            <a:r>
              <a:rPr lang="en-US" dirty="0" smtClean="0"/>
              <a:t>RQ/GT</a:t>
            </a:r>
            <a:r>
              <a:rPr lang="en-US" baseline="-25000" dirty="0" smtClean="0"/>
              <a:t>1.</a:t>
            </a:r>
            <a:endParaRPr lang="en-US" baseline="-25000" dirty="0"/>
          </a:p>
          <a:p>
            <a:endParaRPr lang="en-IN" dirty="0"/>
          </a:p>
        </p:txBody>
      </p:sp>
      <p:pic>
        <p:nvPicPr>
          <p:cNvPr id="4" name="Content Placeholder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57" y="863444"/>
            <a:ext cx="5055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21511" y="3289496"/>
            <a:ext cx="1543657" cy="5904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1524000" y="35647"/>
          <a:ext cx="6297168" cy="678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40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94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GND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0">
                  <a:txBody>
                    <a:bodyPr/>
                    <a:lstStyle/>
                    <a:p>
                      <a:pPr marL="231775" indent="0" algn="ctr"/>
                      <a:r>
                        <a:rPr lang="en-US" sz="1600" b="1" dirty="0" smtClean="0"/>
                        <a:t>8086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</a:t>
                      </a:r>
                      <a:r>
                        <a:rPr lang="en-US" sz="1600" baseline="-25000" dirty="0" smtClean="0"/>
                        <a:t>CC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dirty="0" smtClean="0"/>
                        <a:t>39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16/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-25000" dirty="0" smtClean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-25000" dirty="0" smtClean="0"/>
                        <a:t>4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-25000" dirty="0" smtClean="0"/>
                        <a:t>5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-25000" dirty="0" smtClean="0"/>
                        <a:t>6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9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BHE/S</a:t>
                      </a:r>
                      <a:r>
                        <a:rPr lang="en-US" sz="1600" baseline="-25000" dirty="0" smtClean="0"/>
                        <a:t>7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8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MN/MX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7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RD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6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RQ/GT</a:t>
                      </a:r>
                      <a:r>
                        <a:rPr lang="en-US" sz="1600" baseline="-25000" dirty="0" smtClean="0"/>
                        <a:t>0                 </a:t>
                      </a:r>
                      <a:r>
                        <a:rPr lang="en-US" sz="1600" b="1" baseline="0" dirty="0" smtClean="0"/>
                        <a:t>(HOLD)</a:t>
                      </a:r>
                      <a:endParaRPr lang="en-US" sz="1600" b="1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5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RQ/GT</a:t>
                      </a:r>
                      <a:r>
                        <a:rPr lang="en-US" sz="1600" baseline="-25000" dirty="0" smtClean="0"/>
                        <a:t>1                 </a:t>
                      </a:r>
                      <a:r>
                        <a:rPr lang="en-US" sz="1600" b="1" baseline="0" dirty="0" smtClean="0"/>
                        <a:t>(HLDA)</a:t>
                      </a:r>
                      <a:endParaRPr lang="en-US" sz="1600" b="1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4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LOCK	</a:t>
                      </a:r>
                      <a:r>
                        <a:rPr lang="en-US" sz="1600" b="1" baseline="0" dirty="0" smtClean="0"/>
                        <a:t>     (WR)</a:t>
                      </a:r>
                      <a:endParaRPr lang="en-US" sz="1600" b="1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</a:t>
                      </a:r>
                      <a:r>
                        <a:rPr lang="en-US" sz="1600" baseline="-25000" dirty="0" smtClean="0"/>
                        <a:t>2	</a:t>
                      </a:r>
                      <a:r>
                        <a:rPr lang="en-US" sz="1600" b="1" baseline="-25000" dirty="0" smtClean="0"/>
                        <a:t>       </a:t>
                      </a:r>
                      <a:r>
                        <a:rPr lang="en-US" sz="1600" b="1" baseline="0" dirty="0" smtClean="0"/>
                        <a:t>(M/IO)</a:t>
                      </a:r>
                      <a:endParaRPr lang="en-US" sz="1600" b="1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</a:t>
                      </a:r>
                      <a:r>
                        <a:rPr lang="en-US" sz="1600" baseline="-25000" dirty="0" smtClean="0"/>
                        <a:t>1 	</a:t>
                      </a:r>
                      <a:r>
                        <a:rPr lang="en-US" sz="1600" b="1" baseline="-25000" dirty="0" smtClean="0"/>
                        <a:t>       </a:t>
                      </a:r>
                      <a:r>
                        <a:rPr lang="en-US" sz="1600" b="1" baseline="0" dirty="0" smtClean="0"/>
                        <a:t>(DT/ R)</a:t>
                      </a:r>
                      <a:endParaRPr lang="en-US" sz="1600" b="1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</a:t>
                      </a:r>
                      <a:r>
                        <a:rPr lang="en-US" sz="1600" baseline="-25000" dirty="0" smtClean="0"/>
                        <a:t>0	</a:t>
                      </a:r>
                      <a:r>
                        <a:rPr lang="en-US" sz="1600" b="1" baseline="-25000" dirty="0" smtClean="0"/>
                        <a:t>       </a:t>
                      </a:r>
                      <a:r>
                        <a:rPr lang="en-US" sz="1600" b="1" baseline="0" dirty="0" smtClean="0"/>
                        <a:t>(DEN)</a:t>
                      </a:r>
                      <a:endParaRPr lang="en-US" sz="1600" b="1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AD</a:t>
                      </a:r>
                      <a:r>
                        <a:rPr lang="en-US" sz="1600" baseline="-25000" dirty="0" smtClean="0"/>
                        <a:t>0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QS</a:t>
                      </a:r>
                      <a:r>
                        <a:rPr lang="en-US" sz="1600" baseline="-25000" dirty="0" smtClean="0"/>
                        <a:t>0	       </a:t>
                      </a:r>
                      <a:r>
                        <a:rPr lang="en-US" sz="1600" b="1" baseline="0" dirty="0" smtClean="0"/>
                        <a:t>(ALE)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NMI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QS</a:t>
                      </a:r>
                      <a:r>
                        <a:rPr lang="en-US" sz="1600" baseline="-25000" dirty="0" smtClean="0"/>
                        <a:t>1	       </a:t>
                      </a:r>
                      <a:r>
                        <a:rPr lang="en-US" sz="1600" b="1" baseline="0" dirty="0" smtClean="0"/>
                        <a:t>(INTA)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INTR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CLK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READY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/>
                        <a:t>GND</a:t>
                      </a:r>
                      <a:endParaRPr lang="en-US" sz="1600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RESET</a:t>
                      </a:r>
                      <a:endParaRPr lang="en-US" sz="16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>
            <a:off x="5694829" y="315431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05513" y="2823925"/>
            <a:ext cx="25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15000" y="2128716"/>
            <a:ext cx="347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933246" y="122294"/>
            <a:ext cx="2557568" cy="6652986"/>
            <a:chOff x="2933246" y="133350"/>
            <a:chExt cx="2557568" cy="6652986"/>
          </a:xfrm>
        </p:grpSpPr>
        <p:sp>
          <p:nvSpPr>
            <p:cNvPr id="69" name="Rectangle 68"/>
            <p:cNvSpPr/>
            <p:nvPr/>
          </p:nvSpPr>
          <p:spPr>
            <a:xfrm>
              <a:off x="2933246" y="13335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933246" y="46371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33246" y="79225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33246" y="112262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933246" y="149134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33246" y="182171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33246" y="215024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33246" y="248061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933246" y="284842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33246" y="317879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33246" y="350733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33246" y="383770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33246" y="420642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33246" y="453678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33246" y="486532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33246" y="519569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33246" y="557957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33246" y="590993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33246" y="627865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33246" y="660902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243286" y="13788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43286" y="46825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43286" y="79679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43286" y="112716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43286" y="149587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43286" y="182624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243286" y="215478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43286" y="248515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43286" y="285296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43286" y="318333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243286" y="351187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243286" y="3842238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43286" y="421095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243286" y="454132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43286" y="486986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243286" y="520023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243286" y="5584106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243286" y="5914474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243286" y="6283192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243286" y="6613560"/>
              <a:ext cx="247528" cy="172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6497" tIns="63246" rIns="126497" bIns="632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6105894" y="2475732"/>
            <a:ext cx="26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9569" y="3494144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673266" y="3826646"/>
            <a:ext cx="4624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942090" y="3834344"/>
            <a:ext cx="25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676209" y="4163832"/>
            <a:ext cx="229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676209" y="4501737"/>
            <a:ext cx="229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676209" y="4838504"/>
            <a:ext cx="229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689569" y="5868777"/>
            <a:ext cx="4624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151205" y="4157192"/>
            <a:ext cx="2081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211689" y="4517503"/>
            <a:ext cx="156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908800" y="4838504"/>
            <a:ext cx="347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870700" y="5522643"/>
            <a:ext cx="420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062434" y="315431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062434" y="3494144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58585" y="-10585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Maximum Mode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688897" y="-83845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Minimum Mode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118966" y="3136613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8086 Pin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21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Exam Questions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748172"/>
              </p:ext>
            </p:extLst>
          </p:nvPr>
        </p:nvGraphicFramePr>
        <p:xfrm>
          <a:off x="131763" y="863600"/>
          <a:ext cx="94825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68"/>
                <a:gridCol w="7115175"/>
                <a:gridCol w="968991"/>
                <a:gridCol w="8963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Questions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Explain the following pins of the 8086 microprocessor: TEST , LOCK ,  MN/MX.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80286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25" y="1297781"/>
            <a:ext cx="2495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80286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63444"/>
            <a:ext cx="9341433" cy="5590565"/>
          </a:xfrm>
        </p:spPr>
        <p:txBody>
          <a:bodyPr/>
          <a:lstStyle/>
          <a:p>
            <a:pPr lvl="0"/>
            <a:r>
              <a:rPr lang="en-US" dirty="0">
                <a:solidFill>
                  <a:srgbClr val="5430AA"/>
                </a:solidFill>
              </a:rPr>
              <a:t>The Intel 80286 </a:t>
            </a:r>
            <a:r>
              <a:rPr lang="en-US" dirty="0"/>
              <a:t>had a </a:t>
            </a:r>
            <a:r>
              <a:rPr lang="en-US" dirty="0">
                <a:solidFill>
                  <a:srgbClr val="5430AA"/>
                </a:solidFill>
              </a:rPr>
              <a:t>24-bit address bus </a:t>
            </a:r>
            <a:r>
              <a:rPr lang="en-US" dirty="0"/>
              <a:t>and was able to address up to </a:t>
            </a:r>
            <a:r>
              <a:rPr lang="en-US" dirty="0">
                <a:solidFill>
                  <a:srgbClr val="5430AA"/>
                </a:solidFill>
              </a:rPr>
              <a:t>16 MB</a:t>
            </a:r>
            <a:r>
              <a:rPr lang="en-US" dirty="0"/>
              <a:t> of </a:t>
            </a:r>
            <a:r>
              <a:rPr lang="en-US" dirty="0">
                <a:solidFill>
                  <a:srgbClr val="5430AA"/>
                </a:solidFill>
              </a:rPr>
              <a:t>RAM</a:t>
            </a:r>
            <a:r>
              <a:rPr lang="en-US" dirty="0"/>
              <a:t> compared to </a:t>
            </a:r>
            <a:r>
              <a:rPr lang="en-US" dirty="0">
                <a:solidFill>
                  <a:srgbClr val="5430AA"/>
                </a:solidFill>
              </a:rPr>
              <a:t>1 MB </a:t>
            </a:r>
            <a:r>
              <a:rPr lang="en-US" dirty="0"/>
              <a:t>of its predecessor (</a:t>
            </a:r>
            <a:r>
              <a:rPr lang="en-US" dirty="0">
                <a:solidFill>
                  <a:srgbClr val="5430AA"/>
                </a:solidFill>
              </a:rPr>
              <a:t>8086</a:t>
            </a:r>
            <a:r>
              <a:rPr lang="en-US" dirty="0"/>
              <a:t>). </a:t>
            </a:r>
          </a:p>
          <a:p>
            <a:r>
              <a:rPr lang="en-US" dirty="0"/>
              <a:t>It was designed for </a:t>
            </a:r>
            <a:r>
              <a:rPr lang="en-US" dirty="0">
                <a:solidFill>
                  <a:srgbClr val="5430AA"/>
                </a:solidFill>
              </a:rPr>
              <a:t>multi-user</a:t>
            </a:r>
            <a:r>
              <a:rPr lang="en-US" dirty="0"/>
              <a:t> systems with </a:t>
            </a:r>
            <a:r>
              <a:rPr lang="en-US" dirty="0">
                <a:solidFill>
                  <a:srgbClr val="5430AA"/>
                </a:solidFill>
              </a:rPr>
              <a:t>multitasking</a:t>
            </a:r>
            <a:r>
              <a:rPr lang="en-US" dirty="0"/>
              <a:t> applications, including </a:t>
            </a:r>
            <a:r>
              <a:rPr lang="en-US" dirty="0">
                <a:solidFill>
                  <a:srgbClr val="5430AA"/>
                </a:solidFill>
              </a:rPr>
              <a:t>communications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real-time process control</a:t>
            </a:r>
            <a:r>
              <a:rPr lang="en-US" dirty="0"/>
              <a:t>. </a:t>
            </a:r>
          </a:p>
          <a:p>
            <a:pPr lvl="0"/>
            <a:r>
              <a:rPr lang="en-US" dirty="0">
                <a:solidFill>
                  <a:srgbClr val="5430AA"/>
                </a:solidFill>
              </a:rPr>
              <a:t>80286</a:t>
            </a:r>
            <a:r>
              <a:rPr lang="en-US" dirty="0"/>
              <a:t> is the advanced microprocessors with </a:t>
            </a:r>
            <a:r>
              <a:rPr lang="en-US" dirty="0">
                <a:solidFill>
                  <a:srgbClr val="5430AA"/>
                </a:solidFill>
              </a:rPr>
              <a:t>memory management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protection</a:t>
            </a:r>
            <a:r>
              <a:rPr lang="en-US" dirty="0"/>
              <a:t> abilities. </a:t>
            </a:r>
            <a:endParaRPr lang="en-US" dirty="0" smtClean="0"/>
          </a:p>
          <a:p>
            <a:pPr lvl="0"/>
            <a:r>
              <a:rPr lang="en-US" dirty="0">
                <a:solidFill>
                  <a:srgbClr val="5430AA"/>
                </a:solidFill>
              </a:rPr>
              <a:t>80286</a:t>
            </a:r>
            <a:r>
              <a:rPr lang="en-US" dirty="0"/>
              <a:t> have two operating modes namely </a:t>
            </a:r>
            <a:r>
              <a:rPr lang="en-US" dirty="0">
                <a:solidFill>
                  <a:srgbClr val="5430AA"/>
                </a:solidFill>
              </a:rPr>
              <a:t>real address mode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virtual address mode. </a:t>
            </a:r>
          </a:p>
          <a:p>
            <a:pPr lvl="0"/>
            <a:r>
              <a:rPr lang="en-US" dirty="0"/>
              <a:t>In </a:t>
            </a:r>
            <a:r>
              <a:rPr lang="en-US" dirty="0">
                <a:solidFill>
                  <a:srgbClr val="5430AA"/>
                </a:solidFill>
              </a:rPr>
              <a:t>real address mode</a:t>
            </a:r>
            <a:r>
              <a:rPr lang="en-US" dirty="0"/>
              <a:t>, it can address up to </a:t>
            </a:r>
            <a:r>
              <a:rPr lang="en-US" dirty="0">
                <a:solidFill>
                  <a:srgbClr val="5430AA"/>
                </a:solidFill>
              </a:rPr>
              <a:t>1MB</a:t>
            </a:r>
            <a:r>
              <a:rPr lang="en-US" dirty="0"/>
              <a:t> of physical memory address like 8086. 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5430AA"/>
                </a:solidFill>
              </a:rPr>
              <a:t>virtual address mode</a:t>
            </a:r>
            <a:r>
              <a:rPr lang="en-US" dirty="0"/>
              <a:t>, it can address up to </a:t>
            </a:r>
            <a:r>
              <a:rPr lang="en-US" dirty="0">
                <a:solidFill>
                  <a:srgbClr val="5430AA"/>
                </a:solidFill>
              </a:rPr>
              <a:t>16 MB </a:t>
            </a:r>
            <a:r>
              <a:rPr lang="en-US" dirty="0"/>
              <a:t>of physical memory address space and </a:t>
            </a:r>
            <a:r>
              <a:rPr lang="en-US" dirty="0">
                <a:solidFill>
                  <a:srgbClr val="5430AA"/>
                </a:solidFill>
              </a:rPr>
              <a:t>1 GB </a:t>
            </a:r>
            <a:r>
              <a:rPr lang="en-US" dirty="0"/>
              <a:t>of virtual memory address space. </a:t>
            </a:r>
          </a:p>
          <a:p>
            <a:r>
              <a:rPr lang="en-US" dirty="0"/>
              <a:t>The performance of 80286 is </a:t>
            </a:r>
            <a:r>
              <a:rPr lang="en-US" dirty="0">
                <a:solidFill>
                  <a:srgbClr val="5430AA"/>
                </a:solidFill>
              </a:rPr>
              <a:t>five times </a:t>
            </a:r>
            <a:r>
              <a:rPr lang="en-US" dirty="0"/>
              <a:t>faster than 8086. </a:t>
            </a:r>
          </a:p>
          <a:p>
            <a:pPr lvl="0"/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091" y="863444"/>
            <a:ext cx="2222071" cy="16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80286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4242" y="2184242"/>
            <a:ext cx="85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SEGMENT </a:t>
            </a:r>
          </a:p>
          <a:p>
            <a:pPr algn="ctr"/>
            <a:r>
              <a:rPr lang="en-US" sz="1200" b="1" dirty="0" smtClean="0"/>
              <a:t>LIMIT</a:t>
            </a:r>
          </a:p>
          <a:p>
            <a:pPr algn="ctr"/>
            <a:r>
              <a:rPr lang="en-US" sz="1200" b="1" dirty="0" smtClean="0"/>
              <a:t>CHECKER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776965" y="623555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728" y="95248"/>
            <a:ext cx="8382000" cy="64321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049" y="210862"/>
            <a:ext cx="4050424" cy="377058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7128" y="210862"/>
            <a:ext cx="3886200" cy="46849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97128" y="5011461"/>
            <a:ext cx="3886200" cy="137944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165" y="4097061"/>
            <a:ext cx="4058307" cy="22938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>
            <a:off x="596628" y="2747796"/>
            <a:ext cx="1219200" cy="624052"/>
          </a:xfrm>
          <a:custGeom>
            <a:avLst/>
            <a:gdLst>
              <a:gd name="connsiteX0" fmla="*/ 0 w 1828800"/>
              <a:gd name="connsiteY0" fmla="*/ 0 h 898634"/>
              <a:gd name="connsiteX1" fmla="*/ 189186 w 1828800"/>
              <a:gd name="connsiteY1" fmla="*/ 898634 h 898634"/>
              <a:gd name="connsiteX2" fmla="*/ 1623848 w 1828800"/>
              <a:gd name="connsiteY2" fmla="*/ 898634 h 898634"/>
              <a:gd name="connsiteX3" fmla="*/ 1828800 w 1828800"/>
              <a:gd name="connsiteY3" fmla="*/ 0 h 898634"/>
              <a:gd name="connsiteX4" fmla="*/ 1450428 w 1828800"/>
              <a:gd name="connsiteY4" fmla="*/ 0 h 898634"/>
              <a:gd name="connsiteX5" fmla="*/ 1340069 w 1828800"/>
              <a:gd name="connsiteY5" fmla="*/ 299545 h 898634"/>
              <a:gd name="connsiteX6" fmla="*/ 536028 w 1828800"/>
              <a:gd name="connsiteY6" fmla="*/ 299545 h 898634"/>
              <a:gd name="connsiteX7" fmla="*/ 409904 w 1828800"/>
              <a:gd name="connsiteY7" fmla="*/ 0 h 898634"/>
              <a:gd name="connsiteX8" fmla="*/ 0 w 1828800"/>
              <a:gd name="connsiteY8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898634">
                <a:moveTo>
                  <a:pt x="0" y="0"/>
                </a:moveTo>
                <a:lnTo>
                  <a:pt x="189186" y="898634"/>
                </a:lnTo>
                <a:lnTo>
                  <a:pt x="1623848" y="898634"/>
                </a:lnTo>
                <a:lnTo>
                  <a:pt x="1828800" y="0"/>
                </a:lnTo>
                <a:lnTo>
                  <a:pt x="1450428" y="0"/>
                </a:lnTo>
                <a:lnTo>
                  <a:pt x="1340069" y="299545"/>
                </a:lnTo>
                <a:lnTo>
                  <a:pt x="536028" y="299545"/>
                </a:lnTo>
                <a:lnTo>
                  <a:pt x="409904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 rot="16200000">
            <a:off x="3237503" y="941145"/>
            <a:ext cx="1270437" cy="1000161"/>
          </a:xfrm>
          <a:custGeom>
            <a:avLst/>
            <a:gdLst>
              <a:gd name="connsiteX0" fmla="*/ 0 w 1828800"/>
              <a:gd name="connsiteY0" fmla="*/ 0 h 898634"/>
              <a:gd name="connsiteX1" fmla="*/ 189186 w 1828800"/>
              <a:gd name="connsiteY1" fmla="*/ 898634 h 898634"/>
              <a:gd name="connsiteX2" fmla="*/ 1623848 w 1828800"/>
              <a:gd name="connsiteY2" fmla="*/ 898634 h 898634"/>
              <a:gd name="connsiteX3" fmla="*/ 1828800 w 1828800"/>
              <a:gd name="connsiteY3" fmla="*/ 0 h 898634"/>
              <a:gd name="connsiteX4" fmla="*/ 1450428 w 1828800"/>
              <a:gd name="connsiteY4" fmla="*/ 0 h 898634"/>
              <a:gd name="connsiteX5" fmla="*/ 1340069 w 1828800"/>
              <a:gd name="connsiteY5" fmla="*/ 299545 h 898634"/>
              <a:gd name="connsiteX6" fmla="*/ 536028 w 1828800"/>
              <a:gd name="connsiteY6" fmla="*/ 299545 h 898634"/>
              <a:gd name="connsiteX7" fmla="*/ 409904 w 1828800"/>
              <a:gd name="connsiteY7" fmla="*/ 0 h 898634"/>
              <a:gd name="connsiteX8" fmla="*/ 0 w 1828800"/>
              <a:gd name="connsiteY8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898634">
                <a:moveTo>
                  <a:pt x="0" y="0"/>
                </a:moveTo>
                <a:lnTo>
                  <a:pt x="189186" y="898634"/>
                </a:lnTo>
                <a:lnTo>
                  <a:pt x="1623848" y="898634"/>
                </a:lnTo>
                <a:lnTo>
                  <a:pt x="1828800" y="0"/>
                </a:lnTo>
                <a:lnTo>
                  <a:pt x="1450428" y="0"/>
                </a:lnTo>
                <a:lnTo>
                  <a:pt x="1340069" y="299545"/>
                </a:lnTo>
                <a:lnTo>
                  <a:pt x="536028" y="299545"/>
                </a:lnTo>
                <a:lnTo>
                  <a:pt x="409904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3924" y="2246992"/>
            <a:ext cx="762001" cy="51369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15927" y="1728832"/>
            <a:ext cx="762001" cy="5120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15926" y="2246992"/>
            <a:ext cx="762001" cy="51369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79663" y="2294750"/>
            <a:ext cx="85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SEGMENT </a:t>
            </a:r>
          </a:p>
          <a:p>
            <a:pPr algn="ctr"/>
            <a:r>
              <a:rPr lang="en-US" sz="1200" b="1" dirty="0" smtClean="0"/>
              <a:t>SIZE</a:t>
            </a:r>
          </a:p>
        </p:txBody>
      </p:sp>
      <p:sp>
        <p:nvSpPr>
          <p:cNvPr id="18" name="Bent Arrow 17"/>
          <p:cNvSpPr/>
          <p:nvPr/>
        </p:nvSpPr>
        <p:spPr>
          <a:xfrm>
            <a:off x="1091928" y="704848"/>
            <a:ext cx="2255533" cy="2042948"/>
          </a:xfrm>
          <a:prstGeom prst="bentArrow">
            <a:avLst>
              <a:gd name="adj1" fmla="val 8580"/>
              <a:gd name="adj2" fmla="val 9320"/>
              <a:gd name="adj3" fmla="val 12738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570" y="2737158"/>
            <a:ext cx="65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OFFSET</a:t>
            </a:r>
          </a:p>
          <a:p>
            <a:r>
              <a:rPr lang="en-US" sz="1200" b="1" dirty="0" smtClean="0"/>
              <a:t>ADDER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96085" y="1785327"/>
            <a:ext cx="85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SEGMENT </a:t>
            </a:r>
          </a:p>
          <a:p>
            <a:pPr algn="ctr"/>
            <a:r>
              <a:rPr lang="en-US" sz="1200" b="1" dirty="0" smtClean="0"/>
              <a:t>BASES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9055" y="1098134"/>
            <a:ext cx="79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PHYSICAL</a:t>
            </a:r>
          </a:p>
          <a:p>
            <a:pPr algn="ctr"/>
            <a:r>
              <a:rPr lang="en-US" sz="1200" b="1" dirty="0" smtClean="0"/>
              <a:t>ADDRESS</a:t>
            </a:r>
          </a:p>
          <a:p>
            <a:pPr algn="ctr"/>
            <a:r>
              <a:rPr lang="en-US" sz="1200" b="1" dirty="0" smtClean="0"/>
              <a:t>ADDER</a:t>
            </a:r>
            <a:endParaRPr lang="en-US" sz="1200" b="1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820601" y="1576525"/>
            <a:ext cx="1629228" cy="437418"/>
          </a:xfrm>
          <a:prstGeom prst="bentUpArrow">
            <a:avLst>
              <a:gd name="adj1" fmla="val 38272"/>
              <a:gd name="adj2" fmla="val 48227"/>
              <a:gd name="adj3" fmla="val 415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29276" y="943172"/>
            <a:ext cx="144855" cy="105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95920" y="781048"/>
            <a:ext cx="2971800" cy="76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LATCHES AND DRIVERS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5920" y="1543048"/>
            <a:ext cx="2971800" cy="10536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95920" y="2596712"/>
            <a:ext cx="2971800" cy="76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TRANSCEIVERS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95920" y="1546113"/>
            <a:ext cx="1411008" cy="6726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PREFETCHER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48628" y="1546113"/>
            <a:ext cx="1419091" cy="6726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EXTENSION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433" y="2243880"/>
            <a:ext cx="15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CONTROL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95920" y="3362958"/>
            <a:ext cx="1552709" cy="72521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6-BYTE PREFETCH QUEUE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372802" y="1162047"/>
            <a:ext cx="1023118" cy="380999"/>
          </a:xfrm>
          <a:prstGeom prst="rightArrow">
            <a:avLst>
              <a:gd name="adj1" fmla="val 46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8367719" y="980620"/>
            <a:ext cx="475367" cy="333828"/>
          </a:xfrm>
          <a:prstGeom prst="rightArrow">
            <a:avLst>
              <a:gd name="adj1" fmla="val 42391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367719" y="2349968"/>
            <a:ext cx="475367" cy="333828"/>
          </a:xfrm>
          <a:prstGeom prst="rightArrow">
            <a:avLst>
              <a:gd name="adj1" fmla="val 42391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8390270" y="3069620"/>
            <a:ext cx="452816" cy="30255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58170" y="1602704"/>
            <a:ext cx="392865" cy="0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369596" y="1856600"/>
            <a:ext cx="381439" cy="5011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369595" y="2258394"/>
            <a:ext cx="370015" cy="7256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86661" y="5347902"/>
            <a:ext cx="1374909" cy="72521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INSTRUCTION DECODER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3222" y="5347902"/>
            <a:ext cx="1343439" cy="72521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 DECODED INSTRUCTION  QUEUE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6361984" y="4088173"/>
            <a:ext cx="368744" cy="122995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0800000">
            <a:off x="2063598" y="4504649"/>
            <a:ext cx="1847730" cy="624052"/>
          </a:xfrm>
          <a:custGeom>
            <a:avLst/>
            <a:gdLst>
              <a:gd name="connsiteX0" fmla="*/ 0 w 1828800"/>
              <a:gd name="connsiteY0" fmla="*/ 0 h 898634"/>
              <a:gd name="connsiteX1" fmla="*/ 189186 w 1828800"/>
              <a:gd name="connsiteY1" fmla="*/ 898634 h 898634"/>
              <a:gd name="connsiteX2" fmla="*/ 1623848 w 1828800"/>
              <a:gd name="connsiteY2" fmla="*/ 898634 h 898634"/>
              <a:gd name="connsiteX3" fmla="*/ 1828800 w 1828800"/>
              <a:gd name="connsiteY3" fmla="*/ 0 h 898634"/>
              <a:gd name="connsiteX4" fmla="*/ 1450428 w 1828800"/>
              <a:gd name="connsiteY4" fmla="*/ 0 h 898634"/>
              <a:gd name="connsiteX5" fmla="*/ 1340069 w 1828800"/>
              <a:gd name="connsiteY5" fmla="*/ 299545 h 898634"/>
              <a:gd name="connsiteX6" fmla="*/ 536028 w 1828800"/>
              <a:gd name="connsiteY6" fmla="*/ 299545 h 898634"/>
              <a:gd name="connsiteX7" fmla="*/ 409904 w 1828800"/>
              <a:gd name="connsiteY7" fmla="*/ 0 h 898634"/>
              <a:gd name="connsiteX8" fmla="*/ 0 w 1828800"/>
              <a:gd name="connsiteY8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898634">
                <a:moveTo>
                  <a:pt x="0" y="0"/>
                </a:moveTo>
                <a:lnTo>
                  <a:pt x="189186" y="898634"/>
                </a:lnTo>
                <a:lnTo>
                  <a:pt x="1623848" y="898634"/>
                </a:lnTo>
                <a:lnTo>
                  <a:pt x="1828800" y="0"/>
                </a:lnTo>
                <a:lnTo>
                  <a:pt x="1450428" y="0"/>
                </a:lnTo>
                <a:lnTo>
                  <a:pt x="1340069" y="299545"/>
                </a:lnTo>
                <a:lnTo>
                  <a:pt x="536028" y="299545"/>
                </a:lnTo>
                <a:lnTo>
                  <a:pt x="409904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4296" y="4534938"/>
            <a:ext cx="55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42399" y="5128700"/>
            <a:ext cx="401715" cy="83394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77223" y="5201562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REGIS</a:t>
            </a:r>
          </a:p>
          <a:p>
            <a:pPr algn="ctr"/>
            <a:r>
              <a:rPr lang="en-US" sz="1050" dirty="0" smtClean="0"/>
              <a:t>TERS</a:t>
            </a:r>
            <a:endParaRPr lang="en-US" sz="1050" dirty="0"/>
          </a:p>
        </p:txBody>
      </p:sp>
      <p:sp>
        <p:nvSpPr>
          <p:cNvPr id="45" name="Bent Arrow 44"/>
          <p:cNvSpPr/>
          <p:nvPr/>
        </p:nvSpPr>
        <p:spPr>
          <a:xfrm rot="16200000">
            <a:off x="194326" y="3723350"/>
            <a:ext cx="2199577" cy="1496571"/>
          </a:xfrm>
          <a:prstGeom prst="bentArrow">
            <a:avLst>
              <a:gd name="adj1" fmla="val 11428"/>
              <a:gd name="adj2" fmla="val 12210"/>
              <a:gd name="adj3" fmla="val 13119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>
            <a:off x="1524943" y="3382972"/>
            <a:ext cx="314696" cy="174572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1602927" y="5065037"/>
            <a:ext cx="439471" cy="2733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21797" y="5103424"/>
            <a:ext cx="124055" cy="105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ent Arrow 48"/>
          <p:cNvSpPr/>
          <p:nvPr/>
        </p:nvSpPr>
        <p:spPr>
          <a:xfrm>
            <a:off x="2056431" y="2819840"/>
            <a:ext cx="3316940" cy="1131578"/>
          </a:xfrm>
          <a:prstGeom prst="bentArrow">
            <a:avLst>
              <a:gd name="adj1" fmla="val 13855"/>
              <a:gd name="adj2" fmla="val 20820"/>
              <a:gd name="adj3" fmla="val 25000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Half Frame 49"/>
          <p:cNvSpPr/>
          <p:nvPr/>
        </p:nvSpPr>
        <p:spPr>
          <a:xfrm rot="10800000">
            <a:off x="1635801" y="3728657"/>
            <a:ext cx="571262" cy="654907"/>
          </a:xfrm>
          <a:prstGeom prst="halfFrame">
            <a:avLst>
              <a:gd name="adj1" fmla="val 27498"/>
              <a:gd name="adj2" fmla="val 247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1618" y="4222427"/>
            <a:ext cx="127814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710882" y="4241482"/>
            <a:ext cx="133004" cy="12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77044" y="3666085"/>
            <a:ext cx="1368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3978943" y="3151822"/>
            <a:ext cx="316740" cy="2419058"/>
          </a:xfrm>
          <a:prstGeom prst="downArrow">
            <a:avLst>
              <a:gd name="adj1" fmla="val 50000"/>
              <a:gd name="adj2" fmla="val 379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78052" y="5386519"/>
            <a:ext cx="494749" cy="23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>
            <a:off x="3797033" y="4946646"/>
            <a:ext cx="228600" cy="609603"/>
          </a:xfrm>
          <a:prstGeom prst="bentArrow">
            <a:avLst>
              <a:gd name="adj1" fmla="val 51534"/>
              <a:gd name="adj2" fmla="val 50000"/>
              <a:gd name="adj3" fmla="val 30452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72516" y="5223733"/>
            <a:ext cx="132342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90468" y="5267138"/>
            <a:ext cx="132342" cy="86226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070303" y="3109047"/>
            <a:ext cx="131789" cy="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/>
          <p:cNvSpPr/>
          <p:nvPr/>
        </p:nvSpPr>
        <p:spPr>
          <a:xfrm>
            <a:off x="3491864" y="5564453"/>
            <a:ext cx="1151358" cy="334281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596085" y="5962647"/>
            <a:ext cx="0" cy="6096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846544" y="5962647"/>
            <a:ext cx="0" cy="6096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097003" y="5962647"/>
            <a:ext cx="0" cy="6096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347461" y="5962647"/>
            <a:ext cx="0" cy="6096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Arrow 64"/>
          <p:cNvSpPr/>
          <p:nvPr/>
        </p:nvSpPr>
        <p:spPr>
          <a:xfrm rot="5400000">
            <a:off x="3784184" y="4077761"/>
            <a:ext cx="2196079" cy="344208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442999" y="4917143"/>
            <a:ext cx="1050925" cy="1054100"/>
          </a:xfrm>
          <a:custGeom>
            <a:avLst/>
            <a:gdLst>
              <a:gd name="connsiteX0" fmla="*/ 3175 w 1050925"/>
              <a:gd name="connsiteY0" fmla="*/ 1047750 h 1054100"/>
              <a:gd name="connsiteX1" fmla="*/ 0 w 1050925"/>
              <a:gd name="connsiteY1" fmla="*/ 206375 h 1054100"/>
              <a:gd name="connsiteX2" fmla="*/ 111125 w 1050925"/>
              <a:gd name="connsiteY2" fmla="*/ 0 h 1054100"/>
              <a:gd name="connsiteX3" fmla="*/ 920750 w 1050925"/>
              <a:gd name="connsiteY3" fmla="*/ 0 h 1054100"/>
              <a:gd name="connsiteX4" fmla="*/ 1050925 w 1050925"/>
              <a:gd name="connsiteY4" fmla="*/ 222250 h 1054100"/>
              <a:gd name="connsiteX5" fmla="*/ 1041400 w 1050925"/>
              <a:gd name="connsiteY5" fmla="*/ 1054100 h 1054100"/>
              <a:gd name="connsiteX6" fmla="*/ 3175 w 1050925"/>
              <a:gd name="connsiteY6" fmla="*/ 104775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925" h="1054100">
                <a:moveTo>
                  <a:pt x="3175" y="1047750"/>
                </a:moveTo>
                <a:cubicBezTo>
                  <a:pt x="2117" y="767292"/>
                  <a:pt x="1058" y="486833"/>
                  <a:pt x="0" y="206375"/>
                </a:cubicBezTo>
                <a:lnTo>
                  <a:pt x="111125" y="0"/>
                </a:lnTo>
                <a:lnTo>
                  <a:pt x="920750" y="0"/>
                </a:lnTo>
                <a:lnTo>
                  <a:pt x="1050925" y="222250"/>
                </a:lnTo>
                <a:lnTo>
                  <a:pt x="1041400" y="1054100"/>
                </a:lnTo>
                <a:lnTo>
                  <a:pt x="3175" y="104775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2185870" y="63522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3126301" y="6310094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2413744" y="633221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651366" y="64428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0</a:t>
            </a:r>
            <a:r>
              <a:rPr lang="en-US" dirty="0" smtClean="0"/>
              <a:t>-A</a:t>
            </a:r>
            <a:r>
              <a:rPr lang="en-US" baseline="-25000" dirty="0" smtClean="0"/>
              <a:t>23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8764267" y="903599"/>
            <a:ext cx="66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BHE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764643" y="1073317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M/IO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685477" y="1435331"/>
            <a:ext cx="722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PEACK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8685477" y="1701449"/>
            <a:ext cx="73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PEREQ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8713231" y="2029029"/>
            <a:ext cx="731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READY,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70977" y="2416856"/>
            <a:ext cx="93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100" dirty="0" smtClean="0"/>
              <a:t>S1,S0,</a:t>
            </a:r>
          </a:p>
          <a:p>
            <a:r>
              <a:rPr lang="en-US" sz="1100" dirty="0" smtClean="0"/>
              <a:t>  COD/INTA</a:t>
            </a:r>
          </a:p>
          <a:p>
            <a:r>
              <a:rPr lang="en-US" sz="1100" dirty="0" smtClean="0"/>
              <a:t>LOCK,HLDA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8714917" y="2209915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HOLD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777429" y="3064398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/>
              <a:t>15</a:t>
            </a:r>
            <a:r>
              <a:rPr lang="en-US" sz="1400" dirty="0" smtClean="0"/>
              <a:t>-D</a:t>
            </a:r>
            <a:r>
              <a:rPr lang="en-US" sz="1400" baseline="-25000" dirty="0" smtClean="0"/>
              <a:t>0</a:t>
            </a:r>
            <a:endParaRPr lang="en-US" sz="14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8812325" y="4954056"/>
            <a:ext cx="62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812325" y="5208009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8812325" y="5461962"/>
            <a:ext cx="395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 smtClean="0"/>
              <a:t>SS</a:t>
            </a:r>
            <a:endParaRPr lang="en-US" sz="14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8812325" y="571591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 smtClean="0"/>
              <a:t>CC</a:t>
            </a:r>
            <a:endParaRPr lang="en-US" sz="14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8812325" y="5969868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CAP</a:t>
            </a:r>
            <a:endParaRPr lang="en-US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8631347" y="5103424"/>
            <a:ext cx="25407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631347" y="5352474"/>
            <a:ext cx="25407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8631347" y="5852515"/>
            <a:ext cx="25407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630368" y="5601524"/>
            <a:ext cx="256032" cy="194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7245" y="239715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ADDRESS UNIT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630368" y="6101564"/>
            <a:ext cx="256032" cy="194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48256" y="23971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BUS UNIT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18002" y="6064446"/>
            <a:ext cx="20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INSTRUCTION UNIT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7245" y="6059946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EXECUTION UNIT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77389" y="87622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80286 Architecture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80337" y="704848"/>
            <a:ext cx="2554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80286 contains </a:t>
            </a:r>
            <a:r>
              <a:rPr lang="en-US" b="1" dirty="0"/>
              <a:t>4 separate processing units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Bus Unit (BU)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Instruction Unit (IU)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Address Unit (AU)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Execution Unit (EU)</a:t>
            </a:r>
          </a:p>
        </p:txBody>
      </p:sp>
    </p:spTree>
    <p:extLst>
      <p:ext uri="{BB962C8B-B14F-4D97-AF65-F5344CB8AC3E}">
        <p14:creationId xmlns:p14="http://schemas.microsoft.com/office/powerpoint/2010/main" val="2246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 animBg="1"/>
      <p:bldP spid="47" grpId="0" animBg="1"/>
      <p:bldP spid="49" grpId="0" animBg="1"/>
      <p:bldP spid="50" grpId="0" animBg="1"/>
      <p:bldP spid="54" grpId="0" animBg="1"/>
      <p:bldP spid="56" grpId="0" animBg="1"/>
      <p:bldP spid="60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8" grpId="0"/>
      <p:bldP spid="90" grpId="0"/>
      <p:bldP spid="91" grpId="0"/>
      <p:bldP spid="92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 8086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8086 is a </a:t>
            </a:r>
            <a:r>
              <a:rPr lang="en-US" dirty="0">
                <a:solidFill>
                  <a:srgbClr val="5430AA"/>
                </a:solidFill>
              </a:rPr>
              <a:t>16-bit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processor, which implies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>
                <a:solidFill>
                  <a:srgbClr val="5430AA"/>
                </a:solidFill>
              </a:rPr>
              <a:t>16-bit </a:t>
            </a:r>
            <a:r>
              <a:rPr lang="en-US" dirty="0">
                <a:solidFill>
                  <a:srgbClr val="5430AA"/>
                </a:solidFill>
              </a:rPr>
              <a:t>data bus</a:t>
            </a:r>
          </a:p>
          <a:p>
            <a:pPr lvl="1"/>
            <a:r>
              <a:rPr lang="en-US" dirty="0">
                <a:solidFill>
                  <a:srgbClr val="5430AA"/>
                </a:solidFill>
              </a:rPr>
              <a:t>16-bit ALU</a:t>
            </a:r>
          </a:p>
          <a:p>
            <a:pPr lvl="1"/>
            <a:r>
              <a:rPr lang="en-US" dirty="0">
                <a:solidFill>
                  <a:srgbClr val="5430AA"/>
                </a:solidFill>
              </a:rPr>
              <a:t>16-bit registers</a:t>
            </a:r>
          </a:p>
          <a:p>
            <a:r>
              <a:rPr lang="en-US" dirty="0"/>
              <a:t>8086 has a </a:t>
            </a:r>
            <a:r>
              <a:rPr lang="en-US" dirty="0">
                <a:solidFill>
                  <a:srgbClr val="5430AA"/>
                </a:solidFill>
              </a:rPr>
              <a:t>20-bit address </a:t>
            </a:r>
            <a:r>
              <a:rPr lang="en-US" dirty="0"/>
              <a:t>bus can access up to </a:t>
            </a:r>
            <a:r>
              <a:rPr lang="en-US" dirty="0">
                <a:solidFill>
                  <a:srgbClr val="5430AA"/>
                </a:solidFill>
              </a:rPr>
              <a:t>2</a:t>
            </a:r>
            <a:r>
              <a:rPr lang="en-US" baseline="30000" dirty="0">
                <a:solidFill>
                  <a:srgbClr val="5430AA"/>
                </a:solidFill>
              </a:rPr>
              <a:t>20 </a:t>
            </a:r>
            <a:r>
              <a:rPr lang="en-US" dirty="0">
                <a:solidFill>
                  <a:srgbClr val="5430AA"/>
                </a:solidFill>
              </a:rPr>
              <a:t>memory locations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( </a:t>
            </a:r>
            <a:r>
              <a:rPr lang="en-US" dirty="0"/>
              <a:t>2</a:t>
            </a:r>
            <a:r>
              <a:rPr lang="en-US" baseline="30000" dirty="0"/>
              <a:t>20</a:t>
            </a:r>
            <a:r>
              <a:rPr lang="en-US" dirty="0"/>
              <a:t>=1048576 bytes =1 MB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It can support up to </a:t>
            </a:r>
            <a:r>
              <a:rPr lang="en-US" dirty="0">
                <a:solidFill>
                  <a:srgbClr val="5430AA"/>
                </a:solidFill>
              </a:rPr>
              <a:t>64K I/O ports</a:t>
            </a:r>
            <a:r>
              <a:rPr lang="en-US" dirty="0"/>
              <a:t>. (2</a:t>
            </a:r>
            <a:r>
              <a:rPr lang="en-US" baseline="30000" dirty="0"/>
              <a:t>16</a:t>
            </a:r>
            <a:r>
              <a:rPr lang="en-US" dirty="0"/>
              <a:t> I/O </a:t>
            </a:r>
            <a:r>
              <a:rPr lang="en-US" dirty="0" smtClean="0"/>
              <a:t>ports:2</a:t>
            </a:r>
            <a:r>
              <a:rPr lang="en-US" baseline="30000" dirty="0"/>
              <a:t>16</a:t>
            </a:r>
            <a:r>
              <a:rPr lang="en-US" dirty="0" smtClean="0"/>
              <a:t>=65536)</a:t>
            </a:r>
            <a:endParaRPr lang="en-US" dirty="0"/>
          </a:p>
          <a:p>
            <a:r>
              <a:rPr lang="en-US" dirty="0"/>
              <a:t>8086 has </a:t>
            </a:r>
            <a:r>
              <a:rPr lang="en-US" dirty="0">
                <a:solidFill>
                  <a:srgbClr val="5430AA"/>
                </a:solidFill>
              </a:rPr>
              <a:t>256 vectored interrupt</a:t>
            </a:r>
            <a:r>
              <a:rPr lang="en-US" dirty="0"/>
              <a:t>.</a:t>
            </a:r>
          </a:p>
          <a:p>
            <a:r>
              <a:rPr lang="en-US" dirty="0"/>
              <a:t>8086 contains powerful instruction set, that also supports </a:t>
            </a:r>
            <a:r>
              <a:rPr lang="en-US" dirty="0">
                <a:solidFill>
                  <a:srgbClr val="5430AA"/>
                </a:solidFill>
              </a:rPr>
              <a:t>multiply</a:t>
            </a:r>
            <a:r>
              <a:rPr lang="en-US" dirty="0"/>
              <a:t> and </a:t>
            </a:r>
            <a:r>
              <a:rPr lang="en-US" dirty="0">
                <a:solidFill>
                  <a:srgbClr val="5430AA"/>
                </a:solidFill>
              </a:rPr>
              <a:t>divide</a:t>
            </a:r>
            <a:r>
              <a:rPr lang="en-US" dirty="0"/>
              <a:t>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53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80286 </a:t>
            </a:r>
            <a:r>
              <a:rPr lang="en-IN" dirty="0" smtClean="0"/>
              <a:t>Architecture: </a:t>
            </a:r>
            <a:r>
              <a:rPr lang="en-US" dirty="0" smtClean="0"/>
              <a:t>Bus </a:t>
            </a:r>
            <a:r>
              <a:rPr lang="en-US" dirty="0"/>
              <a:t>Unit (BU)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625220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Components: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Address Latches &amp; Drivers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Bus Control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Instruction Pre-fetcher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Processor Extension Interface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Data Transceivers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6-byte Instruction </a:t>
            </a:r>
            <a:r>
              <a:rPr lang="en-US" dirty="0" smtClean="0"/>
              <a:t>Queue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20" y="1079500"/>
            <a:ext cx="5090601" cy="47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80286 Architecture: </a:t>
            </a:r>
            <a:r>
              <a:rPr lang="en-US" dirty="0"/>
              <a:t>Bus Unit (BU)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429277" cy="5590565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Functions:</a:t>
            </a:r>
          </a:p>
          <a:p>
            <a:pPr lvl="0"/>
            <a:r>
              <a:rPr lang="en-US" dirty="0"/>
              <a:t>Perform all </a:t>
            </a:r>
            <a:r>
              <a:rPr lang="en-US" dirty="0">
                <a:solidFill>
                  <a:srgbClr val="5430AA"/>
                </a:solidFill>
              </a:rPr>
              <a:t>memory</a:t>
            </a:r>
            <a:r>
              <a:rPr lang="en-US" dirty="0"/>
              <a:t>, </a:t>
            </a:r>
            <a:r>
              <a:rPr lang="en-US" dirty="0">
                <a:solidFill>
                  <a:srgbClr val="5430AA"/>
                </a:solidFill>
              </a:rPr>
              <a:t>I/O </a:t>
            </a:r>
            <a:r>
              <a:rPr lang="en-US" dirty="0"/>
              <a:t>read and write operations.</a:t>
            </a:r>
          </a:p>
          <a:p>
            <a:pPr lvl="0"/>
            <a:r>
              <a:rPr lang="en-US" dirty="0">
                <a:solidFill>
                  <a:srgbClr val="5430AA"/>
                </a:solidFill>
              </a:rPr>
              <a:t>Pre-fetch</a:t>
            </a:r>
            <a:r>
              <a:rPr lang="en-US" dirty="0"/>
              <a:t> the instruction bytes.</a:t>
            </a:r>
          </a:p>
          <a:p>
            <a:pPr lvl="0"/>
            <a:r>
              <a:rPr lang="en-US" dirty="0"/>
              <a:t>To </a:t>
            </a:r>
            <a:r>
              <a:rPr lang="en-US" dirty="0">
                <a:solidFill>
                  <a:srgbClr val="5430AA"/>
                </a:solidFill>
              </a:rPr>
              <a:t>control</a:t>
            </a:r>
            <a:r>
              <a:rPr lang="en-US" dirty="0"/>
              <a:t> transfer of data to and from processor extension devices like </a:t>
            </a:r>
            <a:r>
              <a:rPr lang="en-US" dirty="0">
                <a:solidFill>
                  <a:srgbClr val="5430AA"/>
                </a:solidFill>
              </a:rPr>
              <a:t>80287</a:t>
            </a:r>
            <a:r>
              <a:rPr lang="en-US" dirty="0"/>
              <a:t> math co-processor.</a:t>
            </a:r>
          </a:p>
          <a:p>
            <a:pPr lvl="0"/>
            <a:r>
              <a:rPr lang="en-US" dirty="0"/>
              <a:t>Whenever </a:t>
            </a:r>
            <a:r>
              <a:rPr lang="en-US" dirty="0">
                <a:solidFill>
                  <a:srgbClr val="5430AA"/>
                </a:solidFill>
              </a:rPr>
              <a:t>BU </a:t>
            </a:r>
            <a:r>
              <a:rPr lang="en-US" dirty="0"/>
              <a:t>is not using the buses, it </a:t>
            </a:r>
            <a:r>
              <a:rPr lang="en-US" dirty="0">
                <a:solidFill>
                  <a:srgbClr val="5430AA"/>
                </a:solidFill>
              </a:rPr>
              <a:t>pre-fetches</a:t>
            </a:r>
            <a:r>
              <a:rPr lang="en-US" dirty="0"/>
              <a:t> the instruction bytes and put them in </a:t>
            </a:r>
            <a:r>
              <a:rPr lang="en-US" dirty="0">
                <a:solidFill>
                  <a:srgbClr val="5430AA"/>
                </a:solidFill>
              </a:rPr>
              <a:t>6 byte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pre-fetch </a:t>
            </a:r>
            <a:r>
              <a:rPr lang="en-US" dirty="0">
                <a:solidFill>
                  <a:srgbClr val="5430AA"/>
                </a:solidFill>
              </a:rPr>
              <a:t>queue</a:t>
            </a:r>
            <a:r>
              <a:rPr lang="en-US" dirty="0"/>
              <a:t>.</a:t>
            </a:r>
            <a:r>
              <a:rPr lang="en-US" b="1" dirty="0"/>
              <a:t> </a:t>
            </a:r>
          </a:p>
          <a:p>
            <a:pPr lvl="0"/>
            <a:r>
              <a:rPr lang="en-US" altLang="en-US" dirty="0"/>
              <a:t>Take care of communication between </a:t>
            </a:r>
            <a:r>
              <a:rPr lang="en-US" altLang="en-US" dirty="0">
                <a:solidFill>
                  <a:srgbClr val="5430AA"/>
                </a:solidFill>
              </a:rPr>
              <a:t>CPU</a:t>
            </a:r>
            <a:r>
              <a:rPr lang="en-US" altLang="en-US" dirty="0"/>
              <a:t> and a </a:t>
            </a:r>
            <a:r>
              <a:rPr lang="en-US" altLang="en-US" dirty="0">
                <a:solidFill>
                  <a:srgbClr val="5430AA"/>
                </a:solidFill>
              </a:rPr>
              <a:t>Co-processor.</a:t>
            </a:r>
            <a:endParaRPr lang="en-US" dirty="0">
              <a:solidFill>
                <a:srgbClr val="5430AA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20" y="1079500"/>
            <a:ext cx="5090601" cy="47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1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80286 Architecture</a:t>
            </a:r>
            <a:r>
              <a:rPr lang="en-IN" dirty="0" smtClean="0"/>
              <a:t>: </a:t>
            </a:r>
            <a:r>
              <a:rPr lang="en-US" dirty="0"/>
              <a:t>Instruction Unit (IU)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329162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 </a:t>
            </a:r>
            <a:r>
              <a:rPr lang="en-US" dirty="0">
                <a:solidFill>
                  <a:srgbClr val="5430AA"/>
                </a:solidFill>
              </a:rPr>
              <a:t>decoded </a:t>
            </a:r>
            <a:r>
              <a:rPr lang="en-US" dirty="0"/>
              <a:t>instruction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Instruction decoder</a:t>
            </a:r>
          </a:p>
          <a:p>
            <a:pPr marL="0" indent="0">
              <a:buNone/>
            </a:pPr>
            <a:r>
              <a:rPr lang="en-US" b="1" dirty="0"/>
              <a:t>Functions : </a:t>
            </a:r>
          </a:p>
          <a:p>
            <a:pPr lvl="0"/>
            <a:r>
              <a:rPr lang="en-US" dirty="0"/>
              <a:t>It fully decodes up to 3 pre-fetched instructions and holds them in a </a:t>
            </a:r>
            <a:r>
              <a:rPr lang="en-US" dirty="0">
                <a:solidFill>
                  <a:srgbClr val="5430AA"/>
                </a:solidFill>
              </a:rPr>
              <a:t>queue</a:t>
            </a:r>
            <a:r>
              <a:rPr lang="en-US" dirty="0"/>
              <a:t>, so that Execution Unit </a:t>
            </a:r>
            <a:r>
              <a:rPr lang="en-US" dirty="0">
                <a:solidFill>
                  <a:srgbClr val="5430AA"/>
                </a:solidFill>
              </a:rPr>
              <a:t>(EU)</a:t>
            </a:r>
            <a:r>
              <a:rPr lang="en-US" dirty="0"/>
              <a:t> can access them.</a:t>
            </a:r>
          </a:p>
          <a:p>
            <a:pPr lvl="0"/>
            <a:r>
              <a:rPr lang="en-US" dirty="0"/>
              <a:t>It helps processor to speed up by </a:t>
            </a:r>
            <a:r>
              <a:rPr lang="en-US" dirty="0">
                <a:solidFill>
                  <a:srgbClr val="5430AA"/>
                </a:solidFill>
              </a:rPr>
              <a:t>pipelining </a:t>
            </a:r>
            <a:r>
              <a:rPr lang="en-US" dirty="0"/>
              <a:t>the instructions.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631" y="1446310"/>
            <a:ext cx="4011516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80286 Architecture</a:t>
            </a:r>
            <a:r>
              <a:rPr lang="en-IN" dirty="0" smtClean="0"/>
              <a:t>: </a:t>
            </a:r>
            <a:r>
              <a:rPr lang="en-US" dirty="0"/>
              <a:t>Execution Unit (EU)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8519334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Components:</a:t>
            </a:r>
            <a:endParaRPr lang="en-US" dirty="0"/>
          </a:p>
          <a:p>
            <a:r>
              <a:rPr lang="en-US" dirty="0"/>
              <a:t>It includes </a:t>
            </a:r>
            <a:r>
              <a:rPr lang="en-US" dirty="0">
                <a:solidFill>
                  <a:srgbClr val="5430AA"/>
                </a:solidFill>
              </a:rPr>
              <a:t>ALU</a:t>
            </a:r>
            <a:r>
              <a:rPr lang="en-US" dirty="0"/>
              <a:t>, </a:t>
            </a:r>
            <a:r>
              <a:rPr lang="en-US" dirty="0">
                <a:solidFill>
                  <a:srgbClr val="5430AA"/>
                </a:solidFill>
              </a:rPr>
              <a:t>registers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control unit. </a:t>
            </a:r>
          </a:p>
          <a:p>
            <a:r>
              <a:rPr lang="en-US" dirty="0"/>
              <a:t>Registers are general purpose, index, pointer, flag registers and Machine Status Word (</a:t>
            </a:r>
            <a:r>
              <a:rPr lang="en-US" dirty="0">
                <a:solidFill>
                  <a:srgbClr val="5430AA"/>
                </a:solidFill>
              </a:rPr>
              <a:t>MSW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Functions: </a:t>
            </a:r>
          </a:p>
          <a:p>
            <a:pPr lvl="0"/>
            <a:r>
              <a:rPr lang="en-US" dirty="0"/>
              <a:t>To sequentially </a:t>
            </a:r>
            <a:r>
              <a:rPr lang="en-US" dirty="0">
                <a:solidFill>
                  <a:srgbClr val="5430AA"/>
                </a:solidFill>
              </a:rPr>
              <a:t>execute </a:t>
            </a:r>
            <a:r>
              <a:rPr lang="en-US" dirty="0"/>
              <a:t>instructions received from the instruction unit.</a:t>
            </a:r>
          </a:p>
          <a:p>
            <a:pPr lvl="0"/>
            <a:r>
              <a:rPr lang="en-US" dirty="0">
                <a:solidFill>
                  <a:srgbClr val="5430AA"/>
                </a:solidFill>
              </a:rPr>
              <a:t>ALU </a:t>
            </a:r>
            <a:r>
              <a:rPr lang="en-US" dirty="0"/>
              <a:t>result is either stored in registers or sent back over data bus.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843" y="1190171"/>
            <a:ext cx="3024414" cy="20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80286 Architecture: </a:t>
            </a:r>
            <a:r>
              <a:rPr lang="en-US" dirty="0" smtClean="0"/>
              <a:t>Address </a:t>
            </a:r>
            <a:r>
              <a:rPr lang="en-US" dirty="0"/>
              <a:t>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938763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Segment 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Segment Limit Checker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Segment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Offset address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Physical address adder</a:t>
            </a:r>
          </a:p>
          <a:p>
            <a:pPr marL="0" indent="0">
              <a:buNone/>
            </a:pPr>
            <a:r>
              <a:rPr lang="en-US" b="1" dirty="0"/>
              <a:t>Functions: </a:t>
            </a:r>
          </a:p>
          <a:p>
            <a:pPr lvl="0"/>
            <a:r>
              <a:rPr lang="en-US" dirty="0"/>
              <a:t>It computes </a:t>
            </a:r>
            <a:r>
              <a:rPr lang="en-US" dirty="0">
                <a:solidFill>
                  <a:srgbClr val="5430AA"/>
                </a:solidFill>
              </a:rPr>
              <a:t>physical address </a:t>
            </a:r>
          </a:p>
          <a:p>
            <a:pPr marL="0" lvl="0" indent="0">
              <a:buNone/>
            </a:pPr>
            <a:r>
              <a:rPr lang="en-US" dirty="0"/>
              <a:t>     that will be sent out to the </a:t>
            </a:r>
            <a:r>
              <a:rPr lang="en-US" dirty="0">
                <a:solidFill>
                  <a:srgbClr val="5430AA"/>
                </a:solidFill>
              </a:rPr>
              <a:t>memory</a:t>
            </a:r>
          </a:p>
          <a:p>
            <a:pPr marL="0" lvl="0" indent="0">
              <a:buNone/>
            </a:pPr>
            <a:r>
              <a:rPr lang="en-US" dirty="0"/>
              <a:t>     or </a:t>
            </a:r>
            <a:r>
              <a:rPr lang="en-US" dirty="0">
                <a:solidFill>
                  <a:srgbClr val="5430AA"/>
                </a:solidFill>
              </a:rPr>
              <a:t>I/O </a:t>
            </a:r>
            <a:r>
              <a:rPr lang="en-US" dirty="0"/>
              <a:t>by Bus Unit (</a:t>
            </a:r>
            <a:r>
              <a:rPr lang="en-US" dirty="0">
                <a:solidFill>
                  <a:srgbClr val="5430AA"/>
                </a:solidFill>
              </a:rPr>
              <a:t>BU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80286 operate in two different modes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1. </a:t>
            </a:r>
            <a:r>
              <a:rPr lang="en-US" sz="2000" dirty="0">
                <a:solidFill>
                  <a:srgbClr val="5430AA"/>
                </a:solidFill>
              </a:rPr>
              <a:t>Real </a:t>
            </a:r>
            <a:r>
              <a:rPr lang="en-US" sz="2000" dirty="0"/>
              <a:t>address mode </a:t>
            </a:r>
          </a:p>
          <a:p>
            <a:pPr marL="0" indent="0">
              <a:buNone/>
            </a:pPr>
            <a:r>
              <a:rPr lang="en-US" sz="2000" dirty="0"/>
              <a:t>	2. </a:t>
            </a:r>
            <a:r>
              <a:rPr lang="en-US" sz="2000" dirty="0">
                <a:solidFill>
                  <a:srgbClr val="5430AA"/>
                </a:solidFill>
              </a:rPr>
              <a:t>Protected </a:t>
            </a:r>
            <a:r>
              <a:rPr lang="en-US" sz="2000" dirty="0"/>
              <a:t>Virtual Address Mode.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621" y="863444"/>
            <a:ext cx="3886200" cy="35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7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4242" y="2184242"/>
            <a:ext cx="85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SEGMENT </a:t>
            </a:r>
          </a:p>
          <a:p>
            <a:pPr algn="ctr"/>
            <a:r>
              <a:rPr lang="en-US" sz="1200" b="1" dirty="0" smtClean="0"/>
              <a:t>LIMIT</a:t>
            </a:r>
          </a:p>
          <a:p>
            <a:pPr algn="ctr"/>
            <a:r>
              <a:rPr lang="en-US" sz="1200" b="1" dirty="0" smtClean="0"/>
              <a:t>CHECKER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776965" y="623555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728" y="95248"/>
            <a:ext cx="8382000" cy="64321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049" y="210862"/>
            <a:ext cx="4050424" cy="3770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7128" y="210862"/>
            <a:ext cx="3886200" cy="46849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97128" y="5011461"/>
            <a:ext cx="3886200" cy="13794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165" y="4097061"/>
            <a:ext cx="4058307" cy="22938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>
            <a:off x="596628" y="2747796"/>
            <a:ext cx="1219200" cy="624052"/>
          </a:xfrm>
          <a:custGeom>
            <a:avLst/>
            <a:gdLst>
              <a:gd name="connsiteX0" fmla="*/ 0 w 1828800"/>
              <a:gd name="connsiteY0" fmla="*/ 0 h 898634"/>
              <a:gd name="connsiteX1" fmla="*/ 189186 w 1828800"/>
              <a:gd name="connsiteY1" fmla="*/ 898634 h 898634"/>
              <a:gd name="connsiteX2" fmla="*/ 1623848 w 1828800"/>
              <a:gd name="connsiteY2" fmla="*/ 898634 h 898634"/>
              <a:gd name="connsiteX3" fmla="*/ 1828800 w 1828800"/>
              <a:gd name="connsiteY3" fmla="*/ 0 h 898634"/>
              <a:gd name="connsiteX4" fmla="*/ 1450428 w 1828800"/>
              <a:gd name="connsiteY4" fmla="*/ 0 h 898634"/>
              <a:gd name="connsiteX5" fmla="*/ 1340069 w 1828800"/>
              <a:gd name="connsiteY5" fmla="*/ 299545 h 898634"/>
              <a:gd name="connsiteX6" fmla="*/ 536028 w 1828800"/>
              <a:gd name="connsiteY6" fmla="*/ 299545 h 898634"/>
              <a:gd name="connsiteX7" fmla="*/ 409904 w 1828800"/>
              <a:gd name="connsiteY7" fmla="*/ 0 h 898634"/>
              <a:gd name="connsiteX8" fmla="*/ 0 w 1828800"/>
              <a:gd name="connsiteY8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898634">
                <a:moveTo>
                  <a:pt x="0" y="0"/>
                </a:moveTo>
                <a:lnTo>
                  <a:pt x="189186" y="898634"/>
                </a:lnTo>
                <a:lnTo>
                  <a:pt x="1623848" y="898634"/>
                </a:lnTo>
                <a:lnTo>
                  <a:pt x="1828800" y="0"/>
                </a:lnTo>
                <a:lnTo>
                  <a:pt x="1450428" y="0"/>
                </a:lnTo>
                <a:lnTo>
                  <a:pt x="1340069" y="299545"/>
                </a:lnTo>
                <a:lnTo>
                  <a:pt x="536028" y="299545"/>
                </a:lnTo>
                <a:lnTo>
                  <a:pt x="409904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 rot="16200000">
            <a:off x="3237503" y="941145"/>
            <a:ext cx="1270437" cy="1000161"/>
          </a:xfrm>
          <a:custGeom>
            <a:avLst/>
            <a:gdLst>
              <a:gd name="connsiteX0" fmla="*/ 0 w 1828800"/>
              <a:gd name="connsiteY0" fmla="*/ 0 h 898634"/>
              <a:gd name="connsiteX1" fmla="*/ 189186 w 1828800"/>
              <a:gd name="connsiteY1" fmla="*/ 898634 h 898634"/>
              <a:gd name="connsiteX2" fmla="*/ 1623848 w 1828800"/>
              <a:gd name="connsiteY2" fmla="*/ 898634 h 898634"/>
              <a:gd name="connsiteX3" fmla="*/ 1828800 w 1828800"/>
              <a:gd name="connsiteY3" fmla="*/ 0 h 898634"/>
              <a:gd name="connsiteX4" fmla="*/ 1450428 w 1828800"/>
              <a:gd name="connsiteY4" fmla="*/ 0 h 898634"/>
              <a:gd name="connsiteX5" fmla="*/ 1340069 w 1828800"/>
              <a:gd name="connsiteY5" fmla="*/ 299545 h 898634"/>
              <a:gd name="connsiteX6" fmla="*/ 536028 w 1828800"/>
              <a:gd name="connsiteY6" fmla="*/ 299545 h 898634"/>
              <a:gd name="connsiteX7" fmla="*/ 409904 w 1828800"/>
              <a:gd name="connsiteY7" fmla="*/ 0 h 898634"/>
              <a:gd name="connsiteX8" fmla="*/ 0 w 1828800"/>
              <a:gd name="connsiteY8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898634">
                <a:moveTo>
                  <a:pt x="0" y="0"/>
                </a:moveTo>
                <a:lnTo>
                  <a:pt x="189186" y="898634"/>
                </a:lnTo>
                <a:lnTo>
                  <a:pt x="1623848" y="898634"/>
                </a:lnTo>
                <a:lnTo>
                  <a:pt x="1828800" y="0"/>
                </a:lnTo>
                <a:lnTo>
                  <a:pt x="1450428" y="0"/>
                </a:lnTo>
                <a:lnTo>
                  <a:pt x="1340069" y="299545"/>
                </a:lnTo>
                <a:lnTo>
                  <a:pt x="536028" y="299545"/>
                </a:lnTo>
                <a:lnTo>
                  <a:pt x="409904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3924" y="2246992"/>
            <a:ext cx="762001" cy="51369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15927" y="1728832"/>
            <a:ext cx="762001" cy="5120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15926" y="2246992"/>
            <a:ext cx="762001" cy="51369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79663" y="2294750"/>
            <a:ext cx="85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SEGMENT </a:t>
            </a:r>
          </a:p>
          <a:p>
            <a:pPr algn="ctr"/>
            <a:r>
              <a:rPr lang="en-US" sz="1200" b="1" dirty="0" smtClean="0"/>
              <a:t>SIZE</a:t>
            </a:r>
          </a:p>
        </p:txBody>
      </p:sp>
      <p:sp>
        <p:nvSpPr>
          <p:cNvPr id="18" name="Bent Arrow 17"/>
          <p:cNvSpPr/>
          <p:nvPr/>
        </p:nvSpPr>
        <p:spPr>
          <a:xfrm>
            <a:off x="1091928" y="704848"/>
            <a:ext cx="2255533" cy="2042948"/>
          </a:xfrm>
          <a:prstGeom prst="bentArrow">
            <a:avLst>
              <a:gd name="adj1" fmla="val 8580"/>
              <a:gd name="adj2" fmla="val 9320"/>
              <a:gd name="adj3" fmla="val 12738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570" y="2737158"/>
            <a:ext cx="65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OFFSET</a:t>
            </a:r>
          </a:p>
          <a:p>
            <a:r>
              <a:rPr lang="en-US" sz="1200" b="1" dirty="0" smtClean="0"/>
              <a:t>ADDER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96085" y="1785327"/>
            <a:ext cx="85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SEGMENT </a:t>
            </a:r>
          </a:p>
          <a:p>
            <a:pPr algn="ctr"/>
            <a:r>
              <a:rPr lang="en-US" sz="1200" b="1" dirty="0" smtClean="0"/>
              <a:t>BASES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9055" y="1098134"/>
            <a:ext cx="79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PHYSICAL</a:t>
            </a:r>
          </a:p>
          <a:p>
            <a:pPr algn="ctr"/>
            <a:r>
              <a:rPr lang="en-US" sz="1200" b="1" dirty="0" smtClean="0"/>
              <a:t>ADDRESS</a:t>
            </a:r>
          </a:p>
          <a:p>
            <a:pPr algn="ctr"/>
            <a:r>
              <a:rPr lang="en-US" sz="1200" b="1" dirty="0" smtClean="0"/>
              <a:t>ADDER</a:t>
            </a:r>
            <a:endParaRPr lang="en-US" sz="1200" b="1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820601" y="1576525"/>
            <a:ext cx="1629228" cy="437418"/>
          </a:xfrm>
          <a:prstGeom prst="bentUpArrow">
            <a:avLst>
              <a:gd name="adj1" fmla="val 38272"/>
              <a:gd name="adj2" fmla="val 48227"/>
              <a:gd name="adj3" fmla="val 415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29276" y="943172"/>
            <a:ext cx="144855" cy="105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95920" y="781048"/>
            <a:ext cx="2971800" cy="76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LATCHES AND DRIVERS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5920" y="1543048"/>
            <a:ext cx="2971800" cy="10536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95920" y="2596712"/>
            <a:ext cx="2971800" cy="7620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TRANSCEIVERS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95920" y="1546113"/>
            <a:ext cx="1411008" cy="6726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PREFETCHER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48628" y="1546113"/>
            <a:ext cx="1419091" cy="6726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EXTENSION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433" y="2243880"/>
            <a:ext cx="15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CONTROL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95920" y="3362958"/>
            <a:ext cx="1552709" cy="72521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6-BYTE PREFETCH QUEUE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372802" y="1162047"/>
            <a:ext cx="1023118" cy="380999"/>
          </a:xfrm>
          <a:prstGeom prst="rightArrow">
            <a:avLst>
              <a:gd name="adj1" fmla="val 46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8367719" y="980620"/>
            <a:ext cx="475367" cy="333828"/>
          </a:xfrm>
          <a:prstGeom prst="rightArrow">
            <a:avLst>
              <a:gd name="adj1" fmla="val 42391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367719" y="2349968"/>
            <a:ext cx="475367" cy="333828"/>
          </a:xfrm>
          <a:prstGeom prst="rightArrow">
            <a:avLst>
              <a:gd name="adj1" fmla="val 42391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8390270" y="3069620"/>
            <a:ext cx="452816" cy="30255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58170" y="1602704"/>
            <a:ext cx="392865" cy="0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369596" y="1856600"/>
            <a:ext cx="381439" cy="5011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369595" y="2258394"/>
            <a:ext cx="370015" cy="7256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86661" y="5347902"/>
            <a:ext cx="1374909" cy="72521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INSTRUCTION DECODER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3222" y="5347902"/>
            <a:ext cx="1343439" cy="72521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 DECODED INSTRUCTION  QUEUE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6361984" y="4088173"/>
            <a:ext cx="368744" cy="122995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0800000">
            <a:off x="2063598" y="4504649"/>
            <a:ext cx="1847730" cy="624052"/>
          </a:xfrm>
          <a:custGeom>
            <a:avLst/>
            <a:gdLst>
              <a:gd name="connsiteX0" fmla="*/ 0 w 1828800"/>
              <a:gd name="connsiteY0" fmla="*/ 0 h 898634"/>
              <a:gd name="connsiteX1" fmla="*/ 189186 w 1828800"/>
              <a:gd name="connsiteY1" fmla="*/ 898634 h 898634"/>
              <a:gd name="connsiteX2" fmla="*/ 1623848 w 1828800"/>
              <a:gd name="connsiteY2" fmla="*/ 898634 h 898634"/>
              <a:gd name="connsiteX3" fmla="*/ 1828800 w 1828800"/>
              <a:gd name="connsiteY3" fmla="*/ 0 h 898634"/>
              <a:gd name="connsiteX4" fmla="*/ 1450428 w 1828800"/>
              <a:gd name="connsiteY4" fmla="*/ 0 h 898634"/>
              <a:gd name="connsiteX5" fmla="*/ 1340069 w 1828800"/>
              <a:gd name="connsiteY5" fmla="*/ 299545 h 898634"/>
              <a:gd name="connsiteX6" fmla="*/ 536028 w 1828800"/>
              <a:gd name="connsiteY6" fmla="*/ 299545 h 898634"/>
              <a:gd name="connsiteX7" fmla="*/ 409904 w 1828800"/>
              <a:gd name="connsiteY7" fmla="*/ 0 h 898634"/>
              <a:gd name="connsiteX8" fmla="*/ 0 w 1828800"/>
              <a:gd name="connsiteY8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898634">
                <a:moveTo>
                  <a:pt x="0" y="0"/>
                </a:moveTo>
                <a:lnTo>
                  <a:pt x="189186" y="898634"/>
                </a:lnTo>
                <a:lnTo>
                  <a:pt x="1623848" y="898634"/>
                </a:lnTo>
                <a:lnTo>
                  <a:pt x="1828800" y="0"/>
                </a:lnTo>
                <a:lnTo>
                  <a:pt x="1450428" y="0"/>
                </a:lnTo>
                <a:lnTo>
                  <a:pt x="1340069" y="299545"/>
                </a:lnTo>
                <a:lnTo>
                  <a:pt x="536028" y="299545"/>
                </a:lnTo>
                <a:lnTo>
                  <a:pt x="409904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4296" y="4534938"/>
            <a:ext cx="55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42399" y="5128700"/>
            <a:ext cx="401715" cy="83394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77223" y="5201562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REGIS</a:t>
            </a:r>
          </a:p>
          <a:p>
            <a:pPr algn="ctr"/>
            <a:r>
              <a:rPr lang="en-US" sz="1050" dirty="0" smtClean="0"/>
              <a:t>TERS</a:t>
            </a:r>
            <a:endParaRPr lang="en-US" sz="1050" dirty="0"/>
          </a:p>
        </p:txBody>
      </p:sp>
      <p:sp>
        <p:nvSpPr>
          <p:cNvPr id="45" name="Bent Arrow 44"/>
          <p:cNvSpPr/>
          <p:nvPr/>
        </p:nvSpPr>
        <p:spPr>
          <a:xfrm rot="16200000">
            <a:off x="194326" y="3723350"/>
            <a:ext cx="2199577" cy="1496571"/>
          </a:xfrm>
          <a:prstGeom prst="bentArrow">
            <a:avLst>
              <a:gd name="adj1" fmla="val 11428"/>
              <a:gd name="adj2" fmla="val 12210"/>
              <a:gd name="adj3" fmla="val 13119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>
            <a:off x="1524943" y="3382972"/>
            <a:ext cx="314696" cy="174572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1602927" y="5065037"/>
            <a:ext cx="439471" cy="2733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21797" y="5103424"/>
            <a:ext cx="124055" cy="105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ent Arrow 48"/>
          <p:cNvSpPr/>
          <p:nvPr/>
        </p:nvSpPr>
        <p:spPr>
          <a:xfrm>
            <a:off x="2056431" y="2819840"/>
            <a:ext cx="3316940" cy="1131578"/>
          </a:xfrm>
          <a:prstGeom prst="bentArrow">
            <a:avLst>
              <a:gd name="adj1" fmla="val 13855"/>
              <a:gd name="adj2" fmla="val 20820"/>
              <a:gd name="adj3" fmla="val 25000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Half Frame 49"/>
          <p:cNvSpPr/>
          <p:nvPr/>
        </p:nvSpPr>
        <p:spPr>
          <a:xfrm rot="10800000">
            <a:off x="1635801" y="3728657"/>
            <a:ext cx="571262" cy="654907"/>
          </a:xfrm>
          <a:prstGeom prst="halfFrame">
            <a:avLst>
              <a:gd name="adj1" fmla="val 27498"/>
              <a:gd name="adj2" fmla="val 247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1618" y="4222427"/>
            <a:ext cx="127814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710882" y="4241482"/>
            <a:ext cx="133004" cy="12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77044" y="3666085"/>
            <a:ext cx="1368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3978943" y="3151822"/>
            <a:ext cx="316740" cy="2419058"/>
          </a:xfrm>
          <a:prstGeom prst="downArrow">
            <a:avLst>
              <a:gd name="adj1" fmla="val 50000"/>
              <a:gd name="adj2" fmla="val 379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78052" y="5386519"/>
            <a:ext cx="494749" cy="23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>
            <a:off x="3797033" y="4946646"/>
            <a:ext cx="228600" cy="609603"/>
          </a:xfrm>
          <a:prstGeom prst="bentArrow">
            <a:avLst>
              <a:gd name="adj1" fmla="val 51534"/>
              <a:gd name="adj2" fmla="val 50000"/>
              <a:gd name="adj3" fmla="val 30452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72516" y="5223733"/>
            <a:ext cx="132342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90468" y="5267138"/>
            <a:ext cx="132342" cy="86226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070303" y="3109047"/>
            <a:ext cx="131789" cy="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/>
          <p:cNvSpPr/>
          <p:nvPr/>
        </p:nvSpPr>
        <p:spPr>
          <a:xfrm>
            <a:off x="3491864" y="5564453"/>
            <a:ext cx="1151358" cy="334281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596085" y="5962647"/>
            <a:ext cx="0" cy="6096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846544" y="5962647"/>
            <a:ext cx="0" cy="6096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097003" y="5962647"/>
            <a:ext cx="0" cy="6096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347461" y="5962647"/>
            <a:ext cx="0" cy="6096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Arrow 64"/>
          <p:cNvSpPr/>
          <p:nvPr/>
        </p:nvSpPr>
        <p:spPr>
          <a:xfrm rot="5400000">
            <a:off x="3784184" y="4077761"/>
            <a:ext cx="2196079" cy="344208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442999" y="4917143"/>
            <a:ext cx="1050925" cy="1054100"/>
          </a:xfrm>
          <a:custGeom>
            <a:avLst/>
            <a:gdLst>
              <a:gd name="connsiteX0" fmla="*/ 3175 w 1050925"/>
              <a:gd name="connsiteY0" fmla="*/ 1047750 h 1054100"/>
              <a:gd name="connsiteX1" fmla="*/ 0 w 1050925"/>
              <a:gd name="connsiteY1" fmla="*/ 206375 h 1054100"/>
              <a:gd name="connsiteX2" fmla="*/ 111125 w 1050925"/>
              <a:gd name="connsiteY2" fmla="*/ 0 h 1054100"/>
              <a:gd name="connsiteX3" fmla="*/ 920750 w 1050925"/>
              <a:gd name="connsiteY3" fmla="*/ 0 h 1054100"/>
              <a:gd name="connsiteX4" fmla="*/ 1050925 w 1050925"/>
              <a:gd name="connsiteY4" fmla="*/ 222250 h 1054100"/>
              <a:gd name="connsiteX5" fmla="*/ 1041400 w 1050925"/>
              <a:gd name="connsiteY5" fmla="*/ 1054100 h 1054100"/>
              <a:gd name="connsiteX6" fmla="*/ 3175 w 1050925"/>
              <a:gd name="connsiteY6" fmla="*/ 104775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925" h="1054100">
                <a:moveTo>
                  <a:pt x="3175" y="1047750"/>
                </a:moveTo>
                <a:cubicBezTo>
                  <a:pt x="2117" y="767292"/>
                  <a:pt x="1058" y="486833"/>
                  <a:pt x="0" y="206375"/>
                </a:cubicBezTo>
                <a:lnTo>
                  <a:pt x="111125" y="0"/>
                </a:lnTo>
                <a:lnTo>
                  <a:pt x="920750" y="0"/>
                </a:lnTo>
                <a:lnTo>
                  <a:pt x="1050925" y="222250"/>
                </a:lnTo>
                <a:lnTo>
                  <a:pt x="1041400" y="1054100"/>
                </a:lnTo>
                <a:lnTo>
                  <a:pt x="3175" y="104775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2185870" y="63522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3126301" y="6310094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2413744" y="633221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651366" y="64428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0</a:t>
            </a:r>
            <a:r>
              <a:rPr lang="en-US" dirty="0" smtClean="0"/>
              <a:t>-A</a:t>
            </a:r>
            <a:r>
              <a:rPr lang="en-US" baseline="-25000" dirty="0" smtClean="0"/>
              <a:t>23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8764267" y="903599"/>
            <a:ext cx="66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BHE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764643" y="1073317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M/IO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685477" y="1435331"/>
            <a:ext cx="722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PEACK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8685477" y="1701449"/>
            <a:ext cx="73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PEREQ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8713231" y="2029029"/>
            <a:ext cx="731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READY,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70977" y="2416856"/>
            <a:ext cx="93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100" dirty="0" smtClean="0"/>
              <a:t>S1,S0,</a:t>
            </a:r>
          </a:p>
          <a:p>
            <a:r>
              <a:rPr lang="en-US" sz="1100" dirty="0" smtClean="0"/>
              <a:t>  COD/INTA</a:t>
            </a:r>
          </a:p>
          <a:p>
            <a:r>
              <a:rPr lang="en-US" sz="1100" dirty="0" smtClean="0"/>
              <a:t>LOCK,HLDA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8714917" y="2209915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HOLD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777429" y="3064398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/>
              <a:t>15</a:t>
            </a:r>
            <a:r>
              <a:rPr lang="en-US" sz="1400" dirty="0" smtClean="0"/>
              <a:t>-D</a:t>
            </a:r>
            <a:r>
              <a:rPr lang="en-US" sz="1400" baseline="-25000" dirty="0" smtClean="0"/>
              <a:t>0</a:t>
            </a:r>
            <a:endParaRPr lang="en-US" sz="14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8812325" y="4954056"/>
            <a:ext cx="62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812325" y="5208009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8812325" y="5461962"/>
            <a:ext cx="395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 smtClean="0"/>
              <a:t>SS</a:t>
            </a:r>
            <a:endParaRPr lang="en-US" sz="14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8812325" y="571591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 smtClean="0"/>
              <a:t>CC</a:t>
            </a:r>
            <a:endParaRPr lang="en-US" sz="14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8812325" y="5969868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CAP</a:t>
            </a:r>
            <a:endParaRPr lang="en-US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8631347" y="5103424"/>
            <a:ext cx="25407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631347" y="5352474"/>
            <a:ext cx="25407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8631347" y="5852515"/>
            <a:ext cx="25407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630368" y="5601524"/>
            <a:ext cx="256032" cy="194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7245" y="239715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ADDRESS UNIT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630368" y="6101564"/>
            <a:ext cx="256032" cy="194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48256" y="23971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BUS UNIT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18002" y="6064446"/>
            <a:ext cx="20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INSTRUCTION UNIT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7245" y="6059946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EXECUTION UNIT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77389" y="87622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80286 Architecture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80337" y="704848"/>
            <a:ext cx="2554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80286 contains </a:t>
            </a:r>
            <a:r>
              <a:rPr lang="en-US" b="1" dirty="0"/>
              <a:t>4 separate processing units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Bus Unit (BU)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Instruction Unit (IU)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Address Unit (AU)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Execution Unit (EU)</a:t>
            </a:r>
          </a:p>
        </p:txBody>
      </p:sp>
    </p:spTree>
    <p:extLst>
      <p:ext uri="{BB962C8B-B14F-4D97-AF65-F5344CB8AC3E}">
        <p14:creationId xmlns:p14="http://schemas.microsoft.com/office/powerpoint/2010/main" val="22499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Organization of 80286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Organization of 80286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057362" cy="5590565"/>
          </a:xfrm>
        </p:spPr>
        <p:txBody>
          <a:bodyPr/>
          <a:lstStyle/>
          <a:p>
            <a:r>
              <a:rPr lang="en-IN" dirty="0">
                <a:solidFill>
                  <a:srgbClr val="5430AA"/>
                </a:solidFill>
              </a:rPr>
              <a:t>Eight</a:t>
            </a:r>
            <a:r>
              <a:rPr lang="en-IN" dirty="0"/>
              <a:t> 16-bit general purpose registers (</a:t>
            </a:r>
            <a:r>
              <a:rPr lang="en-IN" dirty="0">
                <a:solidFill>
                  <a:srgbClr val="5430AA"/>
                </a:solidFill>
              </a:rPr>
              <a:t>AX, BX, CX, DX, SP, BP, SI, DI</a:t>
            </a:r>
            <a:r>
              <a:rPr lang="en-IN" dirty="0"/>
              <a:t>).</a:t>
            </a:r>
          </a:p>
          <a:p>
            <a:r>
              <a:rPr lang="en-IN" dirty="0">
                <a:solidFill>
                  <a:srgbClr val="5430AA"/>
                </a:solidFill>
              </a:rPr>
              <a:t>Four</a:t>
            </a:r>
            <a:r>
              <a:rPr lang="en-IN" dirty="0"/>
              <a:t> 16-bit segment registers (</a:t>
            </a:r>
            <a:r>
              <a:rPr lang="en-IN" dirty="0">
                <a:solidFill>
                  <a:srgbClr val="5430AA"/>
                </a:solidFill>
              </a:rPr>
              <a:t>CS, SS, DS, ES</a:t>
            </a:r>
            <a:r>
              <a:rPr lang="en-IN" dirty="0"/>
              <a:t>).</a:t>
            </a:r>
          </a:p>
          <a:p>
            <a:r>
              <a:rPr lang="en-IN" dirty="0"/>
              <a:t>16-bit Instruction Pointer (</a:t>
            </a:r>
            <a:r>
              <a:rPr lang="en-IN" dirty="0">
                <a:solidFill>
                  <a:srgbClr val="5430AA"/>
                </a:solidFill>
              </a:rPr>
              <a:t>IP</a:t>
            </a:r>
            <a:r>
              <a:rPr lang="en-IN" dirty="0"/>
              <a:t>).</a:t>
            </a:r>
          </a:p>
          <a:p>
            <a:r>
              <a:rPr lang="en-IN" dirty="0"/>
              <a:t>16-bit Flag Register.</a:t>
            </a:r>
          </a:p>
          <a:p>
            <a:r>
              <a:rPr lang="en-IN" dirty="0" smtClean="0"/>
              <a:t>Additionally, one </a:t>
            </a:r>
            <a:r>
              <a:rPr lang="en-IN" dirty="0"/>
              <a:t>new 16-bit Machine Status Word (</a:t>
            </a:r>
            <a:r>
              <a:rPr lang="en-IN" dirty="0">
                <a:solidFill>
                  <a:srgbClr val="5430AA"/>
                </a:solidFill>
              </a:rPr>
              <a:t>MSW</a:t>
            </a:r>
            <a:r>
              <a:rPr lang="en-IN" dirty="0"/>
              <a:t>) register.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54" y="5420938"/>
            <a:ext cx="5524881" cy="103307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02" y="3943039"/>
            <a:ext cx="5578386" cy="105113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755" y="920214"/>
            <a:ext cx="2139881" cy="181676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755" y="2833471"/>
            <a:ext cx="2139881" cy="110956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702" y="920214"/>
            <a:ext cx="2755631" cy="2658086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936608" y="450320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Flag Register</a:t>
            </a:r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5532594" y="596083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47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80286 Flag Register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7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80286 Flag Register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55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27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099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71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243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15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87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959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31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03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675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247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819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91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963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553575" y="1375870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95575" y="2066925"/>
            <a:ext cx="4572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527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09975" y="2066925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IOPL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243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815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387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959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531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SF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8103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ZF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7267575" y="2066925"/>
            <a:ext cx="4572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247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81975" y="2066925"/>
            <a:ext cx="4572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391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96375" y="2066925"/>
            <a:ext cx="4572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575" y="2066925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2018972" y="3161305"/>
            <a:ext cx="6953250" cy="1543014"/>
          </a:xfrm>
          <a:prstGeom prst="wedgeRoundRectCallout">
            <a:avLst>
              <a:gd name="adj1" fmla="val -20194"/>
              <a:gd name="adj2" fmla="val -76078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Input Output </a:t>
            </a:r>
            <a:r>
              <a:rPr lang="en-US" sz="2000" b="1" dirty="0">
                <a:solidFill>
                  <a:schemeClr val="tx1"/>
                </a:solidFill>
              </a:rPr>
              <a:t>Privilege </a:t>
            </a:r>
            <a:r>
              <a:rPr lang="en-US" sz="2000" b="1" dirty="0" smtClean="0">
                <a:solidFill>
                  <a:schemeClr val="tx1"/>
                </a:solidFill>
              </a:rPr>
              <a:t>Level </a:t>
            </a:r>
            <a:r>
              <a:rPr lang="en-US" sz="2000" dirty="0" smtClean="0">
                <a:solidFill>
                  <a:schemeClr val="tx1"/>
                </a:solidFill>
              </a:rPr>
              <a:t>flag (</a:t>
            </a:r>
            <a:r>
              <a:rPr lang="en-US" sz="2000" b="1" dirty="0" smtClean="0">
                <a:solidFill>
                  <a:schemeClr val="tx1"/>
                </a:solidFill>
              </a:rPr>
              <a:t>IOPL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Used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rgbClr val="0000FF"/>
                </a:solidFill>
              </a:rPr>
              <a:t>protected mode </a:t>
            </a:r>
            <a:r>
              <a:rPr lang="en-US" sz="2000" dirty="0">
                <a:solidFill>
                  <a:schemeClr val="tx1"/>
                </a:solidFill>
              </a:rPr>
              <a:t>operation to select the privilege level for I/O devices.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00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01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10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11</a:t>
            </a:r>
            <a:r>
              <a:rPr lang="en-US" sz="2000" dirty="0" smtClean="0">
                <a:solidFill>
                  <a:schemeClr val="tx1"/>
                </a:solidFill>
              </a:rPr>
              <a:t> are various bits of privilege level; </a:t>
            </a:r>
            <a:r>
              <a:rPr lang="en-US" sz="2000" dirty="0" smtClean="0">
                <a:solidFill>
                  <a:srgbClr val="0000FF"/>
                </a:solidFill>
              </a:rPr>
              <a:t>00</a:t>
            </a:r>
            <a:r>
              <a:rPr lang="en-US" sz="2000" dirty="0" smtClean="0">
                <a:solidFill>
                  <a:schemeClr val="tx1"/>
                </a:solidFill>
              </a:rPr>
              <a:t> is the highest and </a:t>
            </a:r>
            <a:r>
              <a:rPr lang="en-US" sz="2000" dirty="0" smtClean="0">
                <a:solidFill>
                  <a:srgbClr val="0000FF"/>
                </a:solidFill>
              </a:rPr>
              <a:t>11</a:t>
            </a:r>
            <a:r>
              <a:rPr lang="en-US" sz="2000" dirty="0" smtClean="0">
                <a:solidFill>
                  <a:schemeClr val="tx1"/>
                </a:solidFill>
              </a:rPr>
              <a:t> is the lowest privilege level respectively.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2018972" y="2982438"/>
            <a:ext cx="5410200" cy="990600"/>
          </a:xfrm>
          <a:prstGeom prst="wedgeRoundRectCallout">
            <a:avLst>
              <a:gd name="adj1" fmla="val -24436"/>
              <a:gd name="adj2" fmla="val -68711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Nested Task </a:t>
            </a:r>
            <a:r>
              <a:rPr lang="en-US" sz="2000" b="1" dirty="0" smtClean="0">
                <a:solidFill>
                  <a:schemeClr val="tx1"/>
                </a:solidFill>
              </a:rPr>
              <a:t>(NT) flag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is used in </a:t>
            </a:r>
            <a:r>
              <a:rPr lang="en-US" sz="2000" dirty="0">
                <a:solidFill>
                  <a:srgbClr val="0000FF"/>
                </a:solidFill>
              </a:rPr>
              <a:t>protected</a:t>
            </a:r>
            <a:r>
              <a:rPr lang="en-US" sz="2000" dirty="0">
                <a:solidFill>
                  <a:schemeClr val="tx1"/>
                </a:solidFill>
              </a:rPr>
              <a:t> mode.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Bit </a:t>
            </a:r>
            <a:r>
              <a:rPr lang="en-US" sz="2000" dirty="0">
                <a:solidFill>
                  <a:schemeClr val="tx1"/>
                </a:solidFill>
              </a:rPr>
              <a:t>is set when one task invokes another task. </a:t>
            </a:r>
          </a:p>
        </p:txBody>
      </p:sp>
    </p:spTree>
    <p:extLst>
      <p:ext uri="{BB962C8B-B14F-4D97-AF65-F5344CB8AC3E}">
        <p14:creationId xmlns:p14="http://schemas.microsoft.com/office/powerpoint/2010/main" val="39448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7FFFF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7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8086 can operate in two modes: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romanLcPeriod"/>
            </a:pPr>
            <a:r>
              <a:rPr lang="en-US" b="1" dirty="0">
                <a:solidFill>
                  <a:srgbClr val="5430AA"/>
                </a:solidFill>
              </a:rPr>
              <a:t>Minimum mode</a:t>
            </a:r>
            <a:r>
              <a:rPr lang="en-US" dirty="0">
                <a:solidFill>
                  <a:srgbClr val="5430AA"/>
                </a:solidFill>
              </a:rPr>
              <a:t>: </a:t>
            </a:r>
            <a:r>
              <a:rPr lang="en-US" dirty="0"/>
              <a:t>A system with only </a:t>
            </a:r>
            <a:r>
              <a:rPr lang="en-US" dirty="0">
                <a:solidFill>
                  <a:srgbClr val="5430AA"/>
                </a:solidFill>
              </a:rPr>
              <a:t>one processor </a:t>
            </a:r>
            <a:r>
              <a:rPr lang="en-US" dirty="0"/>
              <a:t>i.e.8086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romanLcPeriod"/>
            </a:pPr>
            <a:r>
              <a:rPr lang="en-US" b="1" dirty="0">
                <a:solidFill>
                  <a:srgbClr val="5430AA"/>
                </a:solidFill>
              </a:rPr>
              <a:t>Maximum mode</a:t>
            </a:r>
            <a:r>
              <a:rPr lang="en-US" dirty="0">
                <a:solidFill>
                  <a:srgbClr val="5430AA"/>
                </a:solidFill>
              </a:rPr>
              <a:t>: </a:t>
            </a:r>
            <a:r>
              <a:rPr lang="en-US" dirty="0"/>
              <a:t>A system with </a:t>
            </a:r>
            <a:r>
              <a:rPr lang="en-US" dirty="0">
                <a:solidFill>
                  <a:srgbClr val="5430AA"/>
                </a:solidFill>
              </a:rPr>
              <a:t>multiple processors.</a:t>
            </a:r>
          </a:p>
          <a:p>
            <a:pPr marL="977900" lvl="1" indent="0">
              <a:buNone/>
            </a:pPr>
            <a:r>
              <a:rPr lang="en-US" b="1" dirty="0"/>
              <a:t>e.g. </a:t>
            </a:r>
            <a:r>
              <a:rPr lang="en-US" dirty="0"/>
              <a:t>8086 + math co-processor(8087),</a:t>
            </a:r>
          </a:p>
          <a:p>
            <a:pPr marL="977900" lvl="1" indent="0">
              <a:buNone/>
            </a:pPr>
            <a:r>
              <a:rPr lang="en-US" dirty="0"/>
              <a:t>        8086+ I/O processor (8089)</a:t>
            </a:r>
          </a:p>
          <a:p>
            <a:r>
              <a:rPr lang="en-US" dirty="0"/>
              <a:t>8086 uses </a:t>
            </a:r>
            <a:r>
              <a:rPr lang="en-US" dirty="0">
                <a:solidFill>
                  <a:srgbClr val="5430AA"/>
                </a:solidFill>
              </a:rPr>
              <a:t>memory segmentation</a:t>
            </a:r>
            <a:r>
              <a:rPr lang="en-US" dirty="0"/>
              <a:t>. Segmentation means dividing memory into logical components.</a:t>
            </a:r>
          </a:p>
          <a:p>
            <a:r>
              <a:rPr lang="en-US" dirty="0"/>
              <a:t>In 8086 memory is divided into </a:t>
            </a:r>
            <a:r>
              <a:rPr lang="en-US" dirty="0">
                <a:solidFill>
                  <a:srgbClr val="5430AA"/>
                </a:solidFill>
              </a:rPr>
              <a:t>16 segments </a:t>
            </a:r>
            <a:r>
              <a:rPr lang="en-US" dirty="0"/>
              <a:t>of capacity </a:t>
            </a:r>
            <a:r>
              <a:rPr lang="en-US" dirty="0">
                <a:solidFill>
                  <a:srgbClr val="5430AA"/>
                </a:solidFill>
              </a:rPr>
              <a:t>2</a:t>
            </a:r>
            <a:r>
              <a:rPr lang="en-US" baseline="30000" dirty="0">
                <a:solidFill>
                  <a:srgbClr val="5430AA"/>
                </a:solidFill>
              </a:rPr>
              <a:t>16</a:t>
            </a:r>
            <a:r>
              <a:rPr lang="en-US" dirty="0"/>
              <a:t> bytes each and used as </a:t>
            </a:r>
            <a:r>
              <a:rPr lang="en-US" dirty="0">
                <a:solidFill>
                  <a:srgbClr val="5430AA"/>
                </a:solidFill>
              </a:rPr>
              <a:t>code</a:t>
            </a:r>
            <a:r>
              <a:rPr lang="en-US" dirty="0"/>
              <a:t>, </a:t>
            </a:r>
            <a:r>
              <a:rPr lang="en-US" dirty="0">
                <a:solidFill>
                  <a:srgbClr val="5430AA"/>
                </a:solidFill>
              </a:rPr>
              <a:t>stack, data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extra </a:t>
            </a:r>
            <a:r>
              <a:rPr lang="en-US" dirty="0"/>
              <a:t>segment respectively.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9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80286 Flag </a:t>
            </a:r>
            <a:r>
              <a:rPr lang="en-US" dirty="0" smtClean="0"/>
              <a:t>Register: Machine </a:t>
            </a:r>
            <a:r>
              <a:rPr lang="en-US" dirty="0"/>
              <a:t>Status Word (MSW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670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42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14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386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58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30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102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74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46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18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90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962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534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106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678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25013" y="1871663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70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242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14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386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58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530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02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674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246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818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390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96213" y="2562718"/>
            <a:ext cx="457200" cy="685800"/>
          </a:xfrm>
          <a:prstGeom prst="rect">
            <a:avLst/>
          </a:prstGeom>
          <a:pattFill prst="wdUpDiag">
            <a:fgClr>
              <a:srgbClr val="F7F9F9"/>
            </a:fgClr>
            <a:bgClr>
              <a:schemeClr val="tx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53413" y="2562718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10613" y="2562718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67813" y="2562718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25013" y="2562718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5339139" y="3628079"/>
            <a:ext cx="5554060" cy="1099645"/>
          </a:xfrm>
          <a:prstGeom prst="wedgeRoundRectCallout">
            <a:avLst>
              <a:gd name="adj1" fmla="val 22587"/>
              <a:gd name="adj2" fmla="val -81698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Monitor P</a:t>
            </a:r>
            <a:r>
              <a:rPr lang="en-US" sz="2000" b="1" dirty="0" smtClean="0">
                <a:solidFill>
                  <a:schemeClr val="tx1"/>
                </a:solidFill>
              </a:rPr>
              <a:t>rocessor </a:t>
            </a:r>
            <a:r>
              <a:rPr lang="en-US" sz="2000" b="1" dirty="0">
                <a:solidFill>
                  <a:schemeClr val="tx1"/>
                </a:solidFill>
              </a:rPr>
              <a:t>extension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If SET, this flag </a:t>
            </a:r>
            <a:r>
              <a:rPr lang="en-US" sz="2000" dirty="0">
                <a:solidFill>
                  <a:schemeClr val="tx1"/>
                </a:solidFill>
              </a:rPr>
              <a:t>allows WAIT instruction to generate a </a:t>
            </a:r>
            <a:r>
              <a:rPr lang="en-US" sz="2000" dirty="0">
                <a:solidFill>
                  <a:srgbClr val="0000FF"/>
                </a:solidFill>
              </a:rPr>
              <a:t>processor </a:t>
            </a:r>
            <a:r>
              <a:rPr lang="en-US" sz="2000" dirty="0" smtClean="0">
                <a:solidFill>
                  <a:srgbClr val="0000FF"/>
                </a:solidFill>
              </a:rPr>
              <a:t>extension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not present </a:t>
            </a:r>
            <a:r>
              <a:rPr lang="en-US" sz="2000" b="1" dirty="0" smtClean="0">
                <a:solidFill>
                  <a:srgbClr val="0000FF"/>
                </a:solidFill>
              </a:rPr>
              <a:t>exception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4570413" y="3624263"/>
            <a:ext cx="5410200" cy="1290145"/>
          </a:xfrm>
          <a:prstGeom prst="wedgeRoundRectCallout">
            <a:avLst>
              <a:gd name="adj1" fmla="val 32026"/>
              <a:gd name="adj2" fmla="val -77916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EMulate</a:t>
            </a:r>
            <a:r>
              <a:rPr lang="en-US" sz="2000" b="1" dirty="0" smtClean="0">
                <a:solidFill>
                  <a:schemeClr val="tx1"/>
                </a:solidFill>
              </a:rPr>
              <a:t> processor extension flag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If SET, </a:t>
            </a:r>
            <a:r>
              <a:rPr lang="en-US" sz="2000" b="1" dirty="0" err="1" smtClean="0">
                <a:solidFill>
                  <a:schemeClr val="tx1"/>
                </a:solidFill>
              </a:rPr>
              <a:t>EM</a:t>
            </a:r>
            <a:r>
              <a:rPr lang="en-US" sz="2000" dirty="0" err="1" smtClean="0">
                <a:solidFill>
                  <a:schemeClr val="tx1"/>
                </a:solidFill>
              </a:rPr>
              <a:t>ulate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coprocessor bit is set to cause all coprocessor </a:t>
            </a:r>
            <a:r>
              <a:rPr lang="en-US" sz="2000" dirty="0" err="1">
                <a:solidFill>
                  <a:schemeClr val="tx1"/>
                </a:solidFill>
              </a:rPr>
              <a:t>opcodes</a:t>
            </a:r>
            <a:r>
              <a:rPr lang="en-US" sz="2000" dirty="0">
                <a:solidFill>
                  <a:schemeClr val="tx1"/>
                </a:solidFill>
              </a:rPr>
              <a:t> to generate a </a:t>
            </a:r>
            <a:r>
              <a:rPr lang="en-US" sz="2000" dirty="0">
                <a:solidFill>
                  <a:srgbClr val="0000FF"/>
                </a:solidFill>
              </a:rPr>
              <a:t>Coprocessor Not Available fault. 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4000727" y="3624263"/>
            <a:ext cx="5410200" cy="916777"/>
          </a:xfrm>
          <a:prstGeom prst="wedgeRoundRectCallout">
            <a:avLst>
              <a:gd name="adj1" fmla="val 33367"/>
              <a:gd name="adj2" fmla="val -88789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Task Switch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TS is automatically </a:t>
            </a:r>
            <a:r>
              <a:rPr lang="en-US" sz="2000" dirty="0" smtClean="0">
                <a:solidFill>
                  <a:schemeClr val="tx1"/>
                </a:solidFill>
              </a:rPr>
              <a:t>SET </a:t>
            </a:r>
            <a:r>
              <a:rPr lang="en-US" sz="2000" dirty="0">
                <a:solidFill>
                  <a:schemeClr val="tx1"/>
                </a:solidFill>
              </a:rPr>
              <a:t>whenever a task switch operation is performed.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6013396" y="4675243"/>
            <a:ext cx="4937234" cy="1229820"/>
          </a:xfrm>
          <a:prstGeom prst="wedgeRoundRectCallout">
            <a:avLst>
              <a:gd name="adj1" fmla="val 28702"/>
              <a:gd name="adj2" fmla="val -164269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Protected Mode Enable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PE=1; Places 80286 in protected mode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PE=0; It can be only RESET by resetting CPU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Left Brace 39"/>
          <p:cNvSpPr/>
          <p:nvPr/>
        </p:nvSpPr>
        <p:spPr>
          <a:xfrm rot="16200000">
            <a:off x="8768191" y="2761895"/>
            <a:ext cx="369176" cy="1367481"/>
          </a:xfrm>
          <a:prstGeom prst="leftBrace">
            <a:avLst>
              <a:gd name="adj1" fmla="val 8333"/>
              <a:gd name="adj2" fmla="val 5345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ular Callout 40"/>
          <p:cNvSpPr/>
          <p:nvPr/>
        </p:nvSpPr>
        <p:spPr>
          <a:xfrm>
            <a:off x="5616063" y="4027739"/>
            <a:ext cx="5410200" cy="854075"/>
          </a:xfrm>
          <a:prstGeom prst="wedgeRoundRectCallout">
            <a:avLst>
              <a:gd name="adj1" fmla="val 13021"/>
              <a:gd name="adj2" fmla="val -93911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Used to indicate </a:t>
            </a:r>
            <a:r>
              <a:rPr lang="en-US" sz="2000" dirty="0">
                <a:solidFill>
                  <a:schemeClr val="tx1"/>
                </a:solidFill>
              </a:rPr>
              <a:t>whether a </a:t>
            </a:r>
            <a:r>
              <a:rPr lang="en-US" sz="2000" dirty="0" smtClean="0">
                <a:solidFill>
                  <a:srgbClr val="0000FF"/>
                </a:solidFill>
              </a:rPr>
              <a:t>processor extension </a:t>
            </a:r>
            <a:r>
              <a:rPr lang="en-US" sz="2000" dirty="0">
                <a:solidFill>
                  <a:schemeClr val="tx1"/>
                </a:solidFill>
              </a:rPr>
              <a:t>(co-processor) </a:t>
            </a:r>
            <a:r>
              <a:rPr lang="en-US" sz="2000" dirty="0" smtClean="0">
                <a:solidFill>
                  <a:schemeClr val="tx1"/>
                </a:solidFill>
              </a:rPr>
              <a:t>is present </a:t>
            </a:r>
            <a:r>
              <a:rPr lang="en-US" sz="2000" dirty="0">
                <a:solidFill>
                  <a:schemeClr val="tx1"/>
                </a:solidFill>
              </a:rPr>
              <a:t>in the system or </a:t>
            </a:r>
            <a:r>
              <a:rPr lang="en-US" sz="2000" dirty="0" smtClean="0">
                <a:solidFill>
                  <a:schemeClr val="tx1"/>
                </a:solidFill>
              </a:rPr>
              <a:t>not.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2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4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6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/>
              <a:t>Address Mode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80286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8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80286: Real Address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Real Mode</a:t>
            </a:r>
          </a:p>
          <a:p>
            <a:r>
              <a:rPr lang="en-US" dirty="0">
                <a:solidFill>
                  <a:srgbClr val="5430AA"/>
                </a:solidFill>
              </a:rPr>
              <a:t>Address Unit </a:t>
            </a:r>
            <a:r>
              <a:rPr lang="en-US" dirty="0"/>
              <a:t>computes the address with </a:t>
            </a:r>
            <a:r>
              <a:rPr lang="en-US" dirty="0">
                <a:solidFill>
                  <a:srgbClr val="5430AA"/>
                </a:solidFill>
              </a:rPr>
              <a:t>segment</a:t>
            </a:r>
            <a:r>
              <a:rPr lang="en-US" dirty="0"/>
              <a:t> base and </a:t>
            </a:r>
            <a:r>
              <a:rPr lang="en-US" dirty="0">
                <a:solidFill>
                  <a:srgbClr val="5430AA"/>
                </a:solidFill>
              </a:rPr>
              <a:t>offset</a:t>
            </a:r>
            <a:r>
              <a:rPr lang="en-US" dirty="0"/>
              <a:t> like 8086. </a:t>
            </a:r>
          </a:p>
          <a:p>
            <a:pPr lvl="0"/>
            <a:r>
              <a:rPr lang="en-US" dirty="0"/>
              <a:t>Maximum physical space allowed in this mode is </a:t>
            </a:r>
            <a:r>
              <a:rPr lang="en-US" dirty="0">
                <a:solidFill>
                  <a:srgbClr val="5430AA"/>
                </a:solidFill>
              </a:rPr>
              <a:t>1MB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When 80286 get </a:t>
            </a:r>
            <a:r>
              <a:rPr lang="en-US" dirty="0">
                <a:solidFill>
                  <a:srgbClr val="5430AA"/>
                </a:solidFill>
              </a:rPr>
              <a:t>RESET</a:t>
            </a:r>
            <a:r>
              <a:rPr lang="en-US" dirty="0"/>
              <a:t>, it always starts execution in </a:t>
            </a:r>
            <a:r>
              <a:rPr lang="en-US" dirty="0">
                <a:solidFill>
                  <a:srgbClr val="5430AA"/>
                </a:solidFill>
              </a:rPr>
              <a:t>real mode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b="1" dirty="0"/>
              <a:t>Task of 80286 in Real Mode</a:t>
            </a:r>
          </a:p>
          <a:p>
            <a:r>
              <a:rPr lang="en-US" dirty="0">
                <a:solidFill>
                  <a:srgbClr val="5430AA"/>
                </a:solidFill>
              </a:rPr>
              <a:t>Initializes</a:t>
            </a:r>
            <a:r>
              <a:rPr lang="en-US" dirty="0"/>
              <a:t> Instruction Pointer(</a:t>
            </a:r>
            <a:r>
              <a:rPr lang="en-US" dirty="0">
                <a:solidFill>
                  <a:srgbClr val="5430AA"/>
                </a:solidFill>
              </a:rPr>
              <a:t>IP</a:t>
            </a:r>
            <a:r>
              <a:rPr lang="en-US" dirty="0"/>
              <a:t>) and other registers of 80286.</a:t>
            </a:r>
          </a:p>
          <a:p>
            <a:r>
              <a:rPr lang="en-US" dirty="0"/>
              <a:t>Initializes the </a:t>
            </a:r>
            <a:r>
              <a:rPr lang="en-US" dirty="0">
                <a:solidFill>
                  <a:srgbClr val="5430AA"/>
                </a:solidFill>
              </a:rPr>
              <a:t>peripheral</a:t>
            </a:r>
            <a:r>
              <a:rPr lang="en-US" dirty="0">
                <a:solidFill>
                  <a:srgbClr val="0000FF"/>
                </a:solidFill>
              </a:rPr>
              <a:t>. </a:t>
            </a:r>
          </a:p>
          <a:p>
            <a:r>
              <a:rPr lang="en-US" dirty="0"/>
              <a:t>Enable </a:t>
            </a:r>
            <a:r>
              <a:rPr lang="en-US" dirty="0">
                <a:solidFill>
                  <a:srgbClr val="5430AA"/>
                </a:solidFill>
              </a:rPr>
              <a:t>Interrupts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r>
              <a:rPr lang="en-US" dirty="0"/>
              <a:t>Set up </a:t>
            </a:r>
            <a:r>
              <a:rPr lang="en-US" dirty="0">
                <a:solidFill>
                  <a:srgbClr val="5430AA"/>
                </a:solidFill>
              </a:rPr>
              <a:t>descriptor table.</a:t>
            </a:r>
          </a:p>
          <a:p>
            <a:r>
              <a:rPr lang="en-US" dirty="0"/>
              <a:t>Prepares for entering in </a:t>
            </a:r>
            <a:r>
              <a:rPr lang="en-US" dirty="0" smtClean="0">
                <a:solidFill>
                  <a:srgbClr val="5430AA"/>
                </a:solidFill>
              </a:rPr>
              <a:t>PVAM </a:t>
            </a:r>
            <a:r>
              <a:rPr lang="en-US" dirty="0" smtClean="0"/>
              <a:t>(Protected Virtual </a:t>
            </a:r>
            <a:r>
              <a:rPr lang="en-US" dirty="0"/>
              <a:t>Address Mode).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2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Physical Address calculation </a:t>
            </a:r>
            <a:r>
              <a:rPr lang="en-US" sz="3200" dirty="0" smtClean="0"/>
              <a:t>in </a:t>
            </a:r>
            <a:r>
              <a:rPr lang="en-US" dirty="0" smtClean="0"/>
              <a:t>Real </a:t>
            </a:r>
            <a:r>
              <a:rPr lang="en-US" dirty="0"/>
              <a:t>Address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454867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Address Calculation</a:t>
            </a:r>
          </a:p>
          <a:p>
            <a:r>
              <a:rPr lang="en-US" dirty="0"/>
              <a:t>Total </a:t>
            </a:r>
            <a:r>
              <a:rPr lang="en-US" dirty="0">
                <a:solidFill>
                  <a:srgbClr val="5430AA"/>
                </a:solidFill>
              </a:rPr>
              <a:t>1MB </a:t>
            </a:r>
            <a:r>
              <a:rPr lang="en-US" dirty="0"/>
              <a:t>of Memory, divided among </a:t>
            </a:r>
            <a:r>
              <a:rPr lang="en-US" dirty="0">
                <a:solidFill>
                  <a:srgbClr val="5430AA"/>
                </a:solidFill>
              </a:rPr>
              <a:t>16-segments</a:t>
            </a:r>
            <a:r>
              <a:rPr lang="en-US" dirty="0"/>
              <a:t> with each of size 64kb.</a:t>
            </a:r>
          </a:p>
          <a:p>
            <a:r>
              <a:rPr lang="en-US" dirty="0"/>
              <a:t>80286 reserves two fixed areas for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System Initialization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IVT (Interrupt Vector Table)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030062" y="2441614"/>
            <a:ext cx="1981200" cy="5334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5862" y="1168545"/>
            <a:ext cx="1981200" cy="5334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0062" y="1168545"/>
            <a:ext cx="685800" cy="5334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11262" y="2441614"/>
            <a:ext cx="685800" cy="5334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Manual Operation 8"/>
          <p:cNvSpPr/>
          <p:nvPr/>
        </p:nvSpPr>
        <p:spPr>
          <a:xfrm>
            <a:off x="8030062" y="4068969"/>
            <a:ext cx="2667000" cy="107188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5828" y="5564096"/>
            <a:ext cx="2667000" cy="5334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20-BIT PHYSICAL  MEMORY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9547936" y="853676"/>
            <a:ext cx="317060" cy="1981202"/>
          </a:xfrm>
          <a:prstGeom prst="leftBrace">
            <a:avLst>
              <a:gd name="adj1" fmla="val 8333"/>
              <a:gd name="adj2" fmla="val 4920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9184885" y="1783409"/>
            <a:ext cx="357354" cy="2667000"/>
          </a:xfrm>
          <a:prstGeom prst="leftBrace">
            <a:avLst>
              <a:gd name="adj1" fmla="val 8333"/>
              <a:gd name="adj2" fmla="val 4920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572455" y="2033469"/>
            <a:ext cx="265176" cy="2026738"/>
          </a:xfrm>
          <a:prstGeom prst="downArrow">
            <a:avLst/>
          </a:prstGeom>
          <a:solidFill>
            <a:srgbClr val="F7F9F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flipH="1">
            <a:off x="9208374" y="3299094"/>
            <a:ext cx="266700" cy="769875"/>
          </a:xfrm>
          <a:prstGeom prst="downArrow">
            <a:avLst/>
          </a:prstGeom>
          <a:solidFill>
            <a:srgbClr val="F7F9F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flipH="1">
            <a:off x="9245748" y="5141991"/>
            <a:ext cx="265176" cy="400251"/>
          </a:xfrm>
          <a:prstGeom prst="downArrow">
            <a:avLst/>
          </a:prstGeom>
          <a:solidFill>
            <a:srgbClr val="F7F9F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513377" y="86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40662" y="863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60419" y="2134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7704" y="21343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20032" y="1121377"/>
            <a:ext cx="1049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86593" y="2441614"/>
            <a:ext cx="1116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10239"/>
              </p:ext>
            </p:extLst>
          </p:nvPr>
        </p:nvGraphicFramePr>
        <p:xfrm>
          <a:off x="447675" y="4235889"/>
          <a:ext cx="49911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2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8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IVT-1KB</a:t>
                      </a:r>
                      <a:r>
                        <a:rPr lang="en-US" sz="2000" baseline="0" dirty="0" smtClean="0"/>
                        <a:t> of Starting 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00000H – 003FFH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2654"/>
              </p:ext>
            </p:extLst>
          </p:nvPr>
        </p:nvGraphicFramePr>
        <p:xfrm>
          <a:off x="447675" y="4936929"/>
          <a:ext cx="49911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2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8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Initialization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FFFF0H – FFFFFH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3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Physical Address calculation in </a:t>
            </a:r>
            <a:r>
              <a:rPr lang="en-US" dirty="0"/>
              <a:t>Real Address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Physical Address = Starting Address of Segment(20-bit) + Offset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	                   EA =      2 2 2 2 0 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	           OFFSET=  +     0 0 8 F 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			      </a:t>
            </a:r>
            <a:r>
              <a:rPr lang="pt-BR" b="1" dirty="0">
                <a:solidFill>
                  <a:srgbClr val="5430AA"/>
                </a:solidFill>
              </a:rPr>
              <a:t>2 2 2 A F H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0" y="2816118"/>
            <a:ext cx="1600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257800" y="3639207"/>
          <a:ext cx="237655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2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2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BYTE-0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22220 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22221 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BYTE-N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222AF 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90600" y="3639207"/>
          <a:ext cx="106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2222 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057400" y="3824627"/>
            <a:ext cx="320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7400" y="3822700"/>
            <a:ext cx="320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09105" y="4737547"/>
            <a:ext cx="16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OFFSET=008F 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137184" y="3824627"/>
            <a:ext cx="1" cy="91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37184" y="5106879"/>
            <a:ext cx="1" cy="912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4788" y="36407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DS</a:t>
            </a:r>
            <a:endParaRPr lang="en-US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604" y="707562"/>
            <a:ext cx="3349072" cy="45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3203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</a:t>
            </a:r>
            <a:r>
              <a:rPr lang="en-US" dirty="0"/>
              <a:t>Virtual Address Mode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80286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the role of MMU?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430AA"/>
                </a:solidFill>
              </a:rPr>
              <a:t>Memory Management Unit (MMU) </a:t>
            </a:r>
            <a:r>
              <a:rPr lang="en-US" dirty="0"/>
              <a:t>translates the </a:t>
            </a:r>
            <a:r>
              <a:rPr lang="en-US" dirty="0">
                <a:solidFill>
                  <a:srgbClr val="5430AA"/>
                </a:solidFill>
              </a:rPr>
              <a:t>virtual</a:t>
            </a:r>
            <a:r>
              <a:rPr lang="en-US" dirty="0"/>
              <a:t> memory address into the </a:t>
            </a:r>
            <a:r>
              <a:rPr lang="en-US" dirty="0">
                <a:solidFill>
                  <a:srgbClr val="5430AA"/>
                </a:solidFill>
              </a:rPr>
              <a:t>physical</a:t>
            </a:r>
            <a:r>
              <a:rPr lang="en-US" dirty="0"/>
              <a:t> memory address. </a:t>
            </a:r>
          </a:p>
          <a:p>
            <a:r>
              <a:rPr lang="en-US" dirty="0"/>
              <a:t>Virtual memory can be many times </a:t>
            </a:r>
            <a:r>
              <a:rPr lang="en-US" dirty="0">
                <a:solidFill>
                  <a:srgbClr val="5430AA"/>
                </a:solidFill>
              </a:rPr>
              <a:t>larger</a:t>
            </a:r>
            <a:r>
              <a:rPr lang="en-US" dirty="0"/>
              <a:t> than physical memory. </a:t>
            </a:r>
          </a:p>
          <a:p>
            <a:r>
              <a:rPr lang="en-US" dirty="0"/>
              <a:t>Only </a:t>
            </a:r>
            <a:r>
              <a:rPr lang="en-US" dirty="0">
                <a:solidFill>
                  <a:srgbClr val="5430AA"/>
                </a:solidFill>
              </a:rPr>
              <a:t>programs</a:t>
            </a:r>
            <a:r>
              <a:rPr lang="en-US" dirty="0"/>
              <a:t> that are </a:t>
            </a:r>
            <a:r>
              <a:rPr lang="en-US" dirty="0">
                <a:solidFill>
                  <a:srgbClr val="5430AA"/>
                </a:solidFill>
              </a:rPr>
              <a:t>currently</a:t>
            </a:r>
            <a:r>
              <a:rPr lang="en-US" dirty="0"/>
              <a:t> required brought from the secondary storage such as a </a:t>
            </a:r>
            <a:r>
              <a:rPr lang="en-US" dirty="0">
                <a:solidFill>
                  <a:srgbClr val="5430AA"/>
                </a:solidFill>
              </a:rPr>
              <a:t>hard disk</a:t>
            </a:r>
            <a:r>
              <a:rPr lang="en-US" dirty="0"/>
              <a:t> to the physical memory (</a:t>
            </a:r>
            <a:r>
              <a:rPr lang="en-US" dirty="0">
                <a:solidFill>
                  <a:srgbClr val="5430AA"/>
                </a:solidFill>
              </a:rPr>
              <a:t>RAM</a:t>
            </a:r>
            <a:r>
              <a:rPr lang="en-US" dirty="0"/>
              <a:t>) for execution.</a:t>
            </a:r>
          </a:p>
          <a:p>
            <a:pPr lvl="0"/>
            <a:r>
              <a:rPr lang="en-US" dirty="0"/>
              <a:t>This is </a:t>
            </a:r>
            <a:r>
              <a:rPr lang="en-US" dirty="0">
                <a:solidFill>
                  <a:srgbClr val="5430AA"/>
                </a:solidFill>
              </a:rPr>
              <a:t>desirable</a:t>
            </a:r>
            <a:r>
              <a:rPr lang="en-US" dirty="0"/>
              <a:t> as a microprocessor is supposed to store large programs and data can’t be accommodated in the physical memory space. </a:t>
            </a:r>
          </a:p>
          <a:p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9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the role of MMU?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>
                <a:solidFill>
                  <a:srgbClr val="5430AA"/>
                </a:solidFill>
              </a:rPr>
              <a:t>hard disk </a:t>
            </a:r>
            <a:r>
              <a:rPr lang="en-US" dirty="0"/>
              <a:t>is in the virtual or logical address space but not in the physical address space. </a:t>
            </a:r>
          </a:p>
          <a:p>
            <a:pPr lvl="0"/>
            <a:r>
              <a:rPr lang="en-US" dirty="0" smtClean="0"/>
              <a:t>Faster </a:t>
            </a:r>
            <a:r>
              <a:rPr lang="en-US" dirty="0"/>
              <a:t>memory such as </a:t>
            </a:r>
            <a:r>
              <a:rPr lang="en-US" dirty="0">
                <a:solidFill>
                  <a:srgbClr val="5430AA"/>
                </a:solidFill>
              </a:rPr>
              <a:t>RAM</a:t>
            </a:r>
            <a:r>
              <a:rPr lang="en-US" dirty="0"/>
              <a:t> is used as the physical memory.</a:t>
            </a:r>
          </a:p>
          <a:p>
            <a:pPr lvl="0"/>
            <a:r>
              <a:rPr lang="en-US" dirty="0"/>
              <a:t>Before microprocessor </a:t>
            </a:r>
            <a:r>
              <a:rPr lang="en-US" dirty="0">
                <a:solidFill>
                  <a:srgbClr val="5430AA"/>
                </a:solidFill>
              </a:rPr>
              <a:t>executes</a:t>
            </a:r>
            <a:r>
              <a:rPr lang="en-US" dirty="0"/>
              <a:t> a program, it checks whether the program is </a:t>
            </a:r>
            <a:r>
              <a:rPr lang="en-US" dirty="0">
                <a:solidFill>
                  <a:srgbClr val="5430AA"/>
                </a:solidFill>
              </a:rPr>
              <a:t>available</a:t>
            </a:r>
            <a:r>
              <a:rPr lang="en-US" dirty="0"/>
              <a:t> in physical memory (</a:t>
            </a:r>
            <a:r>
              <a:rPr lang="en-US" dirty="0">
                <a:solidFill>
                  <a:srgbClr val="5430AA"/>
                </a:solidFill>
              </a:rPr>
              <a:t>RAM</a:t>
            </a:r>
            <a:r>
              <a:rPr lang="en-US" dirty="0"/>
              <a:t>) or not. </a:t>
            </a:r>
          </a:p>
          <a:p>
            <a:pPr lvl="0"/>
            <a:r>
              <a:rPr lang="en-US" dirty="0"/>
              <a:t>If program is not available in the physical memory, it is brought from the </a:t>
            </a:r>
            <a:r>
              <a:rPr lang="en-US" dirty="0">
                <a:solidFill>
                  <a:srgbClr val="5430AA"/>
                </a:solidFill>
              </a:rPr>
              <a:t>secondary memory </a:t>
            </a:r>
            <a:r>
              <a:rPr lang="en-US" dirty="0"/>
              <a:t>to the </a:t>
            </a:r>
            <a:r>
              <a:rPr lang="en-US" dirty="0">
                <a:solidFill>
                  <a:srgbClr val="5430AA"/>
                </a:solidFill>
              </a:rPr>
              <a:t>physical memory.</a:t>
            </a:r>
          </a:p>
          <a:p>
            <a:pPr lvl="0"/>
            <a:r>
              <a:rPr lang="en-US" dirty="0"/>
              <a:t>If available space is </a:t>
            </a:r>
            <a:r>
              <a:rPr lang="en-US" dirty="0">
                <a:solidFill>
                  <a:srgbClr val="5430AA"/>
                </a:solidFill>
              </a:rPr>
              <a:t>inadequate</a:t>
            </a:r>
            <a:r>
              <a:rPr lang="en-US" dirty="0"/>
              <a:t> in the physical memory, some less important/unused program can be </a:t>
            </a:r>
            <a:r>
              <a:rPr lang="en-US" dirty="0">
                <a:solidFill>
                  <a:srgbClr val="5430AA"/>
                </a:solidFill>
              </a:rPr>
              <a:t>swapped back </a:t>
            </a:r>
            <a:r>
              <a:rPr lang="en-US" dirty="0"/>
              <a:t>to the secondary memory to create space.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9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80286: Protected Virtual Address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286 is the 1</a:t>
            </a:r>
            <a:r>
              <a:rPr lang="en-US" baseline="30000" dirty="0"/>
              <a:t>st</a:t>
            </a:r>
            <a:r>
              <a:rPr lang="en-US" dirty="0"/>
              <a:t> processor to support the concept of </a:t>
            </a:r>
            <a:r>
              <a:rPr lang="en-US" dirty="0">
                <a:solidFill>
                  <a:srgbClr val="5430AA"/>
                </a:solidFill>
              </a:rPr>
              <a:t>Virtual Memory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Memory Management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Here, the address unit acts as Memory Management Unit (</a:t>
            </a:r>
            <a:r>
              <a:rPr lang="en-US" dirty="0">
                <a:solidFill>
                  <a:srgbClr val="5430AA"/>
                </a:solidFill>
              </a:rPr>
              <a:t>MMU</a:t>
            </a:r>
            <a:r>
              <a:rPr lang="en-US" dirty="0"/>
              <a:t>). </a:t>
            </a:r>
          </a:p>
          <a:p>
            <a:pPr lvl="0"/>
            <a:r>
              <a:rPr lang="en-US" dirty="0"/>
              <a:t>All </a:t>
            </a:r>
            <a:r>
              <a:rPr lang="en-US" dirty="0">
                <a:solidFill>
                  <a:srgbClr val="5430AA"/>
                </a:solidFill>
              </a:rPr>
              <a:t>24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address lines are used and can access up to </a:t>
            </a:r>
            <a:r>
              <a:rPr lang="en-US" dirty="0">
                <a:solidFill>
                  <a:srgbClr val="5430AA"/>
                </a:solidFill>
              </a:rPr>
              <a:t>16MB</a:t>
            </a:r>
            <a:r>
              <a:rPr lang="en-US" dirty="0"/>
              <a:t> of physical memory. </a:t>
            </a:r>
          </a:p>
          <a:p>
            <a:r>
              <a:rPr lang="en-US" dirty="0"/>
              <a:t>If descriptor table scheme is used it can address up to </a:t>
            </a:r>
            <a:r>
              <a:rPr lang="en-US" dirty="0">
                <a:solidFill>
                  <a:srgbClr val="5430AA"/>
                </a:solidFill>
              </a:rPr>
              <a:t>1GB</a:t>
            </a:r>
            <a:r>
              <a:rPr lang="en-US" dirty="0"/>
              <a:t> of virtual memory</a:t>
            </a:r>
            <a:r>
              <a:rPr lang="en-US" dirty="0" smtClean="0"/>
              <a:t>.</a:t>
            </a:r>
          </a:p>
          <a:p>
            <a:r>
              <a:rPr lang="en-US" dirty="0"/>
              <a:t>The complete virtual memory is </a:t>
            </a:r>
            <a:r>
              <a:rPr lang="en-US" dirty="0">
                <a:solidFill>
                  <a:srgbClr val="5430AA"/>
                </a:solidFill>
              </a:rPr>
              <a:t>mapped</a:t>
            </a:r>
            <a:r>
              <a:rPr lang="en-US" dirty="0"/>
              <a:t> with the </a:t>
            </a:r>
            <a:r>
              <a:rPr lang="en-US" dirty="0">
                <a:solidFill>
                  <a:srgbClr val="5430AA"/>
                </a:solidFill>
              </a:rPr>
              <a:t>16MB</a:t>
            </a:r>
            <a:r>
              <a:rPr lang="en-US" dirty="0"/>
              <a:t> of physical memory. </a:t>
            </a:r>
          </a:p>
          <a:p>
            <a:r>
              <a:rPr lang="en-US" dirty="0"/>
              <a:t>If a program is larger than </a:t>
            </a:r>
            <a:r>
              <a:rPr lang="en-US" dirty="0">
                <a:solidFill>
                  <a:srgbClr val="5430AA"/>
                </a:solidFill>
              </a:rPr>
              <a:t>16MB</a:t>
            </a:r>
            <a:r>
              <a:rPr lang="en-US" dirty="0"/>
              <a:t>, it is stored in the hard disk and will be executed by </a:t>
            </a:r>
            <a:r>
              <a:rPr lang="en-US" dirty="0">
                <a:solidFill>
                  <a:srgbClr val="5430AA"/>
                </a:solidFill>
              </a:rPr>
              <a:t>swapping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as per sequence of execution.</a:t>
            </a:r>
            <a:r>
              <a:rPr lang="en-US" b="1" dirty="0"/>
              <a:t> </a:t>
            </a:r>
          </a:p>
          <a:p>
            <a:r>
              <a:rPr lang="en-US" dirty="0"/>
              <a:t>The huge programs are divided in smaller </a:t>
            </a:r>
            <a:r>
              <a:rPr lang="en-US" dirty="0">
                <a:solidFill>
                  <a:srgbClr val="5430AA"/>
                </a:solidFill>
              </a:rPr>
              <a:t>segments</a:t>
            </a:r>
            <a:r>
              <a:rPr lang="en-US" dirty="0"/>
              <a:t> or </a:t>
            </a:r>
            <a:r>
              <a:rPr lang="en-US" dirty="0">
                <a:solidFill>
                  <a:srgbClr val="5430AA"/>
                </a:solidFill>
              </a:rPr>
              <a:t>pages</a:t>
            </a:r>
            <a:r>
              <a:rPr lang="en-US" dirty="0"/>
              <a:t> arranged in appropriate sequence.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29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Physical Address calculation in </a:t>
            </a:r>
            <a:r>
              <a:rPr lang="en-US" sz="3600" dirty="0" smtClean="0"/>
              <a:t>PVAM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62000" y="2064672"/>
            <a:ext cx="167335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1018" y="2064672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OFFSET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reeform 5"/>
          <p:cNvSpPr/>
          <p:nvPr/>
        </p:nvSpPr>
        <p:spPr>
          <a:xfrm rot="16200000">
            <a:off x="2918594" y="3436926"/>
            <a:ext cx="1683626" cy="1377518"/>
          </a:xfrm>
          <a:custGeom>
            <a:avLst/>
            <a:gdLst>
              <a:gd name="connsiteX0" fmla="*/ 0 w 1828800"/>
              <a:gd name="connsiteY0" fmla="*/ 0 h 898634"/>
              <a:gd name="connsiteX1" fmla="*/ 189186 w 1828800"/>
              <a:gd name="connsiteY1" fmla="*/ 898634 h 898634"/>
              <a:gd name="connsiteX2" fmla="*/ 1623848 w 1828800"/>
              <a:gd name="connsiteY2" fmla="*/ 898634 h 898634"/>
              <a:gd name="connsiteX3" fmla="*/ 1828800 w 1828800"/>
              <a:gd name="connsiteY3" fmla="*/ 0 h 898634"/>
              <a:gd name="connsiteX4" fmla="*/ 1450428 w 1828800"/>
              <a:gd name="connsiteY4" fmla="*/ 0 h 898634"/>
              <a:gd name="connsiteX5" fmla="*/ 1340069 w 1828800"/>
              <a:gd name="connsiteY5" fmla="*/ 299545 h 898634"/>
              <a:gd name="connsiteX6" fmla="*/ 536028 w 1828800"/>
              <a:gd name="connsiteY6" fmla="*/ 299545 h 898634"/>
              <a:gd name="connsiteX7" fmla="*/ 409904 w 1828800"/>
              <a:gd name="connsiteY7" fmla="*/ 0 h 898634"/>
              <a:gd name="connsiteX8" fmla="*/ 0 w 1828800"/>
              <a:gd name="connsiteY8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898634">
                <a:moveTo>
                  <a:pt x="0" y="0"/>
                </a:moveTo>
                <a:lnTo>
                  <a:pt x="189186" y="898634"/>
                </a:lnTo>
                <a:lnTo>
                  <a:pt x="1623848" y="898634"/>
                </a:lnTo>
                <a:lnTo>
                  <a:pt x="1828800" y="0"/>
                </a:lnTo>
                <a:lnTo>
                  <a:pt x="1450428" y="0"/>
                </a:lnTo>
                <a:lnTo>
                  <a:pt x="1340069" y="299545"/>
                </a:lnTo>
                <a:lnTo>
                  <a:pt x="536028" y="299545"/>
                </a:lnTo>
                <a:lnTo>
                  <a:pt x="409904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7309" y="3664020"/>
            <a:ext cx="1022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PHYSICAL </a:t>
            </a:r>
          </a:p>
          <a:p>
            <a:r>
              <a:rPr lang="en-US" sz="1600" dirty="0" smtClean="0"/>
              <a:t>ADDRESS</a:t>
            </a:r>
          </a:p>
          <a:p>
            <a:r>
              <a:rPr lang="en-US" sz="1600" dirty="0" smtClean="0"/>
              <a:t>ADDER</a:t>
            </a:r>
            <a:endParaRPr lang="en-US" sz="1600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2406659" y="2855365"/>
            <a:ext cx="838200" cy="476013"/>
          </a:xfrm>
          <a:prstGeom prst="bentUp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98296" y="5390922"/>
            <a:ext cx="167335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 BASE ADDRESS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2133600" y="4620570"/>
            <a:ext cx="930165" cy="770352"/>
          </a:xfrm>
          <a:prstGeom prst="bentArrow">
            <a:avLst>
              <a:gd name="adj1" fmla="val 16814"/>
              <a:gd name="adj2" fmla="val 20907"/>
              <a:gd name="adj3" fmla="val 20907"/>
              <a:gd name="adj4" fmla="val 0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818" y="1836072"/>
            <a:ext cx="4201084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19800" y="1046839"/>
            <a:ext cx="0" cy="5542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0" y="1061127"/>
            <a:ext cx="0" cy="5542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17829" y="3099944"/>
            <a:ext cx="1611104" cy="6095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8882" y="4781323"/>
            <a:ext cx="1611366" cy="6095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2165" y="2369471"/>
            <a:ext cx="1606768" cy="7304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20851" y="4050841"/>
            <a:ext cx="1609396" cy="7304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7708026" y="2369471"/>
            <a:ext cx="295604" cy="13400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704088" y="4066618"/>
            <a:ext cx="295604" cy="13400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99692" y="2854841"/>
            <a:ext cx="111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99692" y="4283977"/>
            <a:ext cx="1349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SEGMENT</a:t>
            </a:r>
          </a:p>
          <a:p>
            <a:pPr algn="ctr"/>
            <a:r>
              <a:rPr lang="en-US" dirty="0" smtClean="0"/>
              <a:t>DESCRIPTOR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4435367" y="3404744"/>
            <a:ext cx="1598228" cy="66187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1"/>
            <a:endCxn id="9" idx="3"/>
          </p:cNvCxnSpPr>
          <p:nvPr/>
        </p:nvCxnSpPr>
        <p:spPr>
          <a:xfrm rot="10800000" flipV="1">
            <a:off x="3071648" y="5086122"/>
            <a:ext cx="2947234" cy="609599"/>
          </a:xfrm>
          <a:prstGeom prst="bentConnector3">
            <a:avLst>
              <a:gd name="adj1" fmla="val 2646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5" idx="2"/>
          </p:cNvCxnSpPr>
          <p:nvPr/>
        </p:nvCxnSpPr>
        <p:spPr>
          <a:xfrm>
            <a:off x="1074420" y="2674272"/>
            <a:ext cx="5750145" cy="2716650"/>
          </a:xfrm>
          <a:prstGeom prst="bentConnector4">
            <a:avLst>
              <a:gd name="adj1" fmla="val -600"/>
              <a:gd name="adj2" fmla="val 12988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3600" y="147501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8577" y="213818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332" y="711201"/>
            <a:ext cx="20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97309" y="538265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24-bit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Architecture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mode </a:t>
            </a:r>
            <a:r>
              <a:rPr lang="en-US" dirty="0" err="1" smtClean="0"/>
              <a:t>vs</a:t>
            </a:r>
            <a:r>
              <a:rPr lang="en-US" dirty="0" smtClean="0"/>
              <a:t> PVAM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62714"/>
              </p:ext>
            </p:extLst>
          </p:nvPr>
        </p:nvGraphicFramePr>
        <p:xfrm>
          <a:off x="193125" y="1397000"/>
          <a:ext cx="11351174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5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Real Address Mode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Protected Virtual Address Mode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Can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only address up to </a:t>
                      </a:r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1MB</a:t>
                      </a:r>
                      <a:r>
                        <a:rPr lang="en-US" sz="2000" dirty="0" smtClean="0"/>
                        <a:t> of system memory and act as fast 8086.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Can address up to </a:t>
                      </a:r>
                      <a:r>
                        <a:rPr lang="en-US" sz="2000" kern="1200" dirty="0" smtClean="0">
                          <a:solidFill>
                            <a:srgbClr val="5430AA"/>
                          </a:solidFill>
                          <a:latin typeface="+mn-lt"/>
                          <a:ea typeface="+mn-ea"/>
                          <a:cs typeface="+mn-cs"/>
                        </a:rPr>
                        <a:t>16MB</a:t>
                      </a:r>
                      <a:r>
                        <a:rPr lang="en-US" sz="2000" baseline="0" dirty="0" smtClean="0"/>
                        <a:t> of System Memory.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3591"/>
              </p:ext>
            </p:extLst>
          </p:nvPr>
        </p:nvGraphicFramePr>
        <p:xfrm>
          <a:off x="185505" y="3652520"/>
          <a:ext cx="113511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5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Initially every processor</a:t>
                      </a:r>
                      <a:r>
                        <a:rPr lang="en-US" sz="2000" baseline="0" dirty="0" smtClean="0"/>
                        <a:t> is in Real Mode </a:t>
                      </a:r>
                      <a:r>
                        <a:rPr lang="en-US" sz="2000" baseline="0" dirty="0" err="1" smtClean="0"/>
                        <a:t>i.e</a:t>
                      </a:r>
                      <a:r>
                        <a:rPr lang="en-US" sz="2000" baseline="0" dirty="0" smtClean="0"/>
                        <a:t> MSW </a:t>
                      </a:r>
                      <a:r>
                        <a:rPr lang="en-US" sz="2000" kern="1200" baseline="0" dirty="0" smtClean="0">
                          <a:solidFill>
                            <a:srgbClr val="5430AA"/>
                          </a:solidFill>
                          <a:latin typeface="+mn-lt"/>
                          <a:ea typeface="+mn-ea"/>
                          <a:cs typeface="+mn-cs"/>
                        </a:rPr>
                        <a:t>PE-bit to 0.</a:t>
                      </a:r>
                      <a:endParaRPr lang="en-US" sz="2000" kern="1200" baseline="0" dirty="0">
                        <a:solidFill>
                          <a:srgbClr val="5430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Microprocessor will switch to PVAM mode by setting</a:t>
                      </a:r>
                      <a:r>
                        <a:rPr lang="en-US" sz="2000" baseline="0" dirty="0" smtClean="0"/>
                        <a:t> MSW </a:t>
                      </a:r>
                      <a:r>
                        <a:rPr lang="en-US" sz="2000" kern="1200" baseline="0" dirty="0" smtClean="0">
                          <a:solidFill>
                            <a:srgbClr val="5430AA"/>
                          </a:solidFill>
                          <a:latin typeface="+mn-lt"/>
                          <a:ea typeface="+mn-ea"/>
                          <a:cs typeface="+mn-cs"/>
                        </a:rPr>
                        <a:t>PE-bit to 1.</a:t>
                      </a:r>
                      <a:endParaRPr lang="en-US" sz="2000" kern="1200" baseline="0" dirty="0">
                        <a:solidFill>
                          <a:srgbClr val="5430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22598"/>
              </p:ext>
            </p:extLst>
          </p:nvPr>
        </p:nvGraphicFramePr>
        <p:xfrm>
          <a:off x="193125" y="2555240"/>
          <a:ext cx="11351174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5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Doesn’t Support the concept of Virtual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Supports the concept</a:t>
                      </a:r>
                      <a:r>
                        <a:rPr lang="en-US" sz="2000" baseline="0" dirty="0" smtClean="0"/>
                        <a:t> of </a:t>
                      </a:r>
                      <a:r>
                        <a:rPr lang="en-US" sz="2000" baseline="0" dirty="0" smtClean="0">
                          <a:solidFill>
                            <a:srgbClr val="5430AA"/>
                          </a:solidFill>
                        </a:rPr>
                        <a:t>Virtual Memory.</a:t>
                      </a:r>
                      <a:endParaRPr lang="en-US" sz="2000" dirty="0">
                        <a:solidFill>
                          <a:srgbClr val="5430A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90046"/>
              </p:ext>
            </p:extLst>
          </p:nvPr>
        </p:nvGraphicFramePr>
        <p:xfrm>
          <a:off x="185505" y="2946708"/>
          <a:ext cx="113511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5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Real mode provides no support for memory protection, multitasking, or code privilege levels.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Protected mode provides support for </a:t>
                      </a:r>
                      <a:r>
                        <a:rPr lang="en-US" sz="2000" kern="1200" baseline="0" dirty="0" smtClean="0">
                          <a:solidFill>
                            <a:srgbClr val="5430AA"/>
                          </a:solidFill>
                          <a:latin typeface="+mn-lt"/>
                          <a:ea typeface="+mn-ea"/>
                          <a:cs typeface="+mn-cs"/>
                        </a:rPr>
                        <a:t>memory protection, multitasking, or code privilege levels.</a:t>
                      </a:r>
                      <a:endParaRPr lang="en-US" sz="2000" kern="1200" baseline="0" dirty="0">
                        <a:solidFill>
                          <a:srgbClr val="5430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6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80286 Privilege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80286 Privilege Level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5033954" y="3124200"/>
            <a:ext cx="16002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00</a:t>
            </a:r>
            <a:r>
              <a:rPr lang="en-US" sz="2000" dirty="0" smtClean="0">
                <a:solidFill>
                  <a:schemeClr val="tx1"/>
                </a:solidFill>
              </a:rPr>
              <a:t> Kernel Level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(highest)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43404" y="2609861"/>
            <a:ext cx="2781300" cy="2552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0941" y="2017318"/>
            <a:ext cx="4086225" cy="37377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28953" y="1465858"/>
            <a:ext cx="5410200" cy="484067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8158154" y="1830976"/>
            <a:ext cx="1905000" cy="1064624"/>
          </a:xfrm>
          <a:prstGeom prst="wedgeEllipseCallout">
            <a:avLst>
              <a:gd name="adj1" fmla="val -119316"/>
              <a:gd name="adj2" fmla="val 102483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01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OS 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8248641" y="5222763"/>
            <a:ext cx="1905000" cy="1064624"/>
          </a:xfrm>
          <a:prstGeom prst="wedgeEllipseCallout">
            <a:avLst>
              <a:gd name="adj1" fmla="val -116833"/>
              <a:gd name="adj2" fmla="val -50045"/>
            </a:avLst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10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OS Extension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1300154" y="914400"/>
            <a:ext cx="2907919" cy="1429740"/>
          </a:xfrm>
          <a:prstGeom prst="wedgeEllipseCallout">
            <a:avLst>
              <a:gd name="adj1" fmla="val 63011"/>
              <a:gd name="adj2" fmla="val 19053"/>
            </a:avLst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11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Applications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(Lowest Privilege Level)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1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PVAM : Selector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7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PVAM : Selector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8112" y="2971799"/>
            <a:ext cx="5943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Selector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8912" y="2971799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RPL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12" y="2971799"/>
            <a:ext cx="4572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1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3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25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097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669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41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13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85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57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29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01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673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45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817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389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6112" y="2285999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76212" y="4397789"/>
            <a:ext cx="3429000" cy="974725"/>
          </a:xfrm>
          <a:prstGeom prst="wedgeRoundRectCallout">
            <a:avLst>
              <a:gd name="adj1" fmla="val 28506"/>
              <a:gd name="adj2" fmla="val -97244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Bit </a:t>
            </a:r>
            <a:r>
              <a:rPr lang="en-US" sz="2400" dirty="0" smtClean="0">
                <a:solidFill>
                  <a:srgbClr val="0000FF"/>
                </a:solidFill>
              </a:rPr>
              <a:t>3-15 </a:t>
            </a:r>
            <a:r>
              <a:rPr lang="en-US" sz="2400" dirty="0" smtClean="0">
                <a:solidFill>
                  <a:schemeClr val="tx1"/>
                </a:solidFill>
              </a:rPr>
              <a:t>points to the Entry of Descriptor 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3033712" y="958721"/>
            <a:ext cx="4800600" cy="1203326"/>
          </a:xfrm>
          <a:prstGeom prst="wedgeRoundRectCallout">
            <a:avLst>
              <a:gd name="adj1" fmla="val 17997"/>
              <a:gd name="adj2" fmla="val 116363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TI-Table Indicator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TI=0 : GDT(Global Descriptor Table)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TI=1 : LDT(Local </a:t>
            </a:r>
            <a:r>
              <a:rPr lang="en-US" sz="2400" dirty="0">
                <a:solidFill>
                  <a:schemeClr val="tx1"/>
                </a:solidFill>
              </a:rPr>
              <a:t>Descriptor Table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63935"/>
              </p:ext>
            </p:extLst>
          </p:nvPr>
        </p:nvGraphicFramePr>
        <p:xfrm>
          <a:off x="5732244" y="4427794"/>
          <a:ext cx="2514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86679"/>
              </p:ext>
            </p:extLst>
          </p:nvPr>
        </p:nvGraphicFramePr>
        <p:xfrm>
          <a:off x="5732244" y="4798634"/>
          <a:ext cx="2514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 Services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6166"/>
              </p:ext>
            </p:extLst>
          </p:nvPr>
        </p:nvGraphicFramePr>
        <p:xfrm>
          <a:off x="5732244" y="5169474"/>
          <a:ext cx="2514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 Extension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66266"/>
              </p:ext>
            </p:extLst>
          </p:nvPr>
        </p:nvGraphicFramePr>
        <p:xfrm>
          <a:off x="5732244" y="5535967"/>
          <a:ext cx="2514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stCxn id="6" idx="2"/>
          </p:cNvCxnSpPr>
          <p:nvPr/>
        </p:nvCxnSpPr>
        <p:spPr>
          <a:xfrm>
            <a:off x="6996112" y="3886199"/>
            <a:ext cx="0" cy="51159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749" y="1800509"/>
            <a:ext cx="3939526" cy="25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9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 Descriptor: PVAM Descriptor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80286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3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Descriptor: PVAM </a:t>
            </a:r>
            <a:r>
              <a:rPr lang="en-IN" dirty="0"/>
              <a:t>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smaller </a:t>
            </a:r>
            <a:r>
              <a:rPr lang="en-US" dirty="0">
                <a:solidFill>
                  <a:srgbClr val="5430AA"/>
                </a:solidFill>
              </a:rPr>
              <a:t>segments</a:t>
            </a:r>
            <a:r>
              <a:rPr lang="en-US" dirty="0"/>
              <a:t> or </a:t>
            </a:r>
            <a:r>
              <a:rPr lang="en-US" dirty="0">
                <a:solidFill>
                  <a:srgbClr val="5430AA"/>
                </a:solidFill>
              </a:rPr>
              <a:t>pages</a:t>
            </a:r>
            <a:r>
              <a:rPr lang="en-US" dirty="0"/>
              <a:t> have been associated with data structure called a </a:t>
            </a:r>
            <a:r>
              <a:rPr lang="en-US" b="1" i="1" dirty="0">
                <a:solidFill>
                  <a:srgbClr val="5430AA"/>
                </a:solidFill>
              </a:rPr>
              <a:t>Descriptor</a:t>
            </a:r>
            <a:r>
              <a:rPr lang="en-US" b="1" i="1" dirty="0"/>
              <a:t>.</a:t>
            </a:r>
          </a:p>
          <a:p>
            <a:r>
              <a:rPr lang="en-US" dirty="0"/>
              <a:t>It contains </a:t>
            </a:r>
            <a:r>
              <a:rPr lang="en-US" dirty="0">
                <a:solidFill>
                  <a:srgbClr val="5430AA"/>
                </a:solidFill>
              </a:rPr>
              <a:t>information </a:t>
            </a:r>
            <a:r>
              <a:rPr lang="en-US" dirty="0"/>
              <a:t>of program segment or pages.</a:t>
            </a:r>
          </a:p>
          <a:p>
            <a:r>
              <a:rPr lang="en-US" dirty="0"/>
              <a:t>The data structure </a:t>
            </a:r>
            <a:r>
              <a:rPr lang="en-US" dirty="0">
                <a:solidFill>
                  <a:srgbClr val="5430AA"/>
                </a:solidFill>
              </a:rPr>
              <a:t>Descriptor</a:t>
            </a:r>
            <a:r>
              <a:rPr lang="en-US" b="1" i="1" dirty="0"/>
              <a:t> </a:t>
            </a:r>
            <a:r>
              <a:rPr lang="en-US" dirty="0"/>
              <a:t>is essentially one such identifier of particular program or segment.</a:t>
            </a:r>
          </a:p>
          <a:p>
            <a:r>
              <a:rPr lang="en-US" dirty="0"/>
              <a:t>The set of such descriptor arranged in a proper sequence describes the </a:t>
            </a:r>
            <a:r>
              <a:rPr lang="en-US" dirty="0">
                <a:solidFill>
                  <a:srgbClr val="5430AA"/>
                </a:solidFill>
              </a:rPr>
              <a:t>complete program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58077"/>
              </p:ext>
            </p:extLst>
          </p:nvPr>
        </p:nvGraphicFramePr>
        <p:xfrm>
          <a:off x="304800" y="3886200"/>
          <a:ext cx="67970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Data </a:t>
                      </a:r>
                      <a:r>
                        <a:rPr lang="en-US" sz="2000" dirty="0" smtClean="0"/>
                        <a:t>Segment</a:t>
                      </a:r>
                      <a:r>
                        <a:rPr lang="en-US" sz="2000" baseline="0" dirty="0" smtClean="0"/>
                        <a:t> Descriptor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Used for Data Segment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70968"/>
              </p:ext>
            </p:extLst>
          </p:nvPr>
        </p:nvGraphicFramePr>
        <p:xfrm>
          <a:off x="304800" y="4282440"/>
          <a:ext cx="67970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Code </a:t>
                      </a:r>
                      <a:r>
                        <a:rPr lang="en-US" sz="2000" dirty="0" smtClean="0"/>
                        <a:t>Segment Descriptor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Used for Code Segment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82270"/>
              </p:ext>
            </p:extLst>
          </p:nvPr>
        </p:nvGraphicFramePr>
        <p:xfrm>
          <a:off x="304800" y="4678680"/>
          <a:ext cx="67970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System </a:t>
                      </a:r>
                      <a:r>
                        <a:rPr lang="en-US" sz="2000" dirty="0" smtClean="0"/>
                        <a:t>Segment Descriptor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Used for System Programs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97688"/>
              </p:ext>
            </p:extLst>
          </p:nvPr>
        </p:nvGraphicFramePr>
        <p:xfrm>
          <a:off x="304800" y="5074920"/>
          <a:ext cx="67970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Gate </a:t>
                      </a:r>
                      <a:r>
                        <a:rPr lang="en-US" sz="2000" dirty="0" smtClean="0"/>
                        <a:t>Segment Descriptor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Used for Subroutine and ISR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1180" y="3474060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Types of </a:t>
            </a:r>
            <a:r>
              <a:rPr lang="en-US" b="1" dirty="0" smtClean="0"/>
              <a:t>Segment Descriptor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99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 Table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GDT &amp; LDT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9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Descriptor Table?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</a:p>
          <a:p>
            <a:r>
              <a:rPr lang="en-US" dirty="0"/>
              <a:t>The descriptor is a block of </a:t>
            </a:r>
            <a:r>
              <a:rPr lang="en-US" dirty="0">
                <a:solidFill>
                  <a:srgbClr val="5430AA"/>
                </a:solidFill>
              </a:rPr>
              <a:t>contiguous memory location </a:t>
            </a:r>
            <a:r>
              <a:rPr lang="en-US" dirty="0"/>
              <a:t>containing information of a segment, like</a:t>
            </a:r>
          </a:p>
          <a:p>
            <a:pPr marL="400050" lvl="1" indent="0">
              <a:buNone/>
            </a:pPr>
            <a:r>
              <a:rPr lang="en-US" sz="2400" dirty="0" err="1"/>
              <a:t>i</a:t>
            </a:r>
            <a:r>
              <a:rPr lang="en-US" sz="2400" dirty="0"/>
              <a:t>.	Segment </a:t>
            </a:r>
            <a:r>
              <a:rPr lang="en-US" sz="2400" dirty="0">
                <a:solidFill>
                  <a:srgbClr val="5430AA"/>
                </a:solidFill>
              </a:rPr>
              <a:t>base address</a:t>
            </a:r>
          </a:p>
          <a:p>
            <a:pPr marL="400050" lvl="1" indent="0">
              <a:buNone/>
            </a:pPr>
            <a:r>
              <a:rPr lang="en-US" sz="2400" dirty="0"/>
              <a:t>ii.	Segment </a:t>
            </a:r>
            <a:r>
              <a:rPr lang="en-US" sz="2400" dirty="0">
                <a:solidFill>
                  <a:srgbClr val="5430AA"/>
                </a:solidFill>
              </a:rPr>
              <a:t>limit</a:t>
            </a:r>
          </a:p>
          <a:p>
            <a:pPr marL="400050" lvl="1" indent="0">
              <a:buNone/>
            </a:pPr>
            <a:r>
              <a:rPr lang="en-US" sz="2400" dirty="0"/>
              <a:t>iii.	Segment </a:t>
            </a:r>
            <a:r>
              <a:rPr lang="en-US" sz="2400" dirty="0">
                <a:solidFill>
                  <a:srgbClr val="5430AA"/>
                </a:solidFill>
              </a:rPr>
              <a:t>type</a:t>
            </a:r>
          </a:p>
          <a:p>
            <a:pPr marL="400050" lvl="1" indent="0">
              <a:buNone/>
            </a:pPr>
            <a:r>
              <a:rPr lang="en-US" sz="2400" dirty="0"/>
              <a:t>iv.	</a:t>
            </a:r>
            <a:r>
              <a:rPr lang="en-US" sz="2400" dirty="0">
                <a:solidFill>
                  <a:srgbClr val="5430AA"/>
                </a:solidFill>
              </a:rPr>
              <a:t>Privilege </a:t>
            </a:r>
            <a:r>
              <a:rPr lang="en-US" sz="2400" dirty="0"/>
              <a:t>level – prevents unauthorized access </a:t>
            </a:r>
          </a:p>
          <a:p>
            <a:pPr marL="400050" lvl="1" indent="0">
              <a:buNone/>
            </a:pPr>
            <a:r>
              <a:rPr lang="en-US" sz="2400" dirty="0"/>
              <a:t>v.	Segment </a:t>
            </a:r>
            <a:r>
              <a:rPr lang="en-US" sz="2400" dirty="0">
                <a:solidFill>
                  <a:srgbClr val="5430AA"/>
                </a:solidFill>
              </a:rPr>
              <a:t>availability </a:t>
            </a:r>
            <a:r>
              <a:rPr lang="en-US" sz="2400" dirty="0"/>
              <a:t>in physical memory</a:t>
            </a:r>
          </a:p>
          <a:p>
            <a:pPr marL="400050" lvl="1" indent="0">
              <a:buNone/>
            </a:pPr>
            <a:r>
              <a:rPr lang="en-US" sz="2400" dirty="0"/>
              <a:t>vi.	Descriptor </a:t>
            </a:r>
            <a:r>
              <a:rPr lang="en-US" sz="2400" dirty="0">
                <a:solidFill>
                  <a:srgbClr val="5430AA"/>
                </a:solidFill>
              </a:rPr>
              <a:t>type</a:t>
            </a:r>
          </a:p>
          <a:p>
            <a:pPr marL="400050" lvl="1" indent="0">
              <a:buNone/>
            </a:pPr>
            <a:r>
              <a:rPr lang="en-US" sz="2400" dirty="0"/>
              <a:t>vii.	Segment use by another </a:t>
            </a:r>
            <a:r>
              <a:rPr lang="en-US" sz="2400" dirty="0">
                <a:solidFill>
                  <a:srgbClr val="5430AA"/>
                </a:solidFill>
              </a:rPr>
              <a:t>task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95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Descriptor </a:t>
            </a:r>
            <a:r>
              <a:rPr lang="en-US" dirty="0" smtClean="0"/>
              <a:t>Table: </a:t>
            </a:r>
            <a:r>
              <a:rPr lang="en-US" dirty="0"/>
              <a:t>GDT &amp; </a:t>
            </a:r>
            <a:r>
              <a:rPr lang="en-US" dirty="0" smtClean="0"/>
              <a:t>LDT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5430AA"/>
                </a:solidFill>
              </a:rPr>
              <a:t>segment</a:t>
            </a:r>
            <a:r>
              <a:rPr lang="en-US" dirty="0"/>
              <a:t> cannot be accessed, if its descriptor does not exist in either </a:t>
            </a:r>
            <a:r>
              <a:rPr lang="en-US" b="1" dirty="0">
                <a:solidFill>
                  <a:srgbClr val="5430AA"/>
                </a:solidFill>
              </a:rPr>
              <a:t>LDT</a:t>
            </a:r>
            <a:r>
              <a:rPr lang="en-US" dirty="0">
                <a:solidFill>
                  <a:srgbClr val="5430AA"/>
                </a:solidFill>
              </a:rPr>
              <a:t> (Local Descriptor Table) </a:t>
            </a:r>
            <a:r>
              <a:rPr lang="en-US" dirty="0"/>
              <a:t>or </a:t>
            </a:r>
            <a:r>
              <a:rPr lang="en-US" b="1" dirty="0">
                <a:solidFill>
                  <a:srgbClr val="5430AA"/>
                </a:solidFill>
              </a:rPr>
              <a:t>GDT</a:t>
            </a:r>
            <a:r>
              <a:rPr lang="en-US" dirty="0">
                <a:solidFill>
                  <a:srgbClr val="5430AA"/>
                </a:solidFill>
              </a:rPr>
              <a:t> (Global Descriptor Table). </a:t>
            </a:r>
          </a:p>
          <a:p>
            <a:r>
              <a:rPr lang="en-US" dirty="0"/>
              <a:t>Set of </a:t>
            </a:r>
            <a:r>
              <a:rPr lang="en-US" dirty="0">
                <a:solidFill>
                  <a:srgbClr val="5430AA"/>
                </a:solidFill>
              </a:rPr>
              <a:t>descriptor </a:t>
            </a:r>
            <a:r>
              <a:rPr lang="en-US" dirty="0"/>
              <a:t>arranged in a proper sequence describes the complete program.</a:t>
            </a:r>
          </a:p>
          <a:p>
            <a:r>
              <a:rPr lang="en-US" dirty="0"/>
              <a:t>Each Descriptor is </a:t>
            </a:r>
            <a:r>
              <a:rPr lang="en-US" dirty="0">
                <a:solidFill>
                  <a:srgbClr val="5430AA"/>
                </a:solidFill>
              </a:rPr>
              <a:t>8-byte </a:t>
            </a:r>
            <a:r>
              <a:rPr lang="en-US" dirty="0"/>
              <a:t>long.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2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77" y="747378"/>
            <a:ext cx="9090080" cy="5970895"/>
          </a:xfrm>
          <a:prstGeom prst="rect">
            <a:avLst/>
          </a:prstGeom>
          <a:noFill/>
          <a:ln w="44450">
            <a:solidFill>
              <a:srgbClr val="5430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461" y="1729535"/>
            <a:ext cx="146304" cy="26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2611" y="1999811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611" y="227273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611" y="2545657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2611" y="281858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2611" y="309150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22611" y="561916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2611" y="5897266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2611" y="6175372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22611" y="6443953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1577" y="507236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7877" y="507236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21577" y="480054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97877" y="480054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1577" y="4536662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97877" y="4536662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21577" y="5341364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97877" y="5341364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80411" y="1192306"/>
            <a:ext cx="609600" cy="289560"/>
          </a:xfrm>
          <a:prstGeom prst="rect">
            <a:avLst/>
          </a:prstGeom>
          <a:solidFill>
            <a:srgbClr val="F7F9F9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0411" y="148186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80411" y="177142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80411" y="206098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80411" y="235054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80411" y="264010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42261" y="3163317"/>
            <a:ext cx="1485900" cy="60825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18262" y="5889205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18262" y="6182040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546411" y="1117287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1727713" y="21404"/>
            <a:ext cx="1295400" cy="6096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Interface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 rot="10800000">
            <a:off x="4737532" y="4731266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rot="10800000">
            <a:off x="3255460" y="1018250"/>
            <a:ext cx="914401" cy="1005840"/>
          </a:xfrm>
          <a:prstGeom prst="bentArrow">
            <a:avLst>
              <a:gd name="adj1" fmla="val 13683"/>
              <a:gd name="adj2" fmla="val 16873"/>
              <a:gd name="adj3" fmla="val 24741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1621577" y="1748289"/>
            <a:ext cx="230151" cy="2468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9" idx="2"/>
            <a:endCxn id="30" idx="0"/>
          </p:cNvCxnSpPr>
          <p:nvPr/>
        </p:nvCxnSpPr>
        <p:spPr>
          <a:xfrm>
            <a:off x="7185211" y="2929666"/>
            <a:ext cx="0" cy="2336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alf Frame 38"/>
          <p:cNvSpPr/>
          <p:nvPr/>
        </p:nvSpPr>
        <p:spPr>
          <a:xfrm rot="5400000">
            <a:off x="3406245" y="1941922"/>
            <a:ext cx="2465160" cy="6484080"/>
          </a:xfrm>
          <a:prstGeom prst="halfFrame">
            <a:avLst>
              <a:gd name="adj1" fmla="val 4821"/>
              <a:gd name="adj2" fmla="val 59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4784829" y="4103672"/>
            <a:ext cx="266782" cy="61917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6243334" y="4098039"/>
            <a:ext cx="265176" cy="6133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2389864" y="4103672"/>
            <a:ext cx="215392" cy="40847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392527" y="3398005"/>
            <a:ext cx="210067" cy="52022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rot="5400000">
            <a:off x="6574953" y="4687492"/>
            <a:ext cx="487754" cy="1799561"/>
          </a:xfrm>
          <a:prstGeom prst="bentUpArrow">
            <a:avLst>
              <a:gd name="adj1" fmla="val 25000"/>
              <a:gd name="adj2" fmla="val 29161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280211" y="5340867"/>
            <a:ext cx="0" cy="54833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5813611" y="3033447"/>
            <a:ext cx="1371600" cy="884785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5111" y="6187352"/>
            <a:ext cx="135331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174811" y="3072751"/>
            <a:ext cx="9105846" cy="605429"/>
          </a:xfrm>
          <a:prstGeom prst="bentConnector3">
            <a:avLst>
              <a:gd name="adj1" fmla="val 50000"/>
            </a:avLst>
          </a:prstGeom>
          <a:ln w="41275">
            <a:solidFill>
              <a:srgbClr val="5430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54371" y="4864953"/>
            <a:ext cx="1336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Arithmetic logic</a:t>
            </a:r>
            <a:br>
              <a:rPr lang="en-US" sz="1400" dirty="0" smtClean="0"/>
            </a:br>
            <a:r>
              <a:rPr lang="en-US" sz="1400" dirty="0" smtClean="0"/>
              <a:t> unit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 flipH="1">
            <a:off x="4057201" y="944583"/>
            <a:ext cx="100584" cy="9144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H="1">
            <a:off x="2374116" y="901280"/>
            <a:ext cx="123444" cy="103447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04583" y="1151838"/>
            <a:ext cx="32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Symbol" panose="05050102010706020507" pitchFamily="18" charset="2"/>
              </a:rPr>
              <a:t>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550132" y="1748289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BIU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653074" y="4926508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489056" y="1460821"/>
            <a:ext cx="1254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  <a:p>
            <a:r>
              <a:rPr lang="en-US" dirty="0" smtClean="0"/>
              <a:t>stream </a:t>
            </a:r>
          </a:p>
          <a:p>
            <a:r>
              <a:rPr lang="en-US" dirty="0" smtClean="0"/>
              <a:t>byte </a:t>
            </a:r>
          </a:p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30059" y="3277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490555" y="32770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62613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45489" y="4235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563889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109179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8152004" y="3167390"/>
            <a:ext cx="2845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8086 Architecture</a:t>
            </a:r>
            <a:endParaRPr lang="en-US" sz="2800" b="1" dirty="0"/>
          </a:p>
        </p:txBody>
      </p:sp>
      <p:sp>
        <p:nvSpPr>
          <p:cNvPr id="63" name="Rectangle 62"/>
          <p:cNvSpPr/>
          <p:nvPr/>
        </p:nvSpPr>
        <p:spPr>
          <a:xfrm>
            <a:off x="760549" y="5064027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0549" y="4792207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0549" y="4528328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0549" y="5333030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2232211" y="662536"/>
            <a:ext cx="265666" cy="454751"/>
          </a:xfrm>
          <a:prstGeom prst="upArrow">
            <a:avLst/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Bent Arrow 67"/>
          <p:cNvSpPr/>
          <p:nvPr/>
        </p:nvSpPr>
        <p:spPr>
          <a:xfrm rot="5400000">
            <a:off x="4724043" y="-1396716"/>
            <a:ext cx="301770" cy="4870214"/>
          </a:xfrm>
          <a:prstGeom prst="bentArrow">
            <a:avLst>
              <a:gd name="adj1" fmla="val 41029"/>
              <a:gd name="adj2" fmla="val 41029"/>
              <a:gd name="adj3" fmla="val 41029"/>
              <a:gd name="adj4" fmla="val 0"/>
            </a:avLst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4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9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 Table: GDT &amp; LDT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5430AA"/>
                </a:solidFill>
              </a:rPr>
              <a:t>GDT</a:t>
            </a:r>
            <a:r>
              <a:rPr lang="en-US" dirty="0">
                <a:solidFill>
                  <a:srgbClr val="5430AA"/>
                </a:solidFill>
              </a:rPr>
              <a:t> </a:t>
            </a:r>
            <a:r>
              <a:rPr lang="en-US" dirty="0"/>
              <a:t>contains information about segments that are global in nature, that is, available to all programs and normally used most heavily by the operating system. 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5430AA"/>
                </a:solidFill>
              </a:rPr>
              <a:t>LDT</a:t>
            </a:r>
            <a:r>
              <a:rPr lang="en-US" dirty="0">
                <a:solidFill>
                  <a:srgbClr val="5430AA"/>
                </a:solidFill>
              </a:rPr>
              <a:t> </a:t>
            </a:r>
            <a:r>
              <a:rPr lang="en-US" dirty="0"/>
              <a:t>contains descriptors that are application specific.</a:t>
            </a:r>
          </a:p>
          <a:p>
            <a:pPr>
              <a:lnSpc>
                <a:spcPct val="100000"/>
              </a:lnSpc>
            </a:pPr>
            <a:r>
              <a:rPr lang="en-US" dirty="0"/>
              <a:t>A global descriptor is also known as </a:t>
            </a:r>
            <a:r>
              <a:rPr lang="en-US" dirty="0">
                <a:solidFill>
                  <a:srgbClr val="5430AA"/>
                </a:solidFill>
              </a:rPr>
              <a:t>System Descriptor</a:t>
            </a:r>
            <a:r>
              <a:rPr lang="en-US" dirty="0"/>
              <a:t>, and local descriptor is know as </a:t>
            </a:r>
            <a:r>
              <a:rPr lang="en-US" dirty="0">
                <a:solidFill>
                  <a:srgbClr val="5430AA"/>
                </a:solidFill>
              </a:rPr>
              <a:t>Application Descriptor.</a:t>
            </a:r>
          </a:p>
          <a:p>
            <a:pPr>
              <a:lnSpc>
                <a:spcPct val="100000"/>
              </a:lnSpc>
            </a:pPr>
            <a:r>
              <a:rPr lang="en-GB" altLang="en-US" dirty="0"/>
              <a:t>The global descriptor table’s base address is stored in </a:t>
            </a:r>
            <a:r>
              <a:rPr lang="en-GB" altLang="en-US" b="1" dirty="0">
                <a:solidFill>
                  <a:srgbClr val="5430AA"/>
                </a:solidFill>
              </a:rPr>
              <a:t>GDTR.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altLang="en-US" dirty="0"/>
              <a:t>The local descriptor table’s base address is stored in </a:t>
            </a:r>
            <a:r>
              <a:rPr lang="en-GB" altLang="en-US" b="1" dirty="0">
                <a:solidFill>
                  <a:srgbClr val="5430AA"/>
                </a:solidFill>
              </a:rPr>
              <a:t>LDTR.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 Table: GDT &amp; LDT </a:t>
            </a:r>
            <a:endParaRPr lang="en-IN" dirty="0"/>
          </a:p>
        </p:txBody>
      </p:sp>
      <p:pic>
        <p:nvPicPr>
          <p:cNvPr id="1026" name="Picture 2" descr="Pop Pop Ret: Windows Kernel Exploitation Basics - Part 3 : Arbitrary Memory  Overwrite exploitation using LD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0"/>
          <a:stretch/>
        </p:blipFill>
        <p:spPr bwMode="auto">
          <a:xfrm>
            <a:off x="3161051" y="884238"/>
            <a:ext cx="5869897" cy="564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Differentiate GDT and LDT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Differentiate GDT and LDT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826958" cy="5590565"/>
          </a:xfrm>
        </p:spPr>
        <p:txBody>
          <a:bodyPr/>
          <a:lstStyle/>
          <a:p>
            <a:r>
              <a:rPr lang="en-US" dirty="0" smtClean="0">
                <a:solidFill>
                  <a:srgbClr val="5430AA"/>
                </a:solidFill>
              </a:rPr>
              <a:t>LDT </a:t>
            </a:r>
            <a:r>
              <a:rPr lang="en-US" dirty="0"/>
              <a:t>(Local Descriptor Table), acts similar to </a:t>
            </a:r>
            <a:r>
              <a:rPr lang="en-US" dirty="0">
                <a:solidFill>
                  <a:srgbClr val="5430AA"/>
                </a:solidFill>
              </a:rPr>
              <a:t>GDT</a:t>
            </a:r>
            <a:r>
              <a:rPr lang="en-US" dirty="0"/>
              <a:t>, which also saves segments descriptor. </a:t>
            </a:r>
          </a:p>
          <a:p>
            <a:r>
              <a:rPr lang="en-US" dirty="0"/>
              <a:t>The main differences between </a:t>
            </a:r>
            <a:r>
              <a:rPr lang="en-US" dirty="0">
                <a:solidFill>
                  <a:srgbClr val="5430AA"/>
                </a:solidFill>
              </a:rPr>
              <a:t>GDT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LDT </a:t>
            </a:r>
            <a:r>
              <a:rPr lang="en-US" dirty="0"/>
              <a:t>is: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5430AA"/>
                </a:solidFill>
              </a:rPr>
              <a:t>GDT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5430AA"/>
                </a:solidFill>
              </a:rPr>
              <a:t>only one copy </a:t>
            </a:r>
            <a:r>
              <a:rPr lang="en-US" sz="2400" dirty="0"/>
              <a:t>in system while </a:t>
            </a:r>
            <a:r>
              <a:rPr lang="en-US" sz="2400" dirty="0">
                <a:solidFill>
                  <a:srgbClr val="5430AA"/>
                </a:solidFill>
              </a:rPr>
              <a:t>LDT </a:t>
            </a:r>
            <a:r>
              <a:rPr lang="en-US" sz="2400" dirty="0"/>
              <a:t>can have many.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5430AA"/>
                </a:solidFill>
              </a:rPr>
              <a:t>GDT </a:t>
            </a:r>
            <a:r>
              <a:rPr lang="en-US" sz="2400" dirty="0"/>
              <a:t>may not changed during execution, while LDT often changes when </a:t>
            </a:r>
            <a:r>
              <a:rPr lang="en-US" sz="2400" dirty="0">
                <a:solidFill>
                  <a:srgbClr val="5430AA"/>
                </a:solidFill>
              </a:rPr>
              <a:t>task switches</a:t>
            </a:r>
            <a:r>
              <a:rPr lang="en-US" sz="24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Entry of </a:t>
            </a:r>
            <a:r>
              <a:rPr lang="en-US" sz="2400" dirty="0">
                <a:solidFill>
                  <a:srgbClr val="5430AA"/>
                </a:solidFill>
              </a:rPr>
              <a:t>LDT </a:t>
            </a:r>
            <a:r>
              <a:rPr lang="en-US" sz="2400" dirty="0"/>
              <a:t>is saved in </a:t>
            </a:r>
            <a:r>
              <a:rPr lang="en-US" sz="2400" dirty="0">
                <a:solidFill>
                  <a:srgbClr val="5430AA"/>
                </a:solidFill>
              </a:rPr>
              <a:t>GDT</a:t>
            </a:r>
            <a:r>
              <a:rPr lang="en-US" sz="2400" dirty="0"/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Entries in </a:t>
            </a:r>
            <a:r>
              <a:rPr lang="en-US" sz="2400" dirty="0">
                <a:solidFill>
                  <a:srgbClr val="5430AA"/>
                </a:solidFill>
              </a:rPr>
              <a:t>GDT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5430AA"/>
                </a:solidFill>
              </a:rPr>
              <a:t>LDT </a:t>
            </a:r>
            <a:r>
              <a:rPr lang="en-US" sz="2400" dirty="0"/>
              <a:t>have the </a:t>
            </a:r>
            <a:r>
              <a:rPr lang="en-US" sz="2400" dirty="0">
                <a:solidFill>
                  <a:srgbClr val="5430AA"/>
                </a:solidFill>
              </a:rPr>
              <a:t>same structure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pic>
        <p:nvPicPr>
          <p:cNvPr id="4" name="Picture 2" descr="Pop Pop Ret: Windows Kernel Exploitation Basics - Part 3 : Arbitrary Memory  Overwrite exploitation using LD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0"/>
          <a:stretch/>
        </p:blipFill>
        <p:spPr bwMode="auto">
          <a:xfrm>
            <a:off x="7994101" y="863444"/>
            <a:ext cx="4197899" cy="403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0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Data/Code Segment Descriptor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Data/Code Segment Descriptor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800350" y="2009775"/>
            <a:ext cx="6400800" cy="2438400"/>
            <a:chOff x="1292772" y="1676400"/>
            <a:chExt cx="6400800" cy="2438400"/>
          </a:xfrm>
        </p:grpSpPr>
        <p:sp>
          <p:nvSpPr>
            <p:cNvPr id="5" name="Rectangle 4"/>
            <p:cNvSpPr/>
            <p:nvPr/>
          </p:nvSpPr>
          <p:spPr>
            <a:xfrm>
              <a:off x="1292772" y="1676400"/>
              <a:ext cx="64008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INTEL RESERVED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2772" y="3505200"/>
              <a:ext cx="64008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LIMIT </a:t>
              </a:r>
              <a:r>
                <a:rPr lang="en-US" b="1" baseline="-25000" dirty="0" smtClean="0">
                  <a:solidFill>
                    <a:schemeClr val="tx1"/>
                  </a:solidFill>
                </a:rPr>
                <a:t>15-0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2772" y="2895600"/>
              <a:ext cx="64008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BASE</a:t>
              </a:r>
              <a:r>
                <a:rPr lang="en-US" b="1" baseline="-25000" dirty="0" smtClean="0">
                  <a:solidFill>
                    <a:schemeClr val="tx1"/>
                  </a:solidFill>
                </a:rPr>
                <a:t> 15-0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2772" y="2286000"/>
              <a:ext cx="64008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772" y="2286000"/>
              <a:ext cx="383628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1666" y="2286000"/>
              <a:ext cx="383628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7219" y="2286000"/>
              <a:ext cx="383628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0932" y="2406134"/>
              <a:ext cx="551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DPL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4083" y="2411389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TYPE</a:t>
              </a:r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46174" y="2406134"/>
              <a:ext cx="10865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BASE </a:t>
              </a:r>
              <a:r>
                <a:rPr lang="en-US" b="1" baseline="-25000" dirty="0" smtClean="0"/>
                <a:t>23-16</a:t>
              </a:r>
              <a:endParaRPr lang="en-US" b="1" baseline="-25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75016" y="3958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5016" y="3349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75016" y="2739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75016" y="2129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26726" y="394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26726" y="3332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26726" y="2722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26726" y="2112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75335" y="1658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24479" y="1658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93130" y="2017395"/>
            <a:ext cx="0" cy="1524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74544" y="1658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99064" y="1658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Data/Code Segment Descriptor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97465"/>
              </p:ext>
            </p:extLst>
          </p:nvPr>
        </p:nvGraphicFramePr>
        <p:xfrm>
          <a:off x="2228860" y="1239832"/>
          <a:ext cx="7467600" cy="58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39856"/>
              </p:ext>
            </p:extLst>
          </p:nvPr>
        </p:nvGraphicFramePr>
        <p:xfrm>
          <a:off x="2228860" y="1832571"/>
          <a:ext cx="7467600" cy="58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endParaRPr 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DPL</a:t>
                      </a:r>
                      <a:endParaRPr lang="en-US" sz="2400" b="1" dirty="0"/>
                    </a:p>
                  </a:txBody>
                  <a:tcPr>
                    <a:solidFill>
                      <a:srgbClr val="D1C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</a:t>
                      </a:r>
                      <a:endParaRPr lang="en-US" sz="2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ED/C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R/W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7048510" y="1307000"/>
            <a:ext cx="647700" cy="2819400"/>
          </a:xfrm>
          <a:prstGeom prst="leftBrace">
            <a:avLst>
              <a:gd name="adj1" fmla="val 8333"/>
              <a:gd name="adj2" fmla="val 49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66639" y="304055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TYPE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494450" y="3564042"/>
            <a:ext cx="6438900" cy="1880804"/>
          </a:xfrm>
          <a:prstGeom prst="wedgeRoundRectCallout">
            <a:avLst>
              <a:gd name="adj1" fmla="val -31429"/>
              <a:gd name="adj2" fmla="val -110112"/>
              <a:gd name="adj3" fmla="val 16667"/>
            </a:avLst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P=0: 	Descriptor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	to 	physical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P=1: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is mapped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physical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memory.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94450" y="3624179"/>
            <a:ext cx="7581900" cy="803055"/>
          </a:xfrm>
          <a:prstGeom prst="wedgeRoundRectCallout">
            <a:avLst>
              <a:gd name="adj1" fmla="val -14228"/>
              <a:gd name="adj2" fmla="val -196206"/>
              <a:gd name="adj3" fmla="val 16667"/>
            </a:avLst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the Descriptor </a:t>
            </a: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(DPL) 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for protection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523150" y="4532011"/>
            <a:ext cx="4953000" cy="914400"/>
          </a:xfrm>
          <a:prstGeom prst="wedgeRoundRectCallout">
            <a:avLst>
              <a:gd name="adj1" fmla="val 8670"/>
              <a:gd name="adj2" fmla="val -278934"/>
              <a:gd name="adj3" fmla="val 16667"/>
            </a:avLst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S=0:</a:t>
            </a:r>
            <a:r>
              <a:rPr lang="en-US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descriptor(GDT)</a:t>
            </a:r>
            <a:endParaRPr lang="en-US" alt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S=1:</a:t>
            </a:r>
            <a:r>
              <a:rPr lang="en-US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Descriptor(LDT)</a:t>
            </a:r>
            <a:endParaRPr lang="en-US" alt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418750" y="2859073"/>
            <a:ext cx="3086100" cy="1105393"/>
          </a:xfrm>
          <a:prstGeom prst="wedgeRoundRectCallout">
            <a:avLst>
              <a:gd name="adj1" fmla="val -17827"/>
              <a:gd name="adj2" fmla="val -90873"/>
              <a:gd name="adj3" fmla="val 16667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E=0: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=1: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494450" y="2785272"/>
            <a:ext cx="6896100" cy="1304995"/>
          </a:xfrm>
          <a:prstGeom prst="wedgeRoundRectCallout">
            <a:avLst>
              <a:gd name="adj1" fmla="val 32231"/>
              <a:gd name="adj2" fmla="val -70149"/>
              <a:gd name="adj3" fmla="val 16667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Direction: Data Segment {when E=0}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ED=0  Segment expands upward (Data segment)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ED=1 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expands downward (Stack Segment)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056550" y="4532011"/>
            <a:ext cx="6896100" cy="1529861"/>
          </a:xfrm>
          <a:prstGeom prst="wedgeRoundRectCallout">
            <a:avLst>
              <a:gd name="adj1" fmla="val 13920"/>
              <a:gd name="adj2" fmla="val -184639"/>
              <a:gd name="adj3" fmla="val 16667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Conforming: Code Segment {when E=1}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C=0  	Ignore DPL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C=1  	Code segment will only be executed when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&gt; DPL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800725" y="5008319"/>
            <a:ext cx="4542971" cy="1304995"/>
          </a:xfrm>
          <a:prstGeom prst="wedgeRoundRectCallout">
            <a:avLst>
              <a:gd name="adj1" fmla="val 5695"/>
              <a:gd name="adj2" fmla="val -244766"/>
              <a:gd name="adj3" fmla="val 16667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: Data Segment 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W=0 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segment not writable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W=1 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segment writable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838325" y="2808681"/>
            <a:ext cx="4980214" cy="1900002"/>
          </a:xfrm>
          <a:prstGeom prst="wedgeRoundRectCallout">
            <a:avLst>
              <a:gd name="adj1" fmla="val 79477"/>
              <a:gd name="adj2" fmla="val -67129"/>
              <a:gd name="adj3" fmla="val 16667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: Code Segment 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R=0  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Code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execute only, 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 readable 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R=1  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Code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both 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executable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 readable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685450" y="3058921"/>
            <a:ext cx="4610100" cy="1304995"/>
          </a:xfrm>
          <a:prstGeom prst="wedgeRoundRectCallout">
            <a:avLst>
              <a:gd name="adj1" fmla="val 27239"/>
              <a:gd name="adj2" fmla="val -98089"/>
              <a:gd name="adj3" fmla="val 16667"/>
            </a:avLst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A=0	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accessed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been accessed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175" y="4424053"/>
            <a:ext cx="3392625" cy="20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1223962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80386: 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80386 is </a:t>
            </a:r>
            <a:r>
              <a:rPr lang="en-IN" dirty="0"/>
              <a:t>32-bit </a:t>
            </a:r>
            <a:r>
              <a:rPr lang="en-IN" dirty="0" smtClean="0"/>
              <a:t>microprocessor.</a:t>
            </a:r>
          </a:p>
          <a:p>
            <a:pPr lvl="1"/>
            <a:r>
              <a:rPr lang="en-US" dirty="0" smtClean="0"/>
              <a:t>Address Bus: 32-bit</a:t>
            </a:r>
          </a:p>
          <a:p>
            <a:pPr lvl="1"/>
            <a:r>
              <a:rPr lang="en-US" dirty="0" smtClean="0"/>
              <a:t>Data Bus: 32-bit</a:t>
            </a:r>
            <a:endParaRPr lang="en-IN" dirty="0" smtClean="0"/>
          </a:p>
          <a:p>
            <a:r>
              <a:rPr lang="en-US" dirty="0" smtClean="0"/>
              <a:t>Physical memory : 4GB</a:t>
            </a:r>
          </a:p>
          <a:p>
            <a:r>
              <a:rPr lang="en-US" dirty="0" smtClean="0"/>
              <a:t>Virtual </a:t>
            </a:r>
            <a:r>
              <a:rPr lang="en-US" dirty="0"/>
              <a:t>memory </a:t>
            </a:r>
            <a:r>
              <a:rPr lang="en-US" dirty="0" smtClean="0"/>
              <a:t>: 64TB</a:t>
            </a:r>
          </a:p>
          <a:p>
            <a:r>
              <a:rPr lang="en-US" dirty="0"/>
              <a:t>80386 supports variety of operating </a:t>
            </a:r>
            <a:r>
              <a:rPr lang="en-US" b="1" dirty="0"/>
              <a:t>clock</a:t>
            </a:r>
            <a:r>
              <a:rPr lang="en-US" dirty="0"/>
              <a:t> frequency, which are 16 MHz, 20 MHz, 25 MHz and 33 </a:t>
            </a:r>
            <a:r>
              <a:rPr lang="en-US" dirty="0" err="1"/>
              <a:t>MHz</a:t>
            </a:r>
            <a:r>
              <a:rPr lang="en-US" dirty="0" err="1" smtClean="0"/>
              <a:t>.</a:t>
            </a:r>
            <a:endParaRPr lang="en-US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80386 supports 3 operating modes: real, protected and virtual real mode.</a:t>
            </a:r>
          </a:p>
          <a:p>
            <a:r>
              <a:rPr lang="en-US" dirty="0" smtClean="0"/>
              <a:t>Key </a:t>
            </a:r>
            <a:r>
              <a:rPr lang="en-IN" dirty="0" smtClean="0"/>
              <a:t>characteristics:</a:t>
            </a:r>
            <a:r>
              <a:rPr lang="en-IN" b="1" dirty="0" smtClean="0"/>
              <a:t> Multitasking</a:t>
            </a:r>
            <a:r>
              <a:rPr lang="en-IN" dirty="0"/>
              <a:t> and </a:t>
            </a:r>
            <a:r>
              <a:rPr lang="en-IN" b="1" dirty="0"/>
              <a:t>protection </a:t>
            </a:r>
            <a:r>
              <a:rPr lang="en-IN" b="1" dirty="0" smtClean="0"/>
              <a:t>capability.</a:t>
            </a:r>
          </a:p>
          <a:p>
            <a:pPr lvl="1"/>
            <a:r>
              <a:rPr lang="en-US" dirty="0"/>
              <a:t>80386 has an internal dedicated hardware that permits multitasking.</a:t>
            </a:r>
            <a:endParaRPr lang="en-IN" b="1" dirty="0" smtClean="0"/>
          </a:p>
          <a:p>
            <a:r>
              <a:rPr lang="en-US" dirty="0"/>
              <a:t>3 stage pipeline: fetch, decode and execute.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supports </a:t>
            </a:r>
            <a:r>
              <a:rPr lang="en-US" dirty="0" smtClean="0"/>
              <a:t>simultaneous </a:t>
            </a:r>
            <a:r>
              <a:rPr lang="en-US" dirty="0"/>
              <a:t>fetching, decoding and execution inside the </a:t>
            </a:r>
            <a:r>
              <a:rPr lang="en-US" dirty="0" smtClean="0"/>
              <a:t>system.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356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80386 Architecture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Ideo Lecture 16x9 Light Templat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8108</TotalTime>
  <Words>6500</Words>
  <Application>Microsoft Office PowerPoint</Application>
  <PresentationFormat>Widescreen</PresentationFormat>
  <Paragraphs>1845</Paragraphs>
  <Slides>129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45" baseType="lpstr">
      <vt:lpstr>Open Sans Extrabold</vt:lpstr>
      <vt:lpstr>Roboto Condensed</vt:lpstr>
      <vt:lpstr>Cambria Math</vt:lpstr>
      <vt:lpstr>Calibri</vt:lpstr>
      <vt:lpstr>Symbol</vt:lpstr>
      <vt:lpstr>Roboto Condensed Light</vt:lpstr>
      <vt:lpstr>Wingdings 2</vt:lpstr>
      <vt:lpstr>Times New Roman</vt:lpstr>
      <vt:lpstr>Roboto Mono Thin</vt:lpstr>
      <vt:lpstr>Arial</vt:lpstr>
      <vt:lpstr>Wingdings 3</vt:lpstr>
      <vt:lpstr>Wingdings</vt:lpstr>
      <vt:lpstr>STIXSizeOneSym</vt:lpstr>
      <vt:lpstr>Open Sans Semibold</vt:lpstr>
      <vt:lpstr>Segoe UI Black</vt:lpstr>
      <vt:lpstr>1_VIdeo Lecture 16x9 Light Template</vt:lpstr>
      <vt:lpstr>Unit-8: Advanced Microprocessor   </vt:lpstr>
      <vt:lpstr>Subject Overview</vt:lpstr>
      <vt:lpstr>Subject Overview</vt:lpstr>
      <vt:lpstr>PowerPoint Presentation</vt:lpstr>
      <vt:lpstr>Introduction to  8086</vt:lpstr>
      <vt:lpstr>Introduction to  8086</vt:lpstr>
      <vt:lpstr>Introduction to  8086</vt:lpstr>
      <vt:lpstr>8086 Architecture</vt:lpstr>
      <vt:lpstr>PowerPoint Presentation</vt:lpstr>
      <vt:lpstr>8086 Architecture</vt:lpstr>
      <vt:lpstr>Components: BIU(Bus Interface Unit)</vt:lpstr>
      <vt:lpstr>Task of BIU</vt:lpstr>
      <vt:lpstr>Components: EU(Execution Unit)</vt:lpstr>
      <vt:lpstr>Task of EU (Execution Unit)</vt:lpstr>
      <vt:lpstr>PowerPoint Presentation</vt:lpstr>
      <vt:lpstr>GTU Exam Questions</vt:lpstr>
      <vt:lpstr>Segment Register in 8086</vt:lpstr>
      <vt:lpstr>Segment Register in 8086</vt:lpstr>
      <vt:lpstr>Segmentation in 8086</vt:lpstr>
      <vt:lpstr>Segmentation in 8086</vt:lpstr>
      <vt:lpstr>What is need of segmentation in 8086?</vt:lpstr>
      <vt:lpstr>Segmentation in 8086</vt:lpstr>
      <vt:lpstr>Segmentation in 8086</vt:lpstr>
      <vt:lpstr>Segmentation in 8086</vt:lpstr>
      <vt:lpstr>Segmentation in 8086</vt:lpstr>
      <vt:lpstr>Segmentation in 8086</vt:lpstr>
      <vt:lpstr>Segmentation in 8086: Example</vt:lpstr>
      <vt:lpstr>Segmentation in 8086: Example</vt:lpstr>
      <vt:lpstr>Exercise</vt:lpstr>
      <vt:lpstr>GTU Exam Questions</vt:lpstr>
      <vt:lpstr>8086 Flag Register</vt:lpstr>
      <vt:lpstr>8086 Flag Register</vt:lpstr>
      <vt:lpstr>8086 Flag Register</vt:lpstr>
      <vt:lpstr>8086 Flag Register</vt:lpstr>
      <vt:lpstr>8086 pin diagram</vt:lpstr>
      <vt:lpstr>PowerPoint Presentation</vt:lpstr>
      <vt:lpstr>Address and Data pins: AD0-AD15 (bidirectional)</vt:lpstr>
      <vt:lpstr>Address and Status pins:A16/S3- A19/S6</vt:lpstr>
      <vt:lpstr>Status pins</vt:lpstr>
      <vt:lpstr>BHE/S7</vt:lpstr>
      <vt:lpstr>Interrupt Pins</vt:lpstr>
      <vt:lpstr>Clock Pin: CLK</vt:lpstr>
      <vt:lpstr>Clock Pin: RESET</vt:lpstr>
      <vt:lpstr>Clock Pin: READY</vt:lpstr>
      <vt:lpstr>Control Pin: Test</vt:lpstr>
      <vt:lpstr>Control Pin: MN/MX</vt:lpstr>
      <vt:lpstr>Mode Multiplexed pins: S2, S1, S0</vt:lpstr>
      <vt:lpstr>Mode Multiplexed pins</vt:lpstr>
      <vt:lpstr>Mode Multiplexed pins: M/IO</vt:lpstr>
      <vt:lpstr>Mode Multiplexed pins: QS1 and QS0</vt:lpstr>
      <vt:lpstr>Mode Multiplexed pins</vt:lpstr>
      <vt:lpstr>Mode Multiplexed pins</vt:lpstr>
      <vt:lpstr>Mode Multiplexed pins</vt:lpstr>
      <vt:lpstr>PowerPoint Presentation</vt:lpstr>
      <vt:lpstr>GTU Exam Questions</vt:lpstr>
      <vt:lpstr>80286</vt:lpstr>
      <vt:lpstr>80286</vt:lpstr>
      <vt:lpstr>80286 Architecture</vt:lpstr>
      <vt:lpstr>PowerPoint Presentation</vt:lpstr>
      <vt:lpstr>80286 Architecture: Bus Unit (BU)</vt:lpstr>
      <vt:lpstr>80286 Architecture: Bus Unit (BU)</vt:lpstr>
      <vt:lpstr>80286 Architecture: Instruction Unit (IU)</vt:lpstr>
      <vt:lpstr>80286 Architecture: Execution Unit (EU)</vt:lpstr>
      <vt:lpstr>80286 Architecture: Address Unit</vt:lpstr>
      <vt:lpstr>PowerPoint Presentation</vt:lpstr>
      <vt:lpstr>Register Organization of 80286</vt:lpstr>
      <vt:lpstr>Register Organization of 80286</vt:lpstr>
      <vt:lpstr>80286 Flag Register</vt:lpstr>
      <vt:lpstr>80286 Flag Register</vt:lpstr>
      <vt:lpstr>80286 Flag Register: Machine Status Word (MSW)</vt:lpstr>
      <vt:lpstr>Real Address Mode</vt:lpstr>
      <vt:lpstr>80286: Real Address Mode</vt:lpstr>
      <vt:lpstr>Physical Address calculation in Real Address Mode</vt:lpstr>
      <vt:lpstr>Physical Address calculation in Real Address Mode</vt:lpstr>
      <vt:lpstr>Protected Virtual Address Mode</vt:lpstr>
      <vt:lpstr>What is the role of MMU?</vt:lpstr>
      <vt:lpstr>What is the role of MMU?</vt:lpstr>
      <vt:lpstr>80286: Protected Virtual Address Mode</vt:lpstr>
      <vt:lpstr>Physical Address calculation in PVAM</vt:lpstr>
      <vt:lpstr>Real mode vs PVAM</vt:lpstr>
      <vt:lpstr>80286 Privilege Level</vt:lpstr>
      <vt:lpstr>80286 Privilege Level</vt:lpstr>
      <vt:lpstr>PVAM : Selector</vt:lpstr>
      <vt:lpstr>PVAM : Selector</vt:lpstr>
      <vt:lpstr>Segment Descriptor: PVAM Descriptor</vt:lpstr>
      <vt:lpstr>Segment Descriptor: PVAM Descriptor</vt:lpstr>
      <vt:lpstr>Descriptor Table </vt:lpstr>
      <vt:lpstr>What is Descriptor Table?</vt:lpstr>
      <vt:lpstr>Descriptor Table: GDT &amp; LDT </vt:lpstr>
      <vt:lpstr>Descriptor Table: GDT &amp; LDT </vt:lpstr>
      <vt:lpstr>Descriptor Table: GDT &amp; LDT </vt:lpstr>
      <vt:lpstr>Differentiate GDT and LDT</vt:lpstr>
      <vt:lpstr>Differentiate GDT and LDT</vt:lpstr>
      <vt:lpstr>Data/Code Segment Descriptor</vt:lpstr>
      <vt:lpstr>Data/Code Segment Descriptor</vt:lpstr>
      <vt:lpstr>Data/Code Segment Descriptor</vt:lpstr>
      <vt:lpstr>80386</vt:lpstr>
      <vt:lpstr>80386: Introduction</vt:lpstr>
      <vt:lpstr>80386 Architecture</vt:lpstr>
      <vt:lpstr>80386 Architecture</vt:lpstr>
      <vt:lpstr>Bus Interface Unit </vt:lpstr>
      <vt:lpstr>Code Pre-fetch Unit</vt:lpstr>
      <vt:lpstr>Instruction Decoder Unit </vt:lpstr>
      <vt:lpstr>Execution unit </vt:lpstr>
      <vt:lpstr>Segment Unit </vt:lpstr>
      <vt:lpstr>Paging Unit</vt:lpstr>
      <vt:lpstr>80386 Architecture</vt:lpstr>
      <vt:lpstr>80386 Register Organization</vt:lpstr>
      <vt:lpstr>80386 Register Organization</vt:lpstr>
      <vt:lpstr>80386 Register Organization: Flag Register</vt:lpstr>
      <vt:lpstr>Operating Modes of 80386</vt:lpstr>
      <vt:lpstr>80386: Real Address Mode</vt:lpstr>
      <vt:lpstr>80386 :PVAM</vt:lpstr>
      <vt:lpstr>Operating Modes of 80386 :PVAM</vt:lpstr>
      <vt:lpstr>80386:Virtual Mode </vt:lpstr>
      <vt:lpstr>80386:Virtual Mode </vt:lpstr>
      <vt:lpstr>80386 Memory Access in  Virtual Mode</vt:lpstr>
      <vt:lpstr>80386 Memory Access in Virtual Mode</vt:lpstr>
      <vt:lpstr>Operating Modes of 80386:VM</vt:lpstr>
      <vt:lpstr>Operating Modes of 80386:VM</vt:lpstr>
      <vt:lpstr>Page Translation Mechanism in 80386</vt:lpstr>
      <vt:lpstr>Page Translation Mechanism in 80386</vt:lpstr>
      <vt:lpstr>PowerPoint Presentation</vt:lpstr>
      <vt:lpstr>80386:Page Translation Mechanism</vt:lpstr>
      <vt:lpstr>GTU Exam Questions</vt:lpstr>
      <vt:lpstr>Comparison of different Intel Processors</vt:lpstr>
      <vt:lpstr>Comparison of different Intel Processors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HareKrishna</cp:lastModifiedBy>
  <cp:revision>1045</cp:revision>
  <dcterms:created xsi:type="dcterms:W3CDTF">2020-06-13T06:07:05Z</dcterms:created>
  <dcterms:modified xsi:type="dcterms:W3CDTF">2022-03-23T03:34:43Z</dcterms:modified>
  <cp:contentStatus/>
</cp:coreProperties>
</file>