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PT Sans Narrow"/>
      <p:regular r:id="rId45"/>
      <p:bold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TSansNarrow-bold.fntdata"/><Relationship Id="rId45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daf93fd83_0_11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daf93fd83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daf93fd83_0_11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daf93fd83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daf93fd83_0_12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daf93fd83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daf93fd83_0_12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daf93fd83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daf93fd83_0_12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daf93fd83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daf93fd83_0_12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daf93fd83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daf93fd83_0_12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daf93fd83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daf93fd83_0_12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daf93fd83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daf93fd83_0_12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daf93fd83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daf93fd83_0_12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daf93fd83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daf93fd83_0_12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daf93fd83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daf93fd83_0_12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daf93fd83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daf93fd83_0_12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daf93fd83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daf93fd83_0_13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daf93fd83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db52d3942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db52d39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db52d3942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db52d39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db52d3942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db52d39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db52d3942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db52d394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db52d3942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db52d394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db52d3942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db52d394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db52d3942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db52d394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db52d3942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db52d394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db52d3942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db52d394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db52d3942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db52d394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db52d3942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db52d394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db52d3942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db52d394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db52d3942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db52d394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db52d3942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db52d394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db52d3942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db52d394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af93fd83_0_1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af93fd83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daf93fd83_0_1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daf93fd83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daf93fd83_0_1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daf93fd83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daf93fd83_0_1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daf93fd83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af93fd83_0_1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daf93fd83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daf93fd83_0_1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daf93fd83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Relationship Id="rId5" Type="http://schemas.openxmlformats.org/officeDocument/2006/relationships/image" Target="../media/image5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8.png"/><Relationship Id="rId4" Type="http://schemas.openxmlformats.org/officeDocument/2006/relationships/image" Target="../media/image5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9.png"/><Relationship Id="rId4" Type="http://schemas.openxmlformats.org/officeDocument/2006/relationships/image" Target="../media/image5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 Team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Twitter sentiment Extraction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71425" y="-77925"/>
            <a:ext cx="791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Coefficient : 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50" y="1032800"/>
            <a:ext cx="6271551" cy="38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1059875" y="713250"/>
            <a:ext cx="61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Plotting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jaccard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of neural tweets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171425" y="-77925"/>
            <a:ext cx="791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Coefficient : 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077975"/>
            <a:ext cx="8272750" cy="387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272750" y="677775"/>
            <a:ext cx="61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Plotting jaccard of positive and negative tweets  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171425" y="-77925"/>
            <a:ext cx="791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Coefficient : 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575" y="970450"/>
            <a:ext cx="71437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575" y="1849350"/>
            <a:ext cx="45910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500" y="2571750"/>
            <a:ext cx="57721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171425" y="-77925"/>
            <a:ext cx="791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Coefficient : 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650" y="331425"/>
            <a:ext cx="6089949" cy="44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52400" y="272775"/>
            <a:ext cx="791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data with number of words greater than 2 :</a:t>
            </a:r>
            <a:r>
              <a:rPr lang="en"/>
              <a:t>  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8525"/>
            <a:ext cx="8839200" cy="32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71425" y="-77925"/>
            <a:ext cx="791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Helping Functions  </a:t>
            </a:r>
            <a:r>
              <a:rPr lang="en"/>
              <a:t> :  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00" y="746200"/>
            <a:ext cx="5178150" cy="1900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50" y="2735450"/>
            <a:ext cx="5139601" cy="20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3100" y="1508175"/>
            <a:ext cx="3383950" cy="23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71425" y="-77925"/>
            <a:ext cx="791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model</a:t>
            </a:r>
            <a:r>
              <a:rPr lang="en"/>
              <a:t>   :  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025" y="151325"/>
            <a:ext cx="6683976" cy="49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71425" y="-77925"/>
            <a:ext cx="791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2 models (positive/negative) with number of iterations 40 </a:t>
            </a:r>
            <a:r>
              <a:rPr lang="en"/>
              <a:t>  :  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850" y="861350"/>
            <a:ext cx="5799775" cy="16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850" y="2844275"/>
            <a:ext cx="5887325" cy="18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163625" y="124700"/>
            <a:ext cx="791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the selected text to the test tweets  :  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950" y="915475"/>
            <a:ext cx="6840576" cy="39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171425" y="303925"/>
            <a:ext cx="791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the selected text</a:t>
            </a:r>
            <a:r>
              <a:rPr lang="en"/>
              <a:t>   :  </a:t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1400300"/>
            <a:ext cx="8838676" cy="24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sentiment Extraction 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507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 this competition you will need to pick out the part of the tweet (word or phrase) that reflects the sentiment.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What words in tweets support a positive, negative, or neutral sentiment? How can we help make that determination using machine learning tools?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Our objective in this competition is to construct a model that can look at the labeled sentiment for a given tweet and figure out what word or phrase best supports it.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31600" y="148075"/>
            <a:ext cx="791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the model </a:t>
            </a:r>
            <a:r>
              <a:rPr lang="en"/>
              <a:t>:  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75" y="954850"/>
            <a:ext cx="7001749" cy="12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>
            <p:ph type="title"/>
          </p:nvPr>
        </p:nvSpPr>
        <p:spPr>
          <a:xfrm>
            <a:off x="331600" y="2389075"/>
            <a:ext cx="791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result :  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150" y="3144775"/>
            <a:ext cx="52292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292650" y="0"/>
            <a:ext cx="791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number of iterations of train model</a:t>
            </a:r>
            <a:r>
              <a:rPr lang="en"/>
              <a:t> :  </a:t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755700"/>
            <a:ext cx="5162550" cy="10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175" y="1778600"/>
            <a:ext cx="5267325" cy="10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/>
        </p:nvSpPr>
        <p:spPr>
          <a:xfrm>
            <a:off x="841650" y="942975"/>
            <a:ext cx="21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n_iter = 1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799200" y="1981738"/>
            <a:ext cx="21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n_iter = 5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799200" y="3020525"/>
            <a:ext cx="21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n_iter = 50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3650" y="3870700"/>
            <a:ext cx="5219475" cy="10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799200" y="4059300"/>
            <a:ext cx="21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n_iter = 60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0575" y="2856750"/>
            <a:ext cx="5162550" cy="10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54975" y="557400"/>
            <a:ext cx="791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in range of 60 %</a:t>
            </a:r>
            <a:r>
              <a:rPr lang="en"/>
              <a:t> :  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575" y="557400"/>
            <a:ext cx="4077150" cy="35418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/>
          <p:nvPr/>
        </p:nvSpPr>
        <p:spPr>
          <a:xfrm>
            <a:off x="2735375" y="4333025"/>
            <a:ext cx="33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Let’s change the model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280525" y="258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</a:t>
            </a:r>
            <a:r>
              <a:rPr lang="en"/>
              <a:t> Language Model : 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405200" y="1001375"/>
            <a:ext cx="4091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BERT “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Bidirectional Encoder Representations from Transformers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”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is an open source machine learning framework for NLP.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It is based on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Transformers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, a deep learning model in which every output element is connected to every input element, and the weightings between them are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dynamically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calculated based upon their connection.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Historically, language models could only read text input sequentially either left-to-right or right-to-left but couldn't do both at the same time. BERT is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different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because it is designed to read in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both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directions at once.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600" y="857225"/>
            <a:ext cx="4559076" cy="335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280525" y="258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</a:t>
            </a:r>
            <a:r>
              <a:rPr lang="en"/>
              <a:t>BERTa  Language Model : 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405200" y="10013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RoBERTa “Robustly Optimized BERT Pretraining Approach” 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It builds on BERT and modifies key hyperparameters, removing the next-sentence pretraining objective and training with much larger mini-batches and learning rates.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RoBERTa has the same architecture as BERT, but uses a byte-level BPE as a tokenizer and uses a different pre training scheme.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 goal of RoBERTa is to optimize the training of BERT architecture in order to take lesser time during pre-training 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280525" y="258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call Roberta model</a:t>
            </a:r>
            <a:r>
              <a:rPr lang="en"/>
              <a:t> : </a:t>
            </a:r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405200" y="10013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Data should be prepared as follow 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Input_ids   :  [0] + id of text + [2,2] + id of selected text + [2]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Attention mask :only length of Input_ids is set to 1 as The loss function while calculating it considers only the prediction of masked values and ignores the prediction of the non-masked values 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Start_tokens : vector of zeros except for the index of start of selected text in the text plus 1 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End_tokens 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vector of zeros except for the index of end of selected text in the text plus 1 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280525" y="258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another libraries </a:t>
            </a:r>
            <a:r>
              <a:rPr lang="en"/>
              <a:t>: </a:t>
            </a:r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75" y="1024275"/>
            <a:ext cx="7205450" cy="29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280525" y="258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first steps as the previous model</a:t>
            </a:r>
            <a:r>
              <a:rPr lang="en"/>
              <a:t> : </a:t>
            </a:r>
            <a:endParaRPr/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600" y="965400"/>
            <a:ext cx="7302199" cy="403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280525" y="258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settings of the tokenizer using Roberta files</a:t>
            </a:r>
            <a:r>
              <a:rPr lang="en"/>
              <a:t> : </a:t>
            </a:r>
            <a:endParaRPr/>
          </a:p>
        </p:txBody>
      </p:sp>
      <p:pic>
        <p:nvPicPr>
          <p:cNvPr id="261" name="Google Shape;261;p40"/>
          <p:cNvPicPr preferRelativeResize="0"/>
          <p:nvPr/>
        </p:nvPicPr>
        <p:blipFill rotWithShape="1">
          <a:blip r:embed="rId3">
            <a:alphaModFix/>
          </a:blip>
          <a:srcRect b="0" l="0" r="0" t="3334"/>
          <a:stretch/>
        </p:blipFill>
        <p:spPr>
          <a:xfrm>
            <a:off x="1079750" y="1322150"/>
            <a:ext cx="6438900" cy="325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40000"/>
            <a:ext cx="8839201" cy="33230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0"/>
          <p:cNvSpPr txBox="1"/>
          <p:nvPr/>
        </p:nvSpPr>
        <p:spPr>
          <a:xfrm>
            <a:off x="420825" y="841675"/>
            <a:ext cx="72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Give an id for each word and here save the ids of (pos/neg/neu) words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280525" y="258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Initializing needed data : </a:t>
            </a:r>
            <a:endParaRPr/>
          </a:p>
        </p:txBody>
      </p:sp>
      <p:sp>
        <p:nvSpPr>
          <p:cNvPr id="269" name="Google Shape;269;p41"/>
          <p:cNvSpPr txBox="1"/>
          <p:nvPr/>
        </p:nvSpPr>
        <p:spPr>
          <a:xfrm>
            <a:off x="420825" y="841675"/>
            <a:ext cx="86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Initialize the start_tokens and the end_tokens only if there exists selected text “flag is true “ 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75" y="1297975"/>
            <a:ext cx="7442500" cy="15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950" y="2981325"/>
            <a:ext cx="49149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 using spacy “</a:t>
            </a:r>
            <a:endParaRPr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NER Problem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Importing </a:t>
            </a:r>
            <a:r>
              <a:rPr lang="en" sz="2100"/>
              <a:t>Necessities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Reading data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 visualization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Build model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Train model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Run test </a:t>
            </a:r>
            <a:endParaRPr sz="2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397425" y="1130825"/>
            <a:ext cx="1706700" cy="2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Needed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: </a:t>
            </a:r>
            <a:endParaRPr/>
          </a:p>
        </p:txBody>
      </p:sp>
      <p:pic>
        <p:nvPicPr>
          <p:cNvPr id="277" name="Google Shape;2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675" y="86550"/>
            <a:ext cx="6889176" cy="48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202600" y="211250"/>
            <a:ext cx="86349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Looping in all rows of train data </a:t>
            </a:r>
            <a:endParaRPr sz="2400"/>
          </a:p>
        </p:txBody>
      </p:sp>
      <p:pic>
        <p:nvPicPr>
          <p:cNvPr id="283" name="Google Shape;283;p43"/>
          <p:cNvPicPr preferRelativeResize="0"/>
          <p:nvPr/>
        </p:nvPicPr>
        <p:blipFill rotWithShape="1">
          <a:blip r:embed="rId3">
            <a:alphaModFix/>
          </a:blip>
          <a:srcRect b="16680" l="0" r="0" t="0"/>
          <a:stretch/>
        </p:blipFill>
        <p:spPr>
          <a:xfrm>
            <a:off x="245900" y="747875"/>
            <a:ext cx="8839201" cy="3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3"/>
          <p:cNvSpPr txBox="1"/>
          <p:nvPr>
            <p:ph type="title"/>
          </p:nvPr>
        </p:nvSpPr>
        <p:spPr>
          <a:xfrm>
            <a:off x="316025" y="1119600"/>
            <a:ext cx="86349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Encode the text words and initialize chars array of length </a:t>
            </a:r>
            <a:r>
              <a:rPr lang="en" sz="2400"/>
              <a:t>equals</a:t>
            </a:r>
            <a:r>
              <a:rPr lang="en" sz="2400"/>
              <a:t> the text length with all zeros except the indices of selected text equals 1 </a:t>
            </a:r>
            <a:endParaRPr sz="2400"/>
          </a:p>
        </p:txBody>
      </p:sp>
      <p:pic>
        <p:nvPicPr>
          <p:cNvPr id="285" name="Google Shape;2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025" y="1989150"/>
            <a:ext cx="6829425" cy="22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3"/>
          <p:cNvPicPr preferRelativeResize="0"/>
          <p:nvPr/>
        </p:nvPicPr>
        <p:blipFill rotWithShape="1">
          <a:blip r:embed="rId5">
            <a:alphaModFix/>
          </a:blip>
          <a:srcRect b="0" l="0" r="0" t="7192"/>
          <a:stretch/>
        </p:blipFill>
        <p:spPr>
          <a:xfrm>
            <a:off x="4535625" y="3709550"/>
            <a:ext cx="4301875" cy="7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254550" y="277950"/>
            <a:ext cx="86349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Decode the text , store the offsets </a:t>
            </a:r>
            <a:r>
              <a:rPr lang="en" sz="2400"/>
              <a:t> and store indices of selected in toks</a:t>
            </a:r>
            <a:endParaRPr sz="2400"/>
          </a:p>
        </p:txBody>
      </p:sp>
      <p:pic>
        <p:nvPicPr>
          <p:cNvPr id="292" name="Google Shape;29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75" y="877350"/>
            <a:ext cx="6767924" cy="27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4"/>
          <p:cNvPicPr preferRelativeResize="0"/>
          <p:nvPr/>
        </p:nvPicPr>
        <p:blipFill rotWithShape="1">
          <a:blip r:embed="rId4">
            <a:alphaModFix/>
          </a:blip>
          <a:srcRect b="0" l="0" r="0" t="4196"/>
          <a:stretch/>
        </p:blipFill>
        <p:spPr>
          <a:xfrm>
            <a:off x="1321375" y="3771900"/>
            <a:ext cx="4086225" cy="10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254550" y="277950"/>
            <a:ext cx="86349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Set sentiment id of every </a:t>
            </a:r>
            <a:r>
              <a:rPr lang="en" sz="2400"/>
              <a:t>train</a:t>
            </a:r>
            <a:r>
              <a:rPr lang="en" sz="2400"/>
              <a:t> row in s_tok , use it to combine the input_ids , set the attention mask / start_tokens /end_tokens and add one to iterate</a:t>
            </a:r>
            <a:endParaRPr sz="2400"/>
          </a:p>
        </p:txBody>
      </p:sp>
      <p:pic>
        <p:nvPicPr>
          <p:cNvPr id="299" name="Google Shape;2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50" y="1162200"/>
            <a:ext cx="5310625" cy="29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825" y="1317550"/>
            <a:ext cx="3367751" cy="25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254550" y="277950"/>
            <a:ext cx="86349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 the same but for test data</a:t>
            </a:r>
            <a:endParaRPr sz="2400"/>
          </a:p>
        </p:txBody>
      </p:sp>
      <p:pic>
        <p:nvPicPr>
          <p:cNvPr id="306" name="Google Shape;30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225" y="877350"/>
            <a:ext cx="601027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6"/>
          <p:cNvSpPr txBox="1"/>
          <p:nvPr/>
        </p:nvSpPr>
        <p:spPr>
          <a:xfrm>
            <a:off x="506550" y="4169350"/>
            <a:ext cx="73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Note : no selected text so there doesn’t exist start_tokens and end_tokens 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title"/>
          </p:nvPr>
        </p:nvSpPr>
        <p:spPr>
          <a:xfrm>
            <a:off x="254550" y="277950"/>
            <a:ext cx="86349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model : </a:t>
            </a:r>
            <a:endParaRPr sz="2400"/>
          </a:p>
        </p:txBody>
      </p:sp>
      <p:pic>
        <p:nvPicPr>
          <p:cNvPr id="313" name="Google Shape;31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50" y="772575"/>
            <a:ext cx="7380125" cy="41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>
            <p:ph type="title"/>
          </p:nvPr>
        </p:nvSpPr>
        <p:spPr>
          <a:xfrm>
            <a:off x="254550" y="277950"/>
            <a:ext cx="86349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built the model for 5 times</a:t>
            </a:r>
            <a:r>
              <a:rPr lang="en" sz="2400"/>
              <a:t> : </a:t>
            </a:r>
            <a:endParaRPr sz="2400"/>
          </a:p>
        </p:txBody>
      </p:sp>
      <p:pic>
        <p:nvPicPr>
          <p:cNvPr id="319" name="Google Shape;31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1525"/>
            <a:ext cx="5232700" cy="40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500" y="811525"/>
            <a:ext cx="3454100" cy="40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254550" y="277950"/>
            <a:ext cx="86349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 submission file </a:t>
            </a:r>
            <a:r>
              <a:rPr lang="en" sz="2400"/>
              <a:t> : </a:t>
            </a:r>
            <a:endParaRPr sz="2400"/>
          </a:p>
        </p:txBody>
      </p:sp>
      <p:pic>
        <p:nvPicPr>
          <p:cNvPr id="326" name="Google Shape;32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700" y="1029750"/>
            <a:ext cx="4981575" cy="22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450" y="3495675"/>
            <a:ext cx="57626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/>
          <p:nvPr>
            <p:ph type="title"/>
          </p:nvPr>
        </p:nvSpPr>
        <p:spPr>
          <a:xfrm>
            <a:off x="254550" y="644225"/>
            <a:ext cx="86349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Score of the submission</a:t>
            </a:r>
            <a:r>
              <a:rPr lang="en" sz="2400"/>
              <a:t> : </a:t>
            </a:r>
            <a:endParaRPr sz="2400"/>
          </a:p>
        </p:txBody>
      </p:sp>
      <p:pic>
        <p:nvPicPr>
          <p:cNvPr id="333" name="Google Shape;33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50" y="1512925"/>
            <a:ext cx="8782050" cy="19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type="title"/>
          </p:nvPr>
        </p:nvSpPr>
        <p:spPr>
          <a:xfrm>
            <a:off x="466675" y="1956100"/>
            <a:ext cx="2808000" cy="10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Thanks</a:t>
            </a:r>
            <a:endParaRPr sz="5600"/>
          </a:p>
        </p:txBody>
      </p:sp>
      <p:pic>
        <p:nvPicPr>
          <p:cNvPr id="339" name="Google Shape;339;p51" title="Upward shot of Golden Gate Bridge against blue sky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546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problem :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507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Named-entity recognition (NER)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is a subtask of information extraction that seeks to locate and classify named entity mentioned in unstructured text into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predefined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categories such as person names, organizations, locations, medical codes, time expressions, quantities, monetary values, percentages, etc.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Necessities 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7550" y="2402725"/>
            <a:ext cx="28080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Import spacy library.</a:t>
            </a:r>
            <a:endParaRPr sz="16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875" y="393975"/>
            <a:ext cx="4162600" cy="40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71425" y="-779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data</a:t>
            </a:r>
            <a:r>
              <a:rPr lang="en"/>
              <a:t> 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75" y="1582025"/>
            <a:ext cx="5781897" cy="35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650" y="621050"/>
            <a:ext cx="8502376" cy="9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0822" y="2350075"/>
            <a:ext cx="23907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71425" y="1169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cxnSp>
        <p:nvCxnSpPr>
          <p:cNvPr id="106" name="Google Shape;106;p19"/>
          <p:cNvCxnSpPr/>
          <p:nvPr/>
        </p:nvCxnSpPr>
        <p:spPr>
          <a:xfrm>
            <a:off x="4356400" y="802700"/>
            <a:ext cx="39000" cy="40836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2467" l="0" r="0" t="0"/>
          <a:stretch/>
        </p:blipFill>
        <p:spPr>
          <a:xfrm>
            <a:off x="347275" y="908350"/>
            <a:ext cx="3733800" cy="25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025" y="908350"/>
            <a:ext cx="3733800" cy="257329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20800" y="3517175"/>
            <a:ext cx="38664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Null rows should be dropped 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5818000" y="3517175"/>
            <a:ext cx="17493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No Null Rows</a:t>
            </a:r>
            <a:r>
              <a:rPr lang="en" sz="1800">
                <a:solidFill>
                  <a:srgbClr val="FF0000"/>
                </a:solidFill>
              </a:rPr>
              <a:t> 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275" y="4173875"/>
            <a:ext cx="3541525" cy="6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171425" y="-77925"/>
            <a:ext cx="791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Coefficient</a:t>
            </a:r>
            <a:r>
              <a:rPr lang="en"/>
              <a:t> : 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1691" r="4832" t="0"/>
          <a:stretch/>
        </p:blipFill>
        <p:spPr>
          <a:xfrm>
            <a:off x="1041688" y="948800"/>
            <a:ext cx="7060624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4">
            <a:alphaModFix/>
          </a:blip>
          <a:srcRect b="0" l="0" r="3521" t="0"/>
          <a:stretch/>
        </p:blipFill>
        <p:spPr>
          <a:xfrm>
            <a:off x="1041700" y="2832563"/>
            <a:ext cx="66900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5650" y="4605100"/>
            <a:ext cx="24765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1100" y="4605088"/>
            <a:ext cx="241935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1582025" y="619725"/>
            <a:ext cx="61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Implementing Jaccard by calculating intersection over union 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582025" y="2491850"/>
            <a:ext cx="46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applying jaccard between text and selected text.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582025" y="4180725"/>
            <a:ext cx="61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Calculating jaccard and inserting it as column in train data 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71425" y="-77925"/>
            <a:ext cx="791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Coefficient : 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425" y="677775"/>
            <a:ext cx="7257767" cy="416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