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89E72F-9B00-4F5C-BC2F-5A348FCA4A83}" type="datetimeFigureOut">
              <a:rPr lang="en-US" smtClean="0"/>
              <a:t>18-Oct-24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F0AE1-B027-436D-ABDA-7566F77723D2}" type="slidenum">
              <a:rPr lang="en-US" smtClean="0"/>
              <a:t>‹#›</a:t>
            </a:fld>
            <a:endParaRPr lang="en-US"/>
          </a:p>
        </p:txBody>
      </p:sp>
    </p:spTree>
    <p:extLst>
      <p:ext uri="{BB962C8B-B14F-4D97-AF65-F5344CB8AC3E}">
        <p14:creationId xmlns:p14="http://schemas.microsoft.com/office/powerpoint/2010/main" val="1128738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9E72F-9B00-4F5C-BC2F-5A348FCA4A83}" type="datetimeFigureOut">
              <a:rPr lang="en-US" smtClean="0"/>
              <a:t>18-Oct-24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F0AE1-B027-436D-ABDA-7566F77723D2}" type="slidenum">
              <a:rPr lang="en-US" smtClean="0"/>
              <a:t>‹#›</a:t>
            </a:fld>
            <a:endParaRPr lang="en-US"/>
          </a:p>
        </p:txBody>
      </p:sp>
    </p:spTree>
    <p:extLst>
      <p:ext uri="{BB962C8B-B14F-4D97-AF65-F5344CB8AC3E}">
        <p14:creationId xmlns:p14="http://schemas.microsoft.com/office/powerpoint/2010/main" val="372782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9E72F-9B00-4F5C-BC2F-5A348FCA4A83}" type="datetimeFigureOut">
              <a:rPr lang="en-US" smtClean="0"/>
              <a:t>18-Oct-24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F0AE1-B027-436D-ABDA-7566F77723D2}" type="slidenum">
              <a:rPr lang="en-US" smtClean="0"/>
              <a:t>‹#›</a:t>
            </a:fld>
            <a:endParaRPr lang="en-US"/>
          </a:p>
        </p:txBody>
      </p:sp>
    </p:spTree>
    <p:extLst>
      <p:ext uri="{BB962C8B-B14F-4D97-AF65-F5344CB8AC3E}">
        <p14:creationId xmlns:p14="http://schemas.microsoft.com/office/powerpoint/2010/main" val="4090644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9E72F-9B00-4F5C-BC2F-5A348FCA4A83}" type="datetimeFigureOut">
              <a:rPr lang="en-US" smtClean="0"/>
              <a:t>18-Oct-24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F0AE1-B027-436D-ABDA-7566F77723D2}" type="slidenum">
              <a:rPr lang="en-US" smtClean="0"/>
              <a:t>‹#›</a:t>
            </a:fld>
            <a:endParaRPr lang="en-US"/>
          </a:p>
        </p:txBody>
      </p:sp>
    </p:spTree>
    <p:extLst>
      <p:ext uri="{BB962C8B-B14F-4D97-AF65-F5344CB8AC3E}">
        <p14:creationId xmlns:p14="http://schemas.microsoft.com/office/powerpoint/2010/main" val="215736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89E72F-9B00-4F5C-BC2F-5A348FCA4A83}" type="datetimeFigureOut">
              <a:rPr lang="en-US" smtClean="0"/>
              <a:t>18-Oct-24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FF0AE1-B027-436D-ABDA-7566F77723D2}" type="slidenum">
              <a:rPr lang="en-US" smtClean="0"/>
              <a:t>‹#›</a:t>
            </a:fld>
            <a:endParaRPr lang="en-US"/>
          </a:p>
        </p:txBody>
      </p:sp>
    </p:spTree>
    <p:extLst>
      <p:ext uri="{BB962C8B-B14F-4D97-AF65-F5344CB8AC3E}">
        <p14:creationId xmlns:p14="http://schemas.microsoft.com/office/powerpoint/2010/main" val="4217928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89E72F-9B00-4F5C-BC2F-5A348FCA4A83}" type="datetimeFigureOut">
              <a:rPr lang="en-US" smtClean="0"/>
              <a:t>18-Oct-24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F0AE1-B027-436D-ABDA-7566F77723D2}" type="slidenum">
              <a:rPr lang="en-US" smtClean="0"/>
              <a:t>‹#›</a:t>
            </a:fld>
            <a:endParaRPr lang="en-US"/>
          </a:p>
        </p:txBody>
      </p:sp>
    </p:spTree>
    <p:extLst>
      <p:ext uri="{BB962C8B-B14F-4D97-AF65-F5344CB8AC3E}">
        <p14:creationId xmlns:p14="http://schemas.microsoft.com/office/powerpoint/2010/main" val="3465138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89E72F-9B00-4F5C-BC2F-5A348FCA4A83}" type="datetimeFigureOut">
              <a:rPr lang="en-US" smtClean="0"/>
              <a:t>18-Oct-24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FF0AE1-B027-436D-ABDA-7566F77723D2}" type="slidenum">
              <a:rPr lang="en-US" smtClean="0"/>
              <a:t>‹#›</a:t>
            </a:fld>
            <a:endParaRPr lang="en-US"/>
          </a:p>
        </p:txBody>
      </p:sp>
    </p:spTree>
    <p:extLst>
      <p:ext uri="{BB962C8B-B14F-4D97-AF65-F5344CB8AC3E}">
        <p14:creationId xmlns:p14="http://schemas.microsoft.com/office/powerpoint/2010/main" val="180487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89E72F-9B00-4F5C-BC2F-5A348FCA4A83}" type="datetimeFigureOut">
              <a:rPr lang="en-US" smtClean="0"/>
              <a:t>18-Oct-24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FF0AE1-B027-436D-ABDA-7566F77723D2}" type="slidenum">
              <a:rPr lang="en-US" smtClean="0"/>
              <a:t>‹#›</a:t>
            </a:fld>
            <a:endParaRPr lang="en-US"/>
          </a:p>
        </p:txBody>
      </p:sp>
    </p:spTree>
    <p:extLst>
      <p:ext uri="{BB962C8B-B14F-4D97-AF65-F5344CB8AC3E}">
        <p14:creationId xmlns:p14="http://schemas.microsoft.com/office/powerpoint/2010/main" val="306388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9E72F-9B00-4F5C-BC2F-5A348FCA4A83}" type="datetimeFigureOut">
              <a:rPr lang="en-US" smtClean="0"/>
              <a:t>18-Oct-24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FF0AE1-B027-436D-ABDA-7566F77723D2}" type="slidenum">
              <a:rPr lang="en-US" smtClean="0"/>
              <a:t>‹#›</a:t>
            </a:fld>
            <a:endParaRPr lang="en-US"/>
          </a:p>
        </p:txBody>
      </p:sp>
    </p:spTree>
    <p:extLst>
      <p:ext uri="{BB962C8B-B14F-4D97-AF65-F5344CB8AC3E}">
        <p14:creationId xmlns:p14="http://schemas.microsoft.com/office/powerpoint/2010/main" val="61369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9E72F-9B00-4F5C-BC2F-5A348FCA4A83}" type="datetimeFigureOut">
              <a:rPr lang="en-US" smtClean="0"/>
              <a:t>18-Oct-24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F0AE1-B027-436D-ABDA-7566F77723D2}" type="slidenum">
              <a:rPr lang="en-US" smtClean="0"/>
              <a:t>‹#›</a:t>
            </a:fld>
            <a:endParaRPr lang="en-US"/>
          </a:p>
        </p:txBody>
      </p:sp>
    </p:spTree>
    <p:extLst>
      <p:ext uri="{BB962C8B-B14F-4D97-AF65-F5344CB8AC3E}">
        <p14:creationId xmlns:p14="http://schemas.microsoft.com/office/powerpoint/2010/main" val="351095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9E72F-9B00-4F5C-BC2F-5A348FCA4A83}" type="datetimeFigureOut">
              <a:rPr lang="en-US" smtClean="0"/>
              <a:t>18-Oct-24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FF0AE1-B027-436D-ABDA-7566F77723D2}" type="slidenum">
              <a:rPr lang="en-US" smtClean="0"/>
              <a:t>‹#›</a:t>
            </a:fld>
            <a:endParaRPr lang="en-US"/>
          </a:p>
        </p:txBody>
      </p:sp>
    </p:spTree>
    <p:extLst>
      <p:ext uri="{BB962C8B-B14F-4D97-AF65-F5344CB8AC3E}">
        <p14:creationId xmlns:p14="http://schemas.microsoft.com/office/powerpoint/2010/main" val="140057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9E72F-9B00-4F5C-BC2F-5A348FCA4A83}" type="datetimeFigureOut">
              <a:rPr lang="en-US" smtClean="0"/>
              <a:t>18-Oct-24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F0AE1-B027-436D-ABDA-7566F77723D2}" type="slidenum">
              <a:rPr lang="en-US" smtClean="0"/>
              <a:t>‹#›</a:t>
            </a:fld>
            <a:endParaRPr lang="en-US"/>
          </a:p>
        </p:txBody>
      </p:sp>
    </p:spTree>
    <p:extLst>
      <p:ext uri="{BB962C8B-B14F-4D97-AF65-F5344CB8AC3E}">
        <p14:creationId xmlns:p14="http://schemas.microsoft.com/office/powerpoint/2010/main" val="1512003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What is an </a:t>
            </a:r>
            <a:r>
              <a:rPr lang="en-US" b="1" dirty="0" smtClean="0"/>
              <a:t>Image</a:t>
            </a:r>
            <a:r>
              <a:rPr lang="en-US" b="1" dirty="0"/>
              <a:t>?</a:t>
            </a:r>
            <a:br>
              <a:rPr lang="en-US" b="1" dirty="0"/>
            </a:br>
            <a:endParaRPr lang="en-US" dirty="0"/>
          </a:p>
        </p:txBody>
      </p:sp>
      <p:sp>
        <p:nvSpPr>
          <p:cNvPr id="3" name="Subtitle 2"/>
          <p:cNvSpPr>
            <a:spLocks noGrp="1"/>
          </p:cNvSpPr>
          <p:nvPr>
            <p:ph type="subTitle" idx="1"/>
          </p:nvPr>
        </p:nvSpPr>
        <p:spPr>
          <a:xfrm>
            <a:off x="811369" y="3614916"/>
            <a:ext cx="10569262" cy="1655762"/>
          </a:xfrm>
        </p:spPr>
        <p:txBody>
          <a:bodyPr>
            <a:normAutofit/>
          </a:bodyPr>
          <a:lstStyle/>
          <a:p>
            <a:pPr algn="just"/>
            <a:r>
              <a:rPr lang="en-US" sz="2000" dirty="0">
                <a:latin typeface="+mj-lt"/>
              </a:rPr>
              <a:t>An image is a </a:t>
            </a:r>
            <a:r>
              <a:rPr lang="en-US" sz="2000" b="1" dirty="0">
                <a:latin typeface="+mj-lt"/>
              </a:rPr>
              <a:t>visual representation of something, while a digital image is a </a:t>
            </a:r>
            <a:r>
              <a:rPr lang="en-US" sz="2000" b="1" dirty="0" smtClean="0">
                <a:latin typeface="+mj-lt"/>
              </a:rPr>
              <a:t>binary,</a:t>
            </a:r>
            <a:r>
              <a:rPr lang="en-US" sz="2000" b="1" dirty="0">
                <a:latin typeface="+mj-lt"/>
              </a:rPr>
              <a:t> representation of visual data.</a:t>
            </a:r>
            <a:r>
              <a:rPr lang="en-US" sz="2000" dirty="0">
                <a:latin typeface="+mj-lt"/>
              </a:rPr>
              <a:t> These images can take the form of photographs, graphics and individual video frames. For this purpose, an image is a picture that was created or copied and stored in electronic form.</a:t>
            </a:r>
          </a:p>
        </p:txBody>
      </p:sp>
    </p:spTree>
    <p:extLst>
      <p:ext uri="{BB962C8B-B14F-4D97-AF65-F5344CB8AC3E}">
        <p14:creationId xmlns:p14="http://schemas.microsoft.com/office/powerpoint/2010/main" val="4291328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0022" y="1171978"/>
            <a:ext cx="5190186" cy="584775"/>
          </a:xfrm>
          <a:prstGeom prst="rect">
            <a:avLst/>
          </a:prstGeom>
          <a:noFill/>
        </p:spPr>
        <p:txBody>
          <a:bodyPr wrap="square" rtlCol="0">
            <a:spAutoFit/>
          </a:bodyPr>
          <a:lstStyle/>
          <a:p>
            <a:r>
              <a:rPr lang="en-US" sz="3200" dirty="0">
                <a:latin typeface="+mj-lt"/>
              </a:rPr>
              <a:t>How to </a:t>
            </a:r>
            <a:r>
              <a:rPr lang="en-US" sz="3200" dirty="0" smtClean="0">
                <a:latin typeface="+mj-lt"/>
              </a:rPr>
              <a:t>decide  pixels </a:t>
            </a:r>
            <a:r>
              <a:rPr lang="en-US" sz="3200" dirty="0">
                <a:latin typeface="+mj-lt"/>
              </a:rPr>
              <a:t>values?</a:t>
            </a:r>
          </a:p>
        </p:txBody>
      </p:sp>
      <p:sp>
        <p:nvSpPr>
          <p:cNvPr id="3" name="Rectangle 2"/>
          <p:cNvSpPr/>
          <p:nvPr/>
        </p:nvSpPr>
        <p:spPr>
          <a:xfrm>
            <a:off x="884348" y="3041440"/>
            <a:ext cx="11208914" cy="1754326"/>
          </a:xfrm>
          <a:prstGeom prst="rect">
            <a:avLst/>
          </a:prstGeom>
        </p:spPr>
        <p:txBody>
          <a:bodyPr wrap="square">
            <a:spAutoFit/>
          </a:bodyPr>
          <a:lstStyle/>
          <a:p>
            <a:pPr marL="285750" indent="-285750">
              <a:buFont typeface="Arial" panose="020B0604020202020204" pitchFamily="34" charset="0"/>
              <a:buChar char="•"/>
            </a:pPr>
            <a:r>
              <a:rPr lang="en-US" b="1" dirty="0"/>
              <a:t>Color Model: </a:t>
            </a:r>
            <a:r>
              <a:rPr lang="en-US" dirty="0" smtClean="0"/>
              <a:t>Use </a:t>
            </a:r>
            <a:r>
              <a:rPr lang="en-US" dirty="0"/>
              <a:t>RGB values (Red, Green, Blue) ranging from 0 to 255. For </a:t>
            </a:r>
            <a:r>
              <a:rPr lang="en-US" dirty="0" smtClean="0"/>
              <a:t>example :</a:t>
            </a:r>
          </a:p>
          <a:p>
            <a:r>
              <a:rPr lang="en-US" dirty="0" smtClean="0"/>
              <a:t>      Red </a:t>
            </a:r>
            <a:r>
              <a:rPr lang="en-US" dirty="0"/>
              <a:t>= (255, 0, 0)Black = (0, 0, 0</a:t>
            </a:r>
            <a:r>
              <a:rPr lang="en-US" dirty="0" smtClean="0"/>
              <a:t>)</a:t>
            </a:r>
          </a:p>
          <a:p>
            <a:endParaRPr lang="en-US" dirty="0"/>
          </a:p>
          <a:p>
            <a:pPr marL="285750" indent="-285750">
              <a:buFont typeface="Arial" panose="020B0604020202020204" pitchFamily="34" charset="0"/>
              <a:buChar char="•"/>
            </a:pPr>
            <a:r>
              <a:rPr lang="en-US" b="1" dirty="0"/>
              <a:t>Resolution</a:t>
            </a:r>
            <a:r>
              <a:rPr lang="en-US" dirty="0"/>
              <a:t>: Higher resolution (more pixels) gives more detail. For example, 1920x1080 pixels for a Full HD </a:t>
            </a:r>
            <a:r>
              <a:rPr lang="en-US" dirty="0" smtClean="0"/>
              <a:t>image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Compression &amp; Bit Depth</a:t>
            </a:r>
            <a:r>
              <a:rPr lang="en-US" dirty="0"/>
              <a:t>: Compression (JPEG, PNG) and bit depth (8-bit, 24-bit) can affect pixel quality</a:t>
            </a:r>
            <a:r>
              <a:rPr lang="en-US" dirty="0" smtClean="0"/>
              <a:t>.</a:t>
            </a:r>
            <a:endParaRPr lang="en-US" dirty="0"/>
          </a:p>
        </p:txBody>
      </p:sp>
    </p:spTree>
    <p:extLst>
      <p:ext uri="{BB962C8B-B14F-4D97-AF65-F5344CB8AC3E}">
        <p14:creationId xmlns:p14="http://schemas.microsoft.com/office/powerpoint/2010/main" val="1271824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04575" y="206062"/>
            <a:ext cx="3206840" cy="584775"/>
          </a:xfrm>
          <a:prstGeom prst="rect">
            <a:avLst/>
          </a:prstGeom>
          <a:noFill/>
        </p:spPr>
        <p:txBody>
          <a:bodyPr wrap="square" rtlCol="0">
            <a:spAutoFit/>
          </a:bodyPr>
          <a:lstStyle/>
          <a:p>
            <a:r>
              <a:rPr lang="en-US" sz="3200" dirty="0">
                <a:latin typeface="+mj-lt"/>
              </a:rPr>
              <a:t>Gray scales levels</a:t>
            </a:r>
          </a:p>
        </p:txBody>
      </p:sp>
      <p:sp>
        <p:nvSpPr>
          <p:cNvPr id="3" name="TextBox 2"/>
          <p:cNvSpPr txBox="1"/>
          <p:nvPr/>
        </p:nvSpPr>
        <p:spPr>
          <a:xfrm>
            <a:off x="734096" y="978793"/>
            <a:ext cx="11050073" cy="5632311"/>
          </a:xfrm>
          <a:prstGeom prst="rect">
            <a:avLst/>
          </a:prstGeom>
          <a:noFill/>
        </p:spPr>
        <p:txBody>
          <a:bodyPr wrap="square" rtlCol="0">
            <a:spAutoFit/>
          </a:bodyPr>
          <a:lstStyle/>
          <a:p>
            <a:r>
              <a:rPr lang="en-US" dirty="0" smtClean="0"/>
              <a:t>Refer </a:t>
            </a:r>
            <a:r>
              <a:rPr lang="en-US" dirty="0"/>
              <a:t>to the range of shades of gray between black and white in an image. The levels are determined by the intensity values assigned to each pixel, where </a:t>
            </a:r>
            <a:r>
              <a:rPr lang="en-US" b="1" dirty="0"/>
              <a:t>black</a:t>
            </a:r>
            <a:r>
              <a:rPr lang="en-US" dirty="0"/>
              <a:t> is the lowest intensity and </a:t>
            </a:r>
            <a:r>
              <a:rPr lang="en-US" b="1" dirty="0"/>
              <a:t>white</a:t>
            </a:r>
            <a:r>
              <a:rPr lang="en-US" dirty="0"/>
              <a:t> is the highest </a:t>
            </a:r>
            <a:r>
              <a:rPr lang="en-US" dirty="0" smtClean="0"/>
              <a:t>intensity.</a:t>
            </a:r>
          </a:p>
          <a:p>
            <a:endParaRPr lang="en-US" dirty="0"/>
          </a:p>
          <a:p>
            <a:r>
              <a:rPr lang="en-US" b="1" dirty="0"/>
              <a:t>Common Gray Scale </a:t>
            </a:r>
            <a:r>
              <a:rPr lang="en-US" b="1" dirty="0" smtClean="0"/>
              <a:t>Levels.</a:t>
            </a:r>
          </a:p>
          <a:p>
            <a:endParaRPr lang="en-US" b="1" dirty="0" smtClean="0"/>
          </a:p>
          <a:p>
            <a:r>
              <a:rPr lang="en-US" b="1" dirty="0" smtClean="0"/>
              <a:t>         2-bit </a:t>
            </a:r>
            <a:r>
              <a:rPr lang="en-US" b="1" dirty="0"/>
              <a:t>Gray Scale</a:t>
            </a:r>
            <a:r>
              <a:rPr lang="en-US" dirty="0"/>
              <a:t>: 4 levels (0, 1, 2, 3</a:t>
            </a:r>
            <a:r>
              <a:rPr lang="en-US" dirty="0" smtClean="0"/>
              <a:t>)</a:t>
            </a:r>
          </a:p>
          <a:p>
            <a:endParaRPr lang="en-US" dirty="0" smtClean="0"/>
          </a:p>
          <a:p>
            <a:pPr marL="285750" indent="-285750">
              <a:buFont typeface="Arial" panose="020B0604020202020204" pitchFamily="34" charset="0"/>
              <a:buChar char="•"/>
            </a:pPr>
            <a:r>
              <a:rPr lang="en-US" dirty="0"/>
              <a:t>Can represent 4 shades of gray, including black and </a:t>
            </a:r>
            <a:r>
              <a:rPr lang="en-US" dirty="0" smtClean="0"/>
              <a:t>white</a:t>
            </a:r>
          </a:p>
          <a:p>
            <a:endParaRPr lang="en-US" b="1" dirty="0"/>
          </a:p>
          <a:p>
            <a:r>
              <a:rPr lang="en-US" b="1" dirty="0" smtClean="0"/>
              <a:t>        4-bit </a:t>
            </a:r>
            <a:r>
              <a:rPr lang="en-US" b="1" dirty="0"/>
              <a:t>Gray Scale</a:t>
            </a:r>
            <a:r>
              <a:rPr lang="en-US" dirty="0"/>
              <a:t>: 16 levels (0 to 15</a:t>
            </a:r>
            <a:r>
              <a:rPr lang="en-US" dirty="0" smtClean="0"/>
              <a:t>)</a:t>
            </a:r>
          </a:p>
          <a:p>
            <a:endParaRPr lang="en-US" dirty="0" smtClean="0"/>
          </a:p>
          <a:p>
            <a:pPr marL="285750" indent="-285750">
              <a:buFont typeface="Arial" panose="020B0604020202020204" pitchFamily="34" charset="0"/>
              <a:buChar char="•"/>
            </a:pPr>
            <a:r>
              <a:rPr lang="en-US" dirty="0"/>
              <a:t>Can represent 16 shades of gray</a:t>
            </a:r>
            <a:r>
              <a:rPr lang="en-US" dirty="0" smtClean="0"/>
              <a:t>.</a:t>
            </a:r>
          </a:p>
          <a:p>
            <a:pPr marL="285750" indent="-285750">
              <a:buFont typeface="Arial" panose="020B0604020202020204" pitchFamily="34" charset="0"/>
              <a:buChar char="•"/>
            </a:pPr>
            <a:endParaRPr lang="en-US" b="1" dirty="0"/>
          </a:p>
          <a:p>
            <a:r>
              <a:rPr lang="en-US" b="1" dirty="0" smtClean="0"/>
              <a:t>        8-bit </a:t>
            </a:r>
            <a:r>
              <a:rPr lang="en-US" b="1" dirty="0"/>
              <a:t>Gray Scale</a:t>
            </a:r>
            <a:r>
              <a:rPr lang="en-US" dirty="0"/>
              <a:t>: 256 levels (0 to 255</a:t>
            </a:r>
            <a:r>
              <a:rPr lang="en-US" dirty="0" smtClean="0"/>
              <a:t>)</a:t>
            </a:r>
          </a:p>
          <a:p>
            <a:endParaRPr lang="en-US" dirty="0" smtClean="0"/>
          </a:p>
          <a:p>
            <a:pPr marL="285750" indent="-285750">
              <a:buFont typeface="Arial" panose="020B0604020202020204" pitchFamily="34" charset="0"/>
              <a:buChar char="•"/>
            </a:pPr>
            <a:r>
              <a:rPr lang="en-US" b="1" dirty="0"/>
              <a:t>0</a:t>
            </a:r>
            <a:r>
              <a:rPr lang="en-US" dirty="0"/>
              <a:t> is black, </a:t>
            </a:r>
            <a:r>
              <a:rPr lang="en-US" b="1" dirty="0"/>
              <a:t>255</a:t>
            </a:r>
            <a:r>
              <a:rPr lang="en-US" dirty="0"/>
              <a:t> is white, and intermediate values are shades of </a:t>
            </a:r>
            <a:r>
              <a:rPr lang="en-US" dirty="0" smtClean="0"/>
              <a:t>gray</a:t>
            </a:r>
          </a:p>
          <a:p>
            <a:pPr marL="285750" indent="-285750">
              <a:buFont typeface="Arial" panose="020B0604020202020204" pitchFamily="34" charset="0"/>
              <a:buChar char="•"/>
            </a:pPr>
            <a:endParaRPr lang="en-US" b="1" dirty="0"/>
          </a:p>
          <a:p>
            <a:r>
              <a:rPr lang="en-US" b="1" dirty="0" smtClean="0"/>
              <a:t>      16-bit </a:t>
            </a:r>
            <a:r>
              <a:rPr lang="en-US" b="1" dirty="0"/>
              <a:t>Gray Scale</a:t>
            </a:r>
            <a:r>
              <a:rPr lang="en-US" dirty="0"/>
              <a:t>: 65,536 levels (0 to 65,535</a:t>
            </a:r>
            <a:r>
              <a:rPr lang="en-US" dirty="0" smtClean="0"/>
              <a:t>)</a:t>
            </a:r>
          </a:p>
          <a:p>
            <a:endParaRPr lang="en-US" dirty="0" smtClean="0"/>
          </a:p>
          <a:p>
            <a:pPr marL="285750" indent="-285750">
              <a:buFont typeface="Arial" panose="020B0604020202020204" pitchFamily="34" charset="0"/>
              <a:buChar char="•"/>
            </a:pPr>
            <a:r>
              <a:rPr lang="en-US" dirty="0"/>
              <a:t>Offers extremely fine gradients of gray, used in high-quality imaging.</a:t>
            </a:r>
            <a:endParaRPr lang="en-US" b="1" dirty="0"/>
          </a:p>
        </p:txBody>
      </p:sp>
      <p:pic>
        <p:nvPicPr>
          <p:cNvPr id="4" name="Picture 3"/>
          <p:cNvPicPr>
            <a:picLocks noChangeAspect="1"/>
          </p:cNvPicPr>
          <p:nvPr/>
        </p:nvPicPr>
        <p:blipFill>
          <a:blip r:embed="rId2"/>
          <a:stretch>
            <a:fillRect/>
          </a:stretch>
        </p:blipFill>
        <p:spPr>
          <a:xfrm>
            <a:off x="7611415" y="2871990"/>
            <a:ext cx="4031087" cy="2098928"/>
          </a:xfrm>
          <a:prstGeom prst="rect">
            <a:avLst/>
          </a:prstGeom>
        </p:spPr>
      </p:pic>
    </p:spTree>
    <p:extLst>
      <p:ext uri="{BB962C8B-B14F-4D97-AF65-F5344CB8AC3E}">
        <p14:creationId xmlns:p14="http://schemas.microsoft.com/office/powerpoint/2010/main" val="1918771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0625" y="734096"/>
            <a:ext cx="5796651" cy="584775"/>
          </a:xfrm>
          <a:prstGeom prst="rect">
            <a:avLst/>
          </a:prstGeom>
          <a:noFill/>
        </p:spPr>
        <p:txBody>
          <a:bodyPr wrap="none" rtlCol="0">
            <a:spAutoFit/>
          </a:bodyPr>
          <a:lstStyle/>
          <a:p>
            <a:r>
              <a:rPr lang="en-US" sz="3200" dirty="0">
                <a:latin typeface="+mj-lt"/>
              </a:rPr>
              <a:t>Image Sampling and Quantization</a:t>
            </a:r>
          </a:p>
        </p:txBody>
      </p:sp>
      <p:sp>
        <p:nvSpPr>
          <p:cNvPr id="3" name="TextBox 2"/>
          <p:cNvSpPr txBox="1"/>
          <p:nvPr/>
        </p:nvSpPr>
        <p:spPr>
          <a:xfrm>
            <a:off x="347170" y="2049793"/>
            <a:ext cx="7222435" cy="3693319"/>
          </a:xfrm>
          <a:prstGeom prst="rect">
            <a:avLst/>
          </a:prstGeom>
          <a:noFill/>
        </p:spPr>
        <p:txBody>
          <a:bodyPr wrap="square" rtlCol="0">
            <a:spAutoFit/>
          </a:bodyPr>
          <a:lstStyle/>
          <a:p>
            <a:pPr algn="just"/>
            <a:r>
              <a:rPr lang="en-US" dirty="0"/>
              <a:t>To convert the continuous function f(</a:t>
            </a:r>
            <a:r>
              <a:rPr lang="en-US" dirty="0" err="1"/>
              <a:t>x,y</a:t>
            </a:r>
            <a:r>
              <a:rPr lang="en-US" dirty="0"/>
              <a:t>) to digital form, we need to sample the function in both coordinates and in amplitude</a:t>
            </a:r>
            <a:r>
              <a:rPr lang="en-US" dirty="0" smtClean="0"/>
              <a:t>.</a:t>
            </a:r>
          </a:p>
          <a:p>
            <a:pPr algn="just"/>
            <a:endParaRPr lang="en-US" dirty="0" smtClean="0"/>
          </a:p>
          <a:p>
            <a:pPr marL="285750" indent="-285750" algn="just">
              <a:buFont typeface="Arial" panose="020B0604020202020204" pitchFamily="34" charset="0"/>
              <a:buChar char="•"/>
            </a:pPr>
            <a:r>
              <a:rPr lang="en-US" dirty="0"/>
              <a:t>Digitizing the coordinate values is called sampling</a:t>
            </a:r>
            <a:r>
              <a:rPr lang="en-US" dirty="0" smtClean="0"/>
              <a:t>.</a:t>
            </a:r>
          </a:p>
          <a:p>
            <a:pPr marL="285750" indent="-285750" algn="just">
              <a:buFont typeface="Arial" panose="020B0604020202020204" pitchFamily="34" charset="0"/>
              <a:buChar char="•"/>
            </a:pPr>
            <a:r>
              <a:rPr lang="en-US" dirty="0"/>
              <a:t>Digitizing the amplitude values is called quantization</a:t>
            </a:r>
            <a:r>
              <a:rPr lang="en-US" dirty="0" smtClean="0"/>
              <a:t>.</a:t>
            </a:r>
          </a:p>
          <a:p>
            <a:pPr marL="285750" indent="-285750" algn="just">
              <a:buFont typeface="Arial" panose="020B0604020202020204" pitchFamily="34" charset="0"/>
              <a:buChar char="•"/>
            </a:pPr>
            <a:endParaRPr lang="en-US" dirty="0"/>
          </a:p>
          <a:p>
            <a:pPr algn="just"/>
            <a:r>
              <a:rPr lang="en-US" dirty="0" smtClean="0"/>
              <a:t>We </a:t>
            </a:r>
            <a:r>
              <a:rPr lang="en-US" dirty="0"/>
              <a:t>show how to convert the continuous image in Figure </a:t>
            </a:r>
            <a:r>
              <a:rPr lang="en-US" dirty="0" smtClean="0"/>
              <a:t> </a:t>
            </a:r>
            <a:r>
              <a:rPr lang="en-US" dirty="0"/>
              <a:t>to the digital form using the sampling and quantization processes. The one-dimensional function </a:t>
            </a:r>
            <a:r>
              <a:rPr lang="en-US" dirty="0" smtClean="0"/>
              <a:t> </a:t>
            </a:r>
            <a:r>
              <a:rPr lang="en-US" dirty="0"/>
              <a:t>is a plot of amplitude (gray level) values of the continuous image along the line segment </a:t>
            </a:r>
            <a:r>
              <a:rPr lang="en-US" dirty="0" smtClean="0"/>
              <a:t>. </a:t>
            </a:r>
            <a:r>
              <a:rPr lang="en-US" dirty="0"/>
              <a:t>To sample this function, we take equally spaced samples along line </a:t>
            </a:r>
            <a:r>
              <a:rPr lang="en-US" dirty="0" smtClean="0"/>
              <a:t>AB. </a:t>
            </a:r>
            <a:r>
              <a:rPr lang="en-US" dirty="0"/>
              <a:t>The samples are shown as small white squares superimposed on the function. The set of these discrete locations gives the sampled function.</a:t>
            </a:r>
          </a:p>
        </p:txBody>
      </p:sp>
      <p:pic>
        <p:nvPicPr>
          <p:cNvPr id="4" name="Picture 3"/>
          <p:cNvPicPr>
            <a:picLocks noChangeAspect="1"/>
          </p:cNvPicPr>
          <p:nvPr/>
        </p:nvPicPr>
        <p:blipFill>
          <a:blip r:embed="rId2"/>
          <a:stretch>
            <a:fillRect/>
          </a:stretch>
        </p:blipFill>
        <p:spPr>
          <a:xfrm>
            <a:off x="7881871" y="2132369"/>
            <a:ext cx="4016635" cy="3528166"/>
          </a:xfrm>
          <a:prstGeom prst="rect">
            <a:avLst/>
          </a:prstGeom>
        </p:spPr>
      </p:pic>
    </p:spTree>
    <p:extLst>
      <p:ext uri="{BB962C8B-B14F-4D97-AF65-F5344CB8AC3E}">
        <p14:creationId xmlns:p14="http://schemas.microsoft.com/office/powerpoint/2010/main" val="567735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8864" cy="1325563"/>
          </a:xfrm>
        </p:spPr>
        <p:txBody>
          <a:bodyPr>
            <a:normAutofit/>
          </a:bodyPr>
          <a:lstStyle/>
          <a:p>
            <a:r>
              <a:rPr lang="en-US" sz="3200" dirty="0"/>
              <a:t>Digital Image resulted from sampling and quantization</a:t>
            </a:r>
          </a:p>
        </p:txBody>
      </p:sp>
      <p:pic>
        <p:nvPicPr>
          <p:cNvPr id="4" name="Content Placeholder 3"/>
          <p:cNvPicPr>
            <a:picLocks noGrp="1" noChangeAspect="1"/>
          </p:cNvPicPr>
          <p:nvPr>
            <p:ph idx="1"/>
          </p:nvPr>
        </p:nvPicPr>
        <p:blipFill>
          <a:blip r:embed="rId2"/>
          <a:stretch>
            <a:fillRect/>
          </a:stretch>
        </p:blipFill>
        <p:spPr>
          <a:xfrm>
            <a:off x="7817477" y="2202287"/>
            <a:ext cx="3259587" cy="3161759"/>
          </a:xfrm>
          <a:prstGeom prst="rect">
            <a:avLst/>
          </a:prstGeom>
        </p:spPr>
      </p:pic>
      <p:sp>
        <p:nvSpPr>
          <p:cNvPr id="5" name="TextBox 4"/>
          <p:cNvSpPr txBox="1"/>
          <p:nvPr/>
        </p:nvSpPr>
        <p:spPr>
          <a:xfrm>
            <a:off x="528034" y="2202287"/>
            <a:ext cx="696747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number of selected values in the sampling process is known as the image spatial resolution. This is simply the number of pixels relative to the given image area</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number of selected values in the quantization process is called the grey-level (color level) resolution. This is expressed in terms of the number of bits allocated to the color levels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quality of a digitized image depends on the resolution parameters on both processes.</a:t>
            </a:r>
          </a:p>
        </p:txBody>
      </p:sp>
    </p:spTree>
    <p:extLst>
      <p:ext uri="{BB962C8B-B14F-4D97-AF65-F5344CB8AC3E}">
        <p14:creationId xmlns:p14="http://schemas.microsoft.com/office/powerpoint/2010/main" val="361855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What is fundus image enhancement technique?</a:t>
            </a:r>
          </a:p>
        </p:txBody>
      </p:sp>
      <p:sp>
        <p:nvSpPr>
          <p:cNvPr id="3" name="Content Placeholder 2"/>
          <p:cNvSpPr>
            <a:spLocks noGrp="1"/>
          </p:cNvSpPr>
          <p:nvPr>
            <p:ph idx="1"/>
          </p:nvPr>
        </p:nvSpPr>
        <p:spPr/>
        <p:txBody>
          <a:bodyPr>
            <a:normAutofit/>
          </a:bodyPr>
          <a:lstStyle/>
          <a:p>
            <a:pPr marL="0" indent="0" algn="just">
              <a:buNone/>
            </a:pPr>
            <a:r>
              <a:rPr lang="en-US" sz="1800" dirty="0"/>
              <a:t>Fundus image enhancement techniques are methods used to improve the quality and visibility of images taken from the fundus (the interior surface of the eye) for better analysis and diagnosis of ocular diseases. These techniques are particularly useful in ophthalmology and optometry, where fundus images can reveal crucial information about conditions such as diabetic retinopathy, glaucoma, and age-related macular </a:t>
            </a:r>
            <a:r>
              <a:rPr lang="en-US" sz="1800" dirty="0" smtClean="0"/>
              <a:t>degeneration.</a:t>
            </a:r>
          </a:p>
          <a:p>
            <a:pPr algn="just"/>
            <a:endParaRPr lang="en-US" sz="1800" dirty="0" smtClean="0"/>
          </a:p>
          <a:p>
            <a:pPr algn="just"/>
            <a:r>
              <a:rPr lang="en-US" sz="1800" b="1" dirty="0"/>
              <a:t>Contrast </a:t>
            </a:r>
            <a:r>
              <a:rPr lang="en-US" sz="1800" b="1" dirty="0" smtClean="0"/>
              <a:t>Enhancement</a:t>
            </a:r>
          </a:p>
          <a:p>
            <a:pPr algn="just"/>
            <a:r>
              <a:rPr lang="en-US" sz="1800" b="1" dirty="0"/>
              <a:t>Noise </a:t>
            </a:r>
            <a:r>
              <a:rPr lang="en-US" sz="1800" b="1" dirty="0" smtClean="0"/>
              <a:t>Reduction</a:t>
            </a:r>
          </a:p>
          <a:p>
            <a:pPr algn="just"/>
            <a:r>
              <a:rPr lang="en-US" sz="1800" b="1" dirty="0"/>
              <a:t>Edge </a:t>
            </a:r>
            <a:r>
              <a:rPr lang="en-US" sz="1800" b="1" dirty="0" smtClean="0"/>
              <a:t>Detection</a:t>
            </a:r>
          </a:p>
          <a:p>
            <a:pPr algn="just"/>
            <a:r>
              <a:rPr lang="en-US" sz="1800" b="1" dirty="0"/>
              <a:t>Color </a:t>
            </a:r>
            <a:r>
              <a:rPr lang="en-US" sz="1800" b="1" dirty="0" smtClean="0"/>
              <a:t>Enhancement</a:t>
            </a:r>
          </a:p>
          <a:p>
            <a:pPr algn="just"/>
            <a:r>
              <a:rPr lang="en-US" sz="1800" b="1" dirty="0"/>
              <a:t>Image </a:t>
            </a:r>
            <a:r>
              <a:rPr lang="en-US" sz="1800" b="1" dirty="0" smtClean="0"/>
              <a:t>Registration</a:t>
            </a:r>
          </a:p>
          <a:p>
            <a:pPr algn="just"/>
            <a:r>
              <a:rPr lang="en-US" sz="1800" b="1" dirty="0"/>
              <a:t>Deep Learning </a:t>
            </a:r>
            <a:r>
              <a:rPr lang="en-US" sz="1800" b="1" dirty="0" smtClean="0"/>
              <a:t>Techniques</a:t>
            </a:r>
          </a:p>
          <a:p>
            <a:pPr algn="just"/>
            <a:r>
              <a:rPr lang="en-US" sz="1800" b="1" dirty="0"/>
              <a:t>Retinal Layer Segmentation</a:t>
            </a:r>
          </a:p>
        </p:txBody>
      </p:sp>
    </p:spTree>
    <p:extLst>
      <p:ext uri="{BB962C8B-B14F-4D97-AF65-F5344CB8AC3E}">
        <p14:creationId xmlns:p14="http://schemas.microsoft.com/office/powerpoint/2010/main" val="2001000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8050" y="1425047"/>
            <a:ext cx="9453386" cy="4022717"/>
          </a:xfrm>
          <a:prstGeom prst="rect">
            <a:avLst/>
          </a:prstGeom>
        </p:spPr>
      </p:pic>
    </p:spTree>
    <p:extLst>
      <p:ext uri="{BB962C8B-B14F-4D97-AF65-F5344CB8AC3E}">
        <p14:creationId xmlns:p14="http://schemas.microsoft.com/office/powerpoint/2010/main" val="111220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Types of Digital Images</a:t>
            </a:r>
            <a:endParaRPr lang="en-US" dirty="0">
              <a:latin typeface="+mn-lt"/>
            </a:endParaRPr>
          </a:p>
        </p:txBody>
      </p:sp>
      <p:sp>
        <p:nvSpPr>
          <p:cNvPr id="3" name="Content Placeholder 2"/>
          <p:cNvSpPr>
            <a:spLocks noGrp="1"/>
          </p:cNvSpPr>
          <p:nvPr>
            <p:ph idx="1"/>
          </p:nvPr>
        </p:nvSpPr>
        <p:spPr/>
        <p:txBody>
          <a:bodyPr/>
          <a:lstStyle/>
          <a:p>
            <a:r>
              <a:rPr lang="en-US" dirty="0"/>
              <a:t>Binary </a:t>
            </a:r>
            <a:r>
              <a:rPr lang="en-US" dirty="0" smtClean="0"/>
              <a:t>image</a:t>
            </a:r>
          </a:p>
          <a:p>
            <a:r>
              <a:rPr lang="en-US" dirty="0"/>
              <a:t>Gray-scale </a:t>
            </a:r>
            <a:r>
              <a:rPr lang="en-US" dirty="0" smtClean="0"/>
              <a:t>image</a:t>
            </a:r>
          </a:p>
          <a:p>
            <a:r>
              <a:rPr lang="en-US" dirty="0" smtClean="0"/>
              <a:t>Color image</a:t>
            </a:r>
          </a:p>
          <a:p>
            <a:r>
              <a:rPr lang="en-US" dirty="0"/>
              <a:t>Multispectral </a:t>
            </a:r>
            <a:r>
              <a:rPr lang="en-US" dirty="0" smtClean="0"/>
              <a:t>image</a:t>
            </a:r>
          </a:p>
          <a:p>
            <a:r>
              <a:rPr lang="en-US" dirty="0"/>
              <a:t>Two-Dimensional and </a:t>
            </a:r>
            <a:r>
              <a:rPr lang="en-US" dirty="0" smtClean="0"/>
              <a:t>Three-Dimensional Image</a:t>
            </a:r>
            <a:endParaRPr lang="en-US" dirty="0"/>
          </a:p>
          <a:p>
            <a:pPr marL="0" indent="0">
              <a:buNone/>
            </a:pPr>
            <a:endParaRPr lang="en-US" dirty="0"/>
          </a:p>
        </p:txBody>
      </p:sp>
    </p:spTree>
    <p:extLst>
      <p:ext uri="{BB962C8B-B14F-4D97-AF65-F5344CB8AC3E}">
        <p14:creationId xmlns:p14="http://schemas.microsoft.com/office/powerpoint/2010/main" val="23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893" y="823158"/>
            <a:ext cx="3932237" cy="1104363"/>
          </a:xfrm>
        </p:spPr>
        <p:txBody>
          <a:bodyPr/>
          <a:lstStyle/>
          <a:p>
            <a:r>
              <a:rPr lang="en-US" dirty="0" smtClean="0"/>
              <a:t>Binary </a:t>
            </a:r>
            <a:r>
              <a:rPr lang="en-US" dirty="0" smtClean="0"/>
              <a:t>images</a:t>
            </a:r>
            <a:r>
              <a:rPr lang="en-US" dirty="0" smtClean="0"/>
              <a:t/>
            </a:r>
            <a:br>
              <a:rPr lang="en-US" dirty="0" smtClean="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1521" y="2352524"/>
            <a:ext cx="5679465" cy="3249785"/>
          </a:xfrm>
        </p:spPr>
      </p:pic>
      <p:sp>
        <p:nvSpPr>
          <p:cNvPr id="4" name="Text Placeholder 3"/>
          <p:cNvSpPr>
            <a:spLocks noGrp="1"/>
          </p:cNvSpPr>
          <p:nvPr>
            <p:ph type="body" sz="half" idx="2"/>
          </p:nvPr>
        </p:nvSpPr>
        <p:spPr>
          <a:xfrm>
            <a:off x="759555" y="2120704"/>
            <a:ext cx="4582218" cy="2605842"/>
          </a:xfrm>
        </p:spPr>
        <p:txBody>
          <a:bodyPr>
            <a:noAutofit/>
          </a:bodyPr>
          <a:lstStyle/>
          <a:p>
            <a:pPr algn="just"/>
            <a:r>
              <a:rPr lang="en-US" sz="1800" dirty="0" smtClean="0"/>
              <a:t>Binary images are the simplest type of images and can take on two values, </a:t>
            </a:r>
            <a:r>
              <a:rPr lang="en-US" sz="1800" b="1" dirty="0" smtClean="0"/>
              <a:t>typically black and white, or 0 and 1</a:t>
            </a:r>
            <a:r>
              <a:rPr lang="en-US" sz="1800" dirty="0" smtClean="0"/>
              <a:t>. A binary image is referred to as a 1-bit image because </a:t>
            </a:r>
            <a:r>
              <a:rPr lang="en-US" sz="1800" b="1" dirty="0" smtClean="0"/>
              <a:t>it takes only 1 binary digit to represent each pixel</a:t>
            </a:r>
            <a:r>
              <a:rPr lang="en-US" sz="1800" dirty="0" smtClean="0"/>
              <a:t>. These types of images are frequently used in applications where the </a:t>
            </a:r>
            <a:r>
              <a:rPr lang="en-US" sz="1800" b="1" dirty="0" smtClean="0"/>
              <a:t>only information required is general shape or outline, for example optical character recognition (OCR</a:t>
            </a:r>
            <a:r>
              <a:rPr lang="en-US" sz="1800" dirty="0" smtClean="0"/>
              <a:t>). Binary images are often created from the gray-scale images via a threshold operation, where every pixel above the threshold value is turned </a:t>
            </a:r>
            <a:r>
              <a:rPr lang="en-US" sz="1800" b="1" dirty="0" smtClean="0"/>
              <a:t>white ('1'), and those below it are turned black ('0'). </a:t>
            </a:r>
            <a:r>
              <a:rPr lang="en-US" sz="1800" dirty="0" smtClean="0"/>
              <a:t>In the figure below, we see examples of binary images.</a:t>
            </a:r>
            <a:endParaRPr lang="en-US" sz="1800" dirty="0"/>
          </a:p>
        </p:txBody>
      </p:sp>
    </p:spTree>
    <p:extLst>
      <p:ext uri="{BB962C8B-B14F-4D97-AF65-F5344CB8AC3E}">
        <p14:creationId xmlns:p14="http://schemas.microsoft.com/office/powerpoint/2010/main" val="397288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3292" y="2301000"/>
            <a:ext cx="5384663" cy="2966460"/>
          </a:xfrm>
          <a:prstGeom prst="rect">
            <a:avLst/>
          </a:prstGeom>
        </p:spPr>
      </p:pic>
      <p:sp>
        <p:nvSpPr>
          <p:cNvPr id="11" name="TextBox 10"/>
          <p:cNvSpPr txBox="1"/>
          <p:nvPr/>
        </p:nvSpPr>
        <p:spPr>
          <a:xfrm>
            <a:off x="681287" y="798490"/>
            <a:ext cx="5009882" cy="584775"/>
          </a:xfrm>
          <a:prstGeom prst="rect">
            <a:avLst/>
          </a:prstGeom>
          <a:noFill/>
        </p:spPr>
        <p:txBody>
          <a:bodyPr wrap="square" rtlCol="0">
            <a:spAutoFit/>
          </a:bodyPr>
          <a:lstStyle/>
          <a:p>
            <a:r>
              <a:rPr lang="en-US" sz="3200" dirty="0" smtClean="0">
                <a:latin typeface="+mj-lt"/>
              </a:rPr>
              <a:t>Gray Scale Images</a:t>
            </a:r>
            <a:endParaRPr lang="en-US" sz="3200" dirty="0">
              <a:latin typeface="+mj-lt"/>
            </a:endParaRPr>
          </a:p>
        </p:txBody>
      </p:sp>
      <p:sp>
        <p:nvSpPr>
          <p:cNvPr id="12" name="TextBox 11"/>
          <p:cNvSpPr txBox="1"/>
          <p:nvPr/>
        </p:nvSpPr>
        <p:spPr>
          <a:xfrm>
            <a:off x="681287" y="1966149"/>
            <a:ext cx="4702082" cy="3970318"/>
          </a:xfrm>
          <a:prstGeom prst="rect">
            <a:avLst/>
          </a:prstGeom>
          <a:noFill/>
        </p:spPr>
        <p:txBody>
          <a:bodyPr wrap="square" rtlCol="0">
            <a:spAutoFit/>
          </a:bodyPr>
          <a:lstStyle/>
          <a:p>
            <a:pPr algn="just"/>
            <a:r>
              <a:rPr lang="en-US" dirty="0"/>
              <a:t>Gray-scale images are referred to as monochrome (one-color) images. They contain gray-level information, no color information. The number of bits used for each pixel determines the number of different gray levels available. The typical gray-scale image contains 8bits/pixel data, which allows us to have 256 different gray levels. The figure below shows examples of gray-scale images. </a:t>
            </a:r>
            <a:r>
              <a:rPr lang="en-US" b="1" dirty="0"/>
              <a:t>In applications like medical imaging and astronomy, 12 or 16 bits/pixel images are used</a:t>
            </a:r>
            <a:r>
              <a:rPr lang="en-US" dirty="0"/>
              <a:t>. These extra gray levels become useful when a small section of the image is made much larger to discern details.</a:t>
            </a:r>
          </a:p>
        </p:txBody>
      </p:sp>
    </p:spTree>
    <p:extLst>
      <p:ext uri="{BB962C8B-B14F-4D97-AF65-F5344CB8AC3E}">
        <p14:creationId xmlns:p14="http://schemas.microsoft.com/office/powerpoint/2010/main" val="151183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97735" y="772732"/>
            <a:ext cx="3361386" cy="584775"/>
          </a:xfrm>
          <a:prstGeom prst="rect">
            <a:avLst/>
          </a:prstGeom>
          <a:noFill/>
        </p:spPr>
        <p:txBody>
          <a:bodyPr wrap="square" rtlCol="0">
            <a:spAutoFit/>
          </a:bodyPr>
          <a:lstStyle/>
          <a:p>
            <a:r>
              <a:rPr lang="en-US" sz="3200" dirty="0" smtClean="0">
                <a:latin typeface="+mj-lt"/>
              </a:rPr>
              <a:t>Color Images</a:t>
            </a:r>
            <a:endParaRPr lang="en-US" sz="3200" dirty="0">
              <a:latin typeface="+mj-lt"/>
            </a:endParaRPr>
          </a:p>
        </p:txBody>
      </p:sp>
      <p:sp>
        <p:nvSpPr>
          <p:cNvPr id="3" name="TextBox 2"/>
          <p:cNvSpPr txBox="1"/>
          <p:nvPr/>
        </p:nvSpPr>
        <p:spPr>
          <a:xfrm>
            <a:off x="953035" y="2408349"/>
            <a:ext cx="5344733" cy="3139321"/>
          </a:xfrm>
          <a:prstGeom prst="rect">
            <a:avLst/>
          </a:prstGeom>
          <a:noFill/>
        </p:spPr>
        <p:txBody>
          <a:bodyPr wrap="square" rtlCol="0">
            <a:spAutoFit/>
          </a:bodyPr>
          <a:lstStyle/>
          <a:p>
            <a:pPr algn="just"/>
            <a:r>
              <a:rPr lang="en-US" dirty="0"/>
              <a:t>Color images can be modeled as three-band monochrome image data, where each band of data corresponds to a different color. </a:t>
            </a:r>
            <a:r>
              <a:rPr lang="en-US" b="1" dirty="0"/>
              <a:t>The actual information stored in the digital image data is the gray-level information in each spectral band.</a:t>
            </a:r>
            <a:r>
              <a:rPr lang="en-US" dirty="0"/>
              <a:t> Typical color images are represented as red, green, and blue (RGB images). Using the 8-bit monochrome standard as a model, the </a:t>
            </a:r>
            <a:r>
              <a:rPr lang="en-US" b="1" dirty="0"/>
              <a:t>corresponding color image would have 24-bits/pixel (8-bits for each of the three color bands red, green, and blue). </a:t>
            </a:r>
            <a:r>
              <a:rPr lang="en-US" dirty="0"/>
              <a:t>The figure below illustrates a representation of a typical RGB color image.</a:t>
            </a:r>
          </a:p>
        </p:txBody>
      </p:sp>
      <p:pic>
        <p:nvPicPr>
          <p:cNvPr id="4" name="Picture 3"/>
          <p:cNvPicPr>
            <a:picLocks noChangeAspect="1"/>
          </p:cNvPicPr>
          <p:nvPr/>
        </p:nvPicPr>
        <p:blipFill>
          <a:blip r:embed="rId2"/>
          <a:stretch>
            <a:fillRect/>
          </a:stretch>
        </p:blipFill>
        <p:spPr>
          <a:xfrm>
            <a:off x="7265908" y="1997112"/>
            <a:ext cx="3668256" cy="3550558"/>
          </a:xfrm>
          <a:prstGeom prst="rect">
            <a:avLst/>
          </a:prstGeom>
        </p:spPr>
      </p:pic>
    </p:spTree>
    <p:extLst>
      <p:ext uri="{BB962C8B-B14F-4D97-AF65-F5344CB8AC3E}">
        <p14:creationId xmlns:p14="http://schemas.microsoft.com/office/powerpoint/2010/main" val="178506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17028" y="1689711"/>
            <a:ext cx="3823952" cy="3823952"/>
          </a:xfrm>
          <a:prstGeom prst="rect">
            <a:avLst/>
          </a:prstGeom>
        </p:spPr>
      </p:pic>
      <p:sp>
        <p:nvSpPr>
          <p:cNvPr id="3" name="TextBox 2"/>
          <p:cNvSpPr txBox="1"/>
          <p:nvPr/>
        </p:nvSpPr>
        <p:spPr>
          <a:xfrm>
            <a:off x="746975" y="737785"/>
            <a:ext cx="3876541" cy="861774"/>
          </a:xfrm>
          <a:prstGeom prst="rect">
            <a:avLst/>
          </a:prstGeom>
          <a:noFill/>
        </p:spPr>
        <p:txBody>
          <a:bodyPr wrap="square" rtlCol="0">
            <a:spAutoFit/>
          </a:bodyPr>
          <a:lstStyle/>
          <a:p>
            <a:r>
              <a:rPr lang="en-US" sz="3200" dirty="0">
                <a:latin typeface="+mj-lt"/>
              </a:rPr>
              <a:t>Multispectral </a:t>
            </a:r>
            <a:r>
              <a:rPr lang="en-US" sz="3200" dirty="0" smtClean="0">
                <a:latin typeface="+mj-lt"/>
              </a:rPr>
              <a:t>Images</a:t>
            </a:r>
            <a:endParaRPr lang="en-US" sz="3200" dirty="0">
              <a:latin typeface="+mj-lt"/>
            </a:endParaRPr>
          </a:p>
          <a:p>
            <a:endParaRPr lang="en-US" dirty="0">
              <a:latin typeface="+mj-lt"/>
            </a:endParaRPr>
          </a:p>
        </p:txBody>
      </p:sp>
      <p:sp>
        <p:nvSpPr>
          <p:cNvPr id="5" name="TextBox 4"/>
          <p:cNvSpPr txBox="1"/>
          <p:nvPr/>
        </p:nvSpPr>
        <p:spPr>
          <a:xfrm>
            <a:off x="746975" y="1689711"/>
            <a:ext cx="4868215" cy="4247317"/>
          </a:xfrm>
          <a:prstGeom prst="rect">
            <a:avLst/>
          </a:prstGeom>
          <a:noFill/>
        </p:spPr>
        <p:txBody>
          <a:bodyPr wrap="square" rtlCol="0">
            <a:spAutoFit/>
          </a:bodyPr>
          <a:lstStyle/>
          <a:p>
            <a:pPr algn="just"/>
            <a:r>
              <a:rPr lang="en-US" dirty="0"/>
              <a:t>Multispectral images typically contain information outside the normal human perceptual range. This may include infrared, ultraviolet, X-ray, acoustic, or radar data. </a:t>
            </a:r>
            <a:r>
              <a:rPr lang="en-US" b="1" dirty="0"/>
              <a:t>These are not images in the usual sense because the information represented is not directly visible by the human system. </a:t>
            </a:r>
            <a:r>
              <a:rPr lang="en-US" dirty="0"/>
              <a:t>However, the information is often represented in visual form by mapping the different spectral bands to RGB components</a:t>
            </a:r>
            <a:r>
              <a:rPr lang="en-US" dirty="0" smtClean="0"/>
              <a:t>.</a:t>
            </a:r>
            <a:r>
              <a:rPr lang="en-US" dirty="0"/>
              <a:t> It can allow extraction of additional information the human eye fails to capture with its visible receptors for red, green and </a:t>
            </a:r>
            <a:r>
              <a:rPr lang="en-US" dirty="0" smtClean="0"/>
              <a:t>blue. </a:t>
            </a:r>
            <a:r>
              <a:rPr lang="en-US" b="1" dirty="0"/>
              <a:t>It was originally developed for military target identification and reconnaissance</a:t>
            </a:r>
            <a:r>
              <a:rPr lang="en-US" dirty="0"/>
              <a:t>. Early space-based imaging platforms incorporated multispectral imaging technology</a:t>
            </a:r>
            <a:endParaRPr lang="en-US" dirty="0"/>
          </a:p>
        </p:txBody>
      </p:sp>
    </p:spTree>
    <p:extLst>
      <p:ext uri="{BB962C8B-B14F-4D97-AF65-F5344CB8AC3E}">
        <p14:creationId xmlns:p14="http://schemas.microsoft.com/office/powerpoint/2010/main" val="3514798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7912" y="596945"/>
            <a:ext cx="5472448" cy="858368"/>
          </a:xfrm>
        </p:spPr>
        <p:txBody>
          <a:bodyPr>
            <a:normAutofit/>
          </a:bodyPr>
          <a:lstStyle/>
          <a:p>
            <a:r>
              <a:rPr lang="en-US" sz="3600" dirty="0" smtClean="0"/>
              <a:t>Two-Dimensional</a:t>
            </a:r>
            <a:r>
              <a:rPr lang="en-US" dirty="0" smtClean="0"/>
              <a:t> Images</a:t>
            </a:r>
            <a:endParaRPr lang="en-US" dirty="0"/>
          </a:p>
        </p:txBody>
      </p:sp>
      <p:sp>
        <p:nvSpPr>
          <p:cNvPr id="3" name="TextBox 2"/>
          <p:cNvSpPr txBox="1"/>
          <p:nvPr/>
        </p:nvSpPr>
        <p:spPr>
          <a:xfrm>
            <a:off x="1326523" y="1983241"/>
            <a:ext cx="4803820" cy="2862322"/>
          </a:xfrm>
          <a:prstGeom prst="rect">
            <a:avLst/>
          </a:prstGeom>
          <a:noFill/>
        </p:spPr>
        <p:txBody>
          <a:bodyPr wrap="square" rtlCol="0">
            <a:spAutoFit/>
          </a:bodyPr>
          <a:lstStyle/>
          <a:p>
            <a:pPr algn="just"/>
            <a:r>
              <a:rPr lang="en-US" dirty="0"/>
              <a:t>A flat image that </a:t>
            </a:r>
            <a:r>
              <a:rPr lang="en-US" b="1" dirty="0"/>
              <a:t>has only height and width (X and Y axis)</a:t>
            </a:r>
            <a:r>
              <a:rPr lang="en-US" dirty="0"/>
              <a:t>. It lacks depth, making it look flat, like a photograph or a drawing</a:t>
            </a:r>
            <a:r>
              <a:rPr lang="en-US" dirty="0" smtClean="0"/>
              <a:t>.</a:t>
            </a:r>
            <a:r>
              <a:rPr lang="en-US" dirty="0"/>
              <a:t> Let’s imagine you’re looking at a drawing of a cat on a piece of paper. That’s a 2D image. “2D” means it’s flat, like when you draw on a sheet of paper or see a picture in a book. Everything you see in a 2D image has height and width</a:t>
            </a:r>
            <a:r>
              <a:rPr lang="en-US" b="1" dirty="0"/>
              <a:t>, but it doesn’t have depth. It’s like looking at a painting</a:t>
            </a:r>
            <a:r>
              <a:rPr lang="en-US" dirty="0"/>
              <a:t>; no matter how much you try, you can’t see behind the surface.</a:t>
            </a:r>
            <a:endParaRPr lang="en-US" dirty="0"/>
          </a:p>
        </p:txBody>
      </p:sp>
      <p:pic>
        <p:nvPicPr>
          <p:cNvPr id="5" name="Picture 4"/>
          <p:cNvPicPr>
            <a:picLocks noChangeAspect="1"/>
          </p:cNvPicPr>
          <p:nvPr/>
        </p:nvPicPr>
        <p:blipFill>
          <a:blip r:embed="rId2"/>
          <a:stretch>
            <a:fillRect/>
          </a:stretch>
        </p:blipFill>
        <p:spPr>
          <a:xfrm>
            <a:off x="7193985" y="1790163"/>
            <a:ext cx="3934374" cy="3248478"/>
          </a:xfrm>
          <a:prstGeom prst="rect">
            <a:avLst/>
          </a:prstGeom>
        </p:spPr>
      </p:pic>
    </p:spTree>
    <p:extLst>
      <p:ext uri="{BB962C8B-B14F-4D97-AF65-F5344CB8AC3E}">
        <p14:creationId xmlns:p14="http://schemas.microsoft.com/office/powerpoint/2010/main" val="3473514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29187" y="669702"/>
            <a:ext cx="5563674" cy="584775"/>
          </a:xfrm>
          <a:prstGeom prst="rect">
            <a:avLst/>
          </a:prstGeom>
          <a:noFill/>
        </p:spPr>
        <p:txBody>
          <a:bodyPr wrap="square" rtlCol="0">
            <a:spAutoFit/>
          </a:bodyPr>
          <a:lstStyle/>
          <a:p>
            <a:r>
              <a:rPr lang="en-US" sz="3200" dirty="0" smtClean="0">
                <a:latin typeface="+mj-lt"/>
              </a:rPr>
              <a:t>Three-Dimensional </a:t>
            </a:r>
            <a:r>
              <a:rPr lang="en-US" sz="3200" dirty="0">
                <a:latin typeface="+mj-lt"/>
              </a:rPr>
              <a:t>Images</a:t>
            </a:r>
          </a:p>
        </p:txBody>
      </p:sp>
      <p:sp>
        <p:nvSpPr>
          <p:cNvPr id="5" name="TextBox 4"/>
          <p:cNvSpPr txBox="1"/>
          <p:nvPr/>
        </p:nvSpPr>
        <p:spPr>
          <a:xfrm>
            <a:off x="837127" y="2125014"/>
            <a:ext cx="5615188" cy="2862322"/>
          </a:xfrm>
          <a:prstGeom prst="rect">
            <a:avLst/>
          </a:prstGeom>
          <a:noFill/>
        </p:spPr>
        <p:txBody>
          <a:bodyPr wrap="square" rtlCol="0">
            <a:spAutoFit/>
          </a:bodyPr>
          <a:lstStyle/>
          <a:p>
            <a:pPr algn="just"/>
            <a:r>
              <a:rPr lang="en-US" dirty="0"/>
              <a:t>Images that include depth along with height and width (X, Y, and Z axis), creating a perception of volume or space. A 3D image represents objects in three dimensions: height, width, and depth. Unlike 2D images, 3D images provide a perception of volume and space, allowing viewers to rotate and view the object from different angles. Commonly used in gaming, animation, virtual reality, and simulations, 3D images create more realistic and immersive visual experiences</a:t>
            </a:r>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4776" y="2125014"/>
            <a:ext cx="4616688" cy="3168202"/>
          </a:xfrm>
          <a:prstGeom prst="rect">
            <a:avLst/>
          </a:prstGeom>
        </p:spPr>
      </p:pic>
      <p:sp>
        <p:nvSpPr>
          <p:cNvPr id="7" name="TextBox 6"/>
          <p:cNvSpPr txBox="1"/>
          <p:nvPr/>
        </p:nvSpPr>
        <p:spPr>
          <a:xfrm>
            <a:off x="7984901" y="5422006"/>
            <a:ext cx="2588654" cy="646331"/>
          </a:xfrm>
          <a:prstGeom prst="rect">
            <a:avLst/>
          </a:prstGeom>
          <a:noFill/>
        </p:spPr>
        <p:txBody>
          <a:bodyPr wrap="square" rtlCol="0">
            <a:spAutoFit/>
          </a:bodyPr>
          <a:lstStyle/>
          <a:p>
            <a:r>
              <a:rPr lang="en-US" dirty="0"/>
              <a:t>3D human Eye Model</a:t>
            </a:r>
          </a:p>
          <a:p>
            <a:endParaRPr lang="en-US" dirty="0"/>
          </a:p>
        </p:txBody>
      </p:sp>
    </p:spTree>
    <p:extLst>
      <p:ext uri="{BB962C8B-B14F-4D97-AF65-F5344CB8AC3E}">
        <p14:creationId xmlns:p14="http://schemas.microsoft.com/office/powerpoint/2010/main" val="276252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60677" y="2020330"/>
            <a:ext cx="3664142" cy="3195613"/>
          </a:xfrm>
          <a:prstGeom prst="rect">
            <a:avLst/>
          </a:prstGeom>
        </p:spPr>
      </p:pic>
      <p:sp>
        <p:nvSpPr>
          <p:cNvPr id="3" name="TextBox 2"/>
          <p:cNvSpPr txBox="1"/>
          <p:nvPr/>
        </p:nvSpPr>
        <p:spPr>
          <a:xfrm>
            <a:off x="3129565" y="643943"/>
            <a:ext cx="4855336" cy="584775"/>
          </a:xfrm>
          <a:prstGeom prst="rect">
            <a:avLst/>
          </a:prstGeom>
          <a:noFill/>
        </p:spPr>
        <p:txBody>
          <a:bodyPr wrap="square" rtlCol="0">
            <a:spAutoFit/>
          </a:bodyPr>
          <a:lstStyle/>
          <a:p>
            <a:r>
              <a:rPr lang="en-US" sz="3200" dirty="0">
                <a:latin typeface="+mj-lt"/>
              </a:rPr>
              <a:t>What is pixel </a:t>
            </a:r>
            <a:r>
              <a:rPr lang="en-US" sz="3200" dirty="0" smtClean="0">
                <a:latin typeface="+mj-lt"/>
              </a:rPr>
              <a:t>in images</a:t>
            </a:r>
            <a:r>
              <a:rPr lang="en-US" sz="3200" dirty="0">
                <a:latin typeface="+mj-lt"/>
              </a:rPr>
              <a:t>?</a:t>
            </a:r>
          </a:p>
        </p:txBody>
      </p:sp>
      <p:sp>
        <p:nvSpPr>
          <p:cNvPr id="4" name="TextBox 3"/>
          <p:cNvSpPr txBox="1"/>
          <p:nvPr/>
        </p:nvSpPr>
        <p:spPr>
          <a:xfrm>
            <a:off x="1081826" y="2020330"/>
            <a:ext cx="5653825" cy="1754326"/>
          </a:xfrm>
          <a:prstGeom prst="rect">
            <a:avLst/>
          </a:prstGeom>
          <a:noFill/>
        </p:spPr>
        <p:txBody>
          <a:bodyPr wrap="square" rtlCol="0">
            <a:spAutoFit/>
          </a:bodyPr>
          <a:lstStyle/>
          <a:p>
            <a:pPr algn="just"/>
            <a:r>
              <a:rPr lang="en-US" b="1" dirty="0"/>
              <a:t>A pixel (short for "picture element") is the smallest unit of a digital image or display. </a:t>
            </a:r>
            <a:r>
              <a:rPr lang="en-US" dirty="0"/>
              <a:t>It represents a single point of color in a grid that makes up the entire image. Each pixel contains color information, typically in the form of RGB (Red, Green, Blue) values, which combine to create the final </a:t>
            </a:r>
            <a:r>
              <a:rPr lang="en-US" dirty="0" smtClean="0"/>
              <a:t>color. </a:t>
            </a:r>
            <a:r>
              <a:rPr lang="en-US" b="1" dirty="0" smtClean="0"/>
              <a:t>Key </a:t>
            </a:r>
            <a:r>
              <a:rPr lang="en-US" b="1" dirty="0"/>
              <a:t>Points. Pixel Grid, Resolution, Zooming</a:t>
            </a:r>
          </a:p>
        </p:txBody>
      </p:sp>
    </p:spTree>
    <p:extLst>
      <p:ext uri="{BB962C8B-B14F-4D97-AF65-F5344CB8AC3E}">
        <p14:creationId xmlns:p14="http://schemas.microsoft.com/office/powerpoint/2010/main" val="2094302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1280</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What is an Image? </vt:lpstr>
      <vt:lpstr>Types of Digital Images</vt:lpstr>
      <vt:lpstr>Binary images </vt:lpstr>
      <vt:lpstr>PowerPoint Presentation</vt:lpstr>
      <vt:lpstr>PowerPoint Presentation</vt:lpstr>
      <vt:lpstr>PowerPoint Presentation</vt:lpstr>
      <vt:lpstr>Two-Dimensional Images</vt:lpstr>
      <vt:lpstr>PowerPoint Presentation</vt:lpstr>
      <vt:lpstr>PowerPoint Presentation</vt:lpstr>
      <vt:lpstr>PowerPoint Presentation</vt:lpstr>
      <vt:lpstr>PowerPoint Presentation</vt:lpstr>
      <vt:lpstr>PowerPoint Presentation</vt:lpstr>
      <vt:lpstr>Digital Image resulted from sampling and quantization</vt:lpstr>
      <vt:lpstr>What is fundus image enhancement technique?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 image?</dc:title>
  <dc:creator>syed ali</dc:creator>
  <cp:lastModifiedBy>syed ali</cp:lastModifiedBy>
  <cp:revision>27</cp:revision>
  <dcterms:created xsi:type="dcterms:W3CDTF">2024-10-16T16:42:27Z</dcterms:created>
  <dcterms:modified xsi:type="dcterms:W3CDTF">2024-10-18T22:03:56Z</dcterms:modified>
</cp:coreProperties>
</file>