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6" r:id="rId5"/>
    <p:sldId id="292" r:id="rId6"/>
    <p:sldId id="295" r:id="rId7"/>
    <p:sldId id="293" r:id="rId8"/>
    <p:sldId id="294" r:id="rId9"/>
    <p:sldId id="301" r:id="rId10"/>
    <p:sldId id="30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BEB9AA"/>
    <a:srgbClr val="C0C9C2"/>
    <a:srgbClr val="AA9D92"/>
    <a:srgbClr val="F2F1EE"/>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595" autoAdjust="0"/>
  </p:normalViewPr>
  <p:slideViewPr>
    <p:cSldViewPr snapToGrid="0">
      <p:cViewPr varScale="1">
        <p:scale>
          <a:sx n="81" d="100"/>
          <a:sy n="81" d="100"/>
        </p:scale>
        <p:origin x="91" y="182"/>
      </p:cViewPr>
      <p:guideLst>
        <p:guide pos="4128"/>
        <p:guide orient="horz" pos="960"/>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8/29/2023</a:t>
            </a:fld>
            <a:endParaRPr lang="en-US"/>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8/29/2023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a:p>
        </p:txBody>
      </p:sp>
    </p:spTree>
    <p:extLst>
      <p:ext uri="{BB962C8B-B14F-4D97-AF65-F5344CB8AC3E}">
        <p14:creationId xmlns:p14="http://schemas.microsoft.com/office/powerpoint/2010/main" val="1777375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US"/>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8/29/2023</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8/29/2023</a:t>
            </a:fld>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US"/>
              <a:t>Click icon to add picture</a:t>
            </a:r>
            <a:endParaRPr lang="en-US" dirty="0"/>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US"/>
              <a:t>Click icon to add picture</a:t>
            </a:r>
            <a:endParaRPr lang="en-US" dirty="0"/>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8/29/2023</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8/29/2023</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US"/>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US"/>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US"/>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8/29/2023</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8/29/2023</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8/29/2023</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8/29/2023</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US"/>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US"/>
              <a:t>Click icon to add picture</a:t>
            </a:r>
            <a:endParaRPr lang="en-US" dirty="0"/>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US"/>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US"/>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US"/>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8/29/2023</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US"/>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8/29/2023</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t>8/29/2023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p:txBody>
          <a:bodyPr>
            <a:noAutofit/>
          </a:bodyPr>
          <a:lstStyle/>
          <a:p>
            <a:r>
              <a:rPr lang="en-US" sz="9600" dirty="0" err="1"/>
              <a:t>Tulpics</a:t>
            </a:r>
            <a:endParaRPr lang="en-US" sz="9600" dirty="0"/>
          </a:p>
        </p:txBody>
      </p:sp>
      <p:sp>
        <p:nvSpPr>
          <p:cNvPr id="18" name="Text Placeholder 17">
            <a:extLst>
              <a:ext uri="{FF2B5EF4-FFF2-40B4-BE49-F238E27FC236}">
                <a16:creationId xmlns:a16="http://schemas.microsoft.com/office/drawing/2014/main" id="{27A48A35-E5E4-4A5F-9F91-BAEA4F5DF21D}"/>
              </a:ext>
            </a:extLst>
          </p:cNvPr>
          <p:cNvSpPr>
            <a:spLocks noGrp="1"/>
          </p:cNvSpPr>
          <p:nvPr>
            <p:ph type="body" sz="quarter" idx="12"/>
          </p:nvPr>
        </p:nvSpPr>
        <p:spPr/>
        <p:txBody>
          <a:bodyPr/>
          <a:lstStyle/>
          <a:p>
            <a:r>
              <a:rPr lang="en-US" dirty="0"/>
              <a:t>Contoso</a:t>
            </a:r>
          </a:p>
          <a:p>
            <a:r>
              <a:rPr lang="en-US" dirty="0"/>
              <a:t>September 28, 2023</a:t>
            </a:r>
          </a:p>
          <a:p>
            <a:r>
              <a:rPr lang="en-US" dirty="0"/>
              <a:t>ALFA Team</a:t>
            </a:r>
          </a:p>
          <a:p>
            <a:endParaRPr lang="en-US" dirty="0"/>
          </a:p>
        </p:txBody>
      </p:sp>
      <p:pic>
        <p:nvPicPr>
          <p:cNvPr id="10" name="Picture Placeholder 9" descr="beauty products on a table with accent leaves">
            <a:extLst>
              <a:ext uri="{FF2B5EF4-FFF2-40B4-BE49-F238E27FC236}">
                <a16:creationId xmlns:a16="http://schemas.microsoft.com/office/drawing/2014/main" id="{989DB536-6819-4D2C-B0DB-D6649F94F6C1}"/>
              </a:ext>
            </a:extLst>
          </p:cNvPr>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EC46ADB-55E5-43DA-8E91-C49412A33045}"/>
              </a:ext>
            </a:extLst>
          </p:cNvPr>
          <p:cNvSpPr>
            <a:spLocks noGrp="1"/>
          </p:cNvSpPr>
          <p:nvPr>
            <p:ph type="title"/>
          </p:nvPr>
        </p:nvSpPr>
        <p:spPr>
          <a:xfrm>
            <a:off x="914513" y="876300"/>
            <a:ext cx="5181486" cy="1159232"/>
          </a:xfrm>
        </p:spPr>
        <p:txBody>
          <a:bodyPr>
            <a:normAutofit/>
          </a:bodyPr>
          <a:lstStyle/>
          <a:p>
            <a:r>
              <a:rPr lang="en-US" sz="6600" dirty="0"/>
              <a:t>Project idea</a:t>
            </a:r>
          </a:p>
        </p:txBody>
      </p:sp>
      <p:sp>
        <p:nvSpPr>
          <p:cNvPr id="2" name="Text Placeholder 1">
            <a:extLst>
              <a:ext uri="{FF2B5EF4-FFF2-40B4-BE49-F238E27FC236}">
                <a16:creationId xmlns:a16="http://schemas.microsoft.com/office/drawing/2014/main" id="{C11A7FF5-E7DB-4462-BC64-12126BDC0DFB}"/>
              </a:ext>
            </a:extLst>
          </p:cNvPr>
          <p:cNvSpPr>
            <a:spLocks noGrp="1"/>
          </p:cNvSpPr>
          <p:nvPr>
            <p:ph type="body" sz="quarter" idx="11"/>
          </p:nvPr>
        </p:nvSpPr>
        <p:spPr>
          <a:xfrm>
            <a:off x="1504950" y="2035531"/>
            <a:ext cx="9141279" cy="4048028"/>
          </a:xfrm>
        </p:spPr>
        <p:txBody>
          <a:bodyPr>
            <a:normAutofit fontScale="32500" lnSpcReduction="20000"/>
          </a:bodyPr>
          <a:lstStyle/>
          <a:p>
            <a:r>
              <a:rPr lang="en-GB" sz="5400" b="0" i="0" dirty="0">
                <a:solidFill>
                  <a:schemeClr val="accent1">
                    <a:lumMod val="25000"/>
                  </a:schemeClr>
                </a:solidFill>
                <a:effectLst/>
                <a:latin typeface="-apple-system"/>
              </a:rPr>
              <a:t>The project aims to develop a comprehensive mobile application and web platform that provides personalized guidance for plant care and disease management. The application leverages artificial intelligence and machine learning technologies to offer tailored recommendations for planting, watering, and harvesting based on the specific type of plant, local environmental conditions, and seasonal factors. Users will be able to easily identify plant diseases through image scanning, receive real-time alerts for optimal care actions, and access informative content about each plant's requirements. The platform will cater to farmers, garden enthusiasts, researchers, and anyone interested in cultivating healthy plants. By merging technology with agriculture, the project seeks to empower users with knowledge, optimize plant growth, and minimize crop damage caused by diseases, ultimately contributing to sustainable farming practices and environmental awareness.</a:t>
            </a:r>
            <a:endParaRPr lang="en-US" sz="5700" dirty="0">
              <a:solidFill>
                <a:schemeClr val="accent1">
                  <a:lumMod val="25000"/>
                </a:schemeClr>
              </a:solidFill>
            </a:endParaRPr>
          </a:p>
        </p:txBody>
      </p:sp>
      <p:sp>
        <p:nvSpPr>
          <p:cNvPr id="8" name="Date Placeholder 7">
            <a:extLst>
              <a:ext uri="{FF2B5EF4-FFF2-40B4-BE49-F238E27FC236}">
                <a16:creationId xmlns:a16="http://schemas.microsoft.com/office/drawing/2014/main" id="{B10C7A9E-B1D7-4285-8DD5-D28AFDC7B4F8}"/>
              </a:ext>
            </a:extLst>
          </p:cNvPr>
          <p:cNvSpPr>
            <a:spLocks noGrp="1"/>
          </p:cNvSpPr>
          <p:nvPr>
            <p:ph type="dt" sz="half" idx="2"/>
          </p:nvPr>
        </p:nvSpPr>
        <p:spPr/>
        <p:txBody>
          <a:bodyPr/>
          <a:lstStyle/>
          <a:p>
            <a:fld id="{5AF05980-54E0-4F3D-BAF3-4CE06FA77025}" type="datetime1">
              <a:rPr lang="en-US" smtClean="0"/>
              <a:pPr/>
              <a:t>8/29/2023</a:t>
            </a:fld>
            <a:endParaRPr lang="en-US" dirty="0"/>
          </a:p>
        </p:txBody>
      </p:sp>
      <p:sp>
        <p:nvSpPr>
          <p:cNvPr id="9" name="Slide Number Placeholder 8">
            <a:extLst>
              <a:ext uri="{FF2B5EF4-FFF2-40B4-BE49-F238E27FC236}">
                <a16:creationId xmlns:a16="http://schemas.microsoft.com/office/drawing/2014/main" id="{AA7B234E-FE17-4087-92FD-3802CA26E967}"/>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932982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EC46ADB-55E5-43DA-8E91-C49412A33045}"/>
              </a:ext>
            </a:extLst>
          </p:cNvPr>
          <p:cNvSpPr>
            <a:spLocks noGrp="1"/>
          </p:cNvSpPr>
          <p:nvPr>
            <p:ph type="title"/>
          </p:nvPr>
        </p:nvSpPr>
        <p:spPr/>
        <p:txBody>
          <a:bodyPr/>
          <a:lstStyle/>
          <a:p>
            <a:r>
              <a:rPr lang="en-US" dirty="0"/>
              <a:t>Abstract</a:t>
            </a:r>
          </a:p>
        </p:txBody>
      </p:sp>
      <p:sp>
        <p:nvSpPr>
          <p:cNvPr id="2" name="Text Placeholder 1">
            <a:extLst>
              <a:ext uri="{FF2B5EF4-FFF2-40B4-BE49-F238E27FC236}">
                <a16:creationId xmlns:a16="http://schemas.microsoft.com/office/drawing/2014/main" id="{C11A7FF5-E7DB-4462-BC64-12126BDC0DFB}"/>
              </a:ext>
            </a:extLst>
          </p:cNvPr>
          <p:cNvSpPr>
            <a:spLocks noGrp="1"/>
          </p:cNvSpPr>
          <p:nvPr>
            <p:ph type="body" sz="quarter" idx="11"/>
          </p:nvPr>
        </p:nvSpPr>
        <p:spPr>
          <a:xfrm>
            <a:off x="1320510" y="2719022"/>
            <a:ext cx="9550977" cy="3183014"/>
          </a:xfrm>
        </p:spPr>
        <p:txBody>
          <a:bodyPr>
            <a:normAutofit fontScale="32500" lnSpcReduction="20000"/>
          </a:bodyPr>
          <a:lstStyle/>
          <a:p>
            <a:r>
              <a:rPr lang="en-US" sz="5400" b="0" i="0" dirty="0">
                <a:solidFill>
                  <a:schemeClr val="accent1">
                    <a:lumMod val="25000"/>
                  </a:schemeClr>
                </a:solidFill>
                <a:effectLst/>
                <a:latin typeface="-apple-system"/>
              </a:rPr>
              <a:t>The "</a:t>
            </a:r>
            <a:r>
              <a:rPr lang="en-US" sz="5400" b="0" i="0" dirty="0" err="1">
                <a:solidFill>
                  <a:schemeClr val="accent1">
                    <a:lumMod val="25000"/>
                  </a:schemeClr>
                </a:solidFill>
                <a:effectLst/>
                <a:latin typeface="-apple-system"/>
              </a:rPr>
              <a:t>Tulpics</a:t>
            </a:r>
            <a:r>
              <a:rPr lang="en-US" sz="5400" b="0" i="0" dirty="0">
                <a:solidFill>
                  <a:schemeClr val="accent1">
                    <a:lumMod val="25000"/>
                  </a:schemeClr>
                </a:solidFill>
                <a:effectLst/>
                <a:latin typeface="-apple-system"/>
              </a:rPr>
              <a:t>" project aims to revolutionize plant care and disease management through an innovative mobile application and web platform. By harnessing the power of artificial intelligence and machine learning, </a:t>
            </a:r>
            <a:r>
              <a:rPr lang="en-US" sz="5400" b="0" i="0" dirty="0" err="1">
                <a:solidFill>
                  <a:schemeClr val="accent1">
                    <a:lumMod val="25000"/>
                  </a:schemeClr>
                </a:solidFill>
                <a:effectLst/>
                <a:latin typeface="-apple-system"/>
              </a:rPr>
              <a:t>Tulpics</a:t>
            </a:r>
            <a:r>
              <a:rPr lang="en-US" sz="5400" b="0" i="0" dirty="0">
                <a:solidFill>
                  <a:schemeClr val="accent1">
                    <a:lumMod val="25000"/>
                  </a:schemeClr>
                </a:solidFill>
                <a:effectLst/>
                <a:latin typeface="-apple-system"/>
              </a:rPr>
              <a:t> offers personalized guidance for planting, watering, and harvesting, tailored to the unique characteristics of each plant species, local environmental conditions, and seasonal fluctuations. This technology empowers farmers, garden enthusiasts, researchers, and plant lovers to cultivate thriving plants and combat diseases effectively. </a:t>
            </a:r>
            <a:r>
              <a:rPr lang="en-US" sz="5400" b="0" i="0" dirty="0" err="1">
                <a:solidFill>
                  <a:schemeClr val="accent1">
                    <a:lumMod val="25000"/>
                  </a:schemeClr>
                </a:solidFill>
                <a:effectLst/>
                <a:latin typeface="-apple-system"/>
              </a:rPr>
              <a:t>Tulpics</a:t>
            </a:r>
            <a:r>
              <a:rPr lang="en-US" sz="5400" b="0" i="0" dirty="0">
                <a:solidFill>
                  <a:schemeClr val="accent1">
                    <a:lumMod val="25000"/>
                  </a:schemeClr>
                </a:solidFill>
                <a:effectLst/>
                <a:latin typeface="-apple-system"/>
              </a:rPr>
              <a:t> also fosters a global community of seed enthusiasts and agricultural engineers, facilitating knowledge-sharing and collaboration for sustainable farming practices and heightened environmental awareness.</a:t>
            </a:r>
            <a:endParaRPr lang="en-US" sz="5700" dirty="0">
              <a:solidFill>
                <a:schemeClr val="accent1">
                  <a:lumMod val="25000"/>
                </a:schemeClr>
              </a:solidFill>
            </a:endParaRPr>
          </a:p>
        </p:txBody>
      </p:sp>
      <p:sp>
        <p:nvSpPr>
          <p:cNvPr id="8" name="Date Placeholder 7">
            <a:extLst>
              <a:ext uri="{FF2B5EF4-FFF2-40B4-BE49-F238E27FC236}">
                <a16:creationId xmlns:a16="http://schemas.microsoft.com/office/drawing/2014/main" id="{B10C7A9E-B1D7-4285-8DD5-D28AFDC7B4F8}"/>
              </a:ext>
            </a:extLst>
          </p:cNvPr>
          <p:cNvSpPr>
            <a:spLocks noGrp="1"/>
          </p:cNvSpPr>
          <p:nvPr>
            <p:ph type="dt" sz="half" idx="2"/>
          </p:nvPr>
        </p:nvSpPr>
        <p:spPr/>
        <p:txBody>
          <a:bodyPr/>
          <a:lstStyle/>
          <a:p>
            <a:fld id="{5AF05980-54E0-4F3D-BAF3-4CE06FA77025}" type="datetime1">
              <a:rPr lang="en-US" smtClean="0"/>
              <a:pPr/>
              <a:t>8/29/2023</a:t>
            </a:fld>
            <a:endParaRPr lang="en-US" dirty="0"/>
          </a:p>
        </p:txBody>
      </p:sp>
      <p:sp>
        <p:nvSpPr>
          <p:cNvPr id="9" name="Slide Number Placeholder 8">
            <a:extLst>
              <a:ext uri="{FF2B5EF4-FFF2-40B4-BE49-F238E27FC236}">
                <a16:creationId xmlns:a16="http://schemas.microsoft.com/office/drawing/2014/main" id="{AA7B234E-FE17-4087-92FD-3802CA26E967}"/>
              </a:ext>
            </a:extLst>
          </p:cNvPr>
          <p:cNvSpPr>
            <a:spLocks noGrp="1"/>
          </p:cNvSpPr>
          <p:nvPr>
            <p:ph type="sldNum" sz="quarter" idx="4"/>
          </p:nvPr>
        </p:nvSpPr>
        <p:spPr/>
        <p:txBody>
          <a:bodyPr/>
          <a:lstStyle/>
          <a:p>
            <a:fld id="{294A09A9-5501-47C1-A89A-A340965A2BE2}" type="slidenum">
              <a:rPr lang="en-US" smtClean="0"/>
              <a:pPr/>
              <a:t>3</a:t>
            </a:fld>
            <a:endParaRPr lang="en-US" dirty="0"/>
          </a:p>
        </p:txBody>
      </p:sp>
      <p:sp>
        <p:nvSpPr>
          <p:cNvPr id="3" name="Text Placeholder 1">
            <a:extLst>
              <a:ext uri="{FF2B5EF4-FFF2-40B4-BE49-F238E27FC236}">
                <a16:creationId xmlns:a16="http://schemas.microsoft.com/office/drawing/2014/main" id="{D270827E-F2B1-0723-CBF0-20B7A7101BF6}"/>
              </a:ext>
            </a:extLst>
          </p:cNvPr>
          <p:cNvSpPr txBox="1">
            <a:spLocks/>
          </p:cNvSpPr>
          <p:nvPr/>
        </p:nvSpPr>
        <p:spPr>
          <a:xfrm>
            <a:off x="4118299" y="3942086"/>
            <a:ext cx="6568751" cy="2166418"/>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2000" kern="1200">
                <a:solidFill>
                  <a:schemeClr val="accent2">
                    <a:lumMod val="50000"/>
                  </a:schemeClr>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solidFill>
                <a:schemeClr val="accent1">
                  <a:lumMod val="25000"/>
                </a:schemeClr>
              </a:solidFill>
            </a:endParaRPr>
          </a:p>
        </p:txBody>
      </p:sp>
    </p:spTree>
    <p:extLst>
      <p:ext uri="{BB962C8B-B14F-4D97-AF65-F5344CB8AC3E}">
        <p14:creationId xmlns:p14="http://schemas.microsoft.com/office/powerpoint/2010/main" val="2368803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321BB1-E30C-D1FC-1AED-3131F7357271}"/>
              </a:ext>
            </a:extLst>
          </p:cNvPr>
          <p:cNvSpPr>
            <a:spLocks noGrp="1"/>
          </p:cNvSpPr>
          <p:nvPr>
            <p:ph type="body" sz="quarter" idx="13"/>
          </p:nvPr>
        </p:nvSpPr>
        <p:spPr>
          <a:xfrm>
            <a:off x="1009559" y="1344259"/>
            <a:ext cx="10644376" cy="5681692"/>
          </a:xfrm>
        </p:spPr>
        <p:txBody>
          <a:bodyPr/>
          <a:lstStyle/>
          <a:p>
            <a:pPr algn="l">
              <a:buFont typeface="+mj-lt"/>
              <a:buAutoNum type="arabicPeriod"/>
            </a:pPr>
            <a:r>
              <a:rPr lang="en-US" sz="2400" b="1" i="0" dirty="0">
                <a:solidFill>
                  <a:schemeClr val="tx1"/>
                </a:solidFill>
                <a:effectLst/>
                <a:latin typeface="-apple-system"/>
              </a:rPr>
              <a:t>Personalized Plant Care Recommendations:</a:t>
            </a:r>
          </a:p>
          <a:p>
            <a:pPr algn="l"/>
            <a:r>
              <a:rPr lang="en-US" sz="1800" b="1" i="0" dirty="0">
                <a:solidFill>
                  <a:schemeClr val="tx2">
                    <a:lumMod val="50000"/>
                  </a:schemeClr>
                </a:solidFill>
                <a:effectLst/>
                <a:latin typeface="-apple-system"/>
              </a:rPr>
              <a:t>AI-driven insights provide customized suggestions for planting, watering, and harvesting, optimizing plant growth based on plant type, local climate, and seasonal factors.</a:t>
            </a:r>
            <a:r>
              <a:rPr lang="en-GB" sz="1800" b="0" i="0" dirty="0">
                <a:solidFill>
                  <a:schemeClr val="tx2">
                    <a:lumMod val="50000"/>
                  </a:schemeClr>
                </a:solidFill>
                <a:effectLst/>
                <a:latin typeface="-apple-system"/>
              </a:rPr>
              <a:t>.</a:t>
            </a:r>
          </a:p>
          <a:p>
            <a:pPr algn="l"/>
            <a:r>
              <a:rPr lang="en-US" sz="2400" b="1" i="0" dirty="0">
                <a:solidFill>
                  <a:schemeClr val="tx1"/>
                </a:solidFill>
                <a:effectLst/>
                <a:latin typeface="-apple-system"/>
              </a:rPr>
              <a:t>2.Disease Detection and Management:</a:t>
            </a:r>
          </a:p>
          <a:p>
            <a:pPr algn="l"/>
            <a:r>
              <a:rPr lang="en-US" sz="2400" b="1" i="0" dirty="0">
                <a:solidFill>
                  <a:schemeClr val="tx2">
                    <a:lumMod val="50000"/>
                  </a:schemeClr>
                </a:solidFill>
                <a:effectLst/>
                <a:latin typeface="-apple-system"/>
              </a:rPr>
              <a:t>Image scanning technology enables users to identify plant diseases promptly, allowing for timely intervention and prevention.</a:t>
            </a:r>
          </a:p>
          <a:p>
            <a:pPr algn="l"/>
            <a:r>
              <a:rPr lang="en-US" sz="2400" b="1" i="0" dirty="0">
                <a:solidFill>
                  <a:schemeClr val="tx1"/>
                </a:solidFill>
                <a:effectLst/>
                <a:latin typeface="Söhne"/>
              </a:rPr>
              <a:t>3.Real-time Care Alerts:</a:t>
            </a:r>
          </a:p>
          <a:p>
            <a:pPr algn="l"/>
            <a:r>
              <a:rPr lang="en-US" sz="2400" b="0" i="0" dirty="0">
                <a:solidFill>
                  <a:schemeClr val="tx2">
                    <a:lumMod val="50000"/>
                  </a:schemeClr>
                </a:solidFill>
                <a:effectLst/>
                <a:latin typeface="Söhne"/>
              </a:rPr>
              <a:t>Users receive real-time notifications and alerts for optimal care actions, ensuring that plants receive the attention they need at the right time.</a:t>
            </a:r>
          </a:p>
          <a:p>
            <a:pPr algn="l"/>
            <a:r>
              <a:rPr lang="en-US" sz="2400" b="1" i="0" dirty="0">
                <a:solidFill>
                  <a:schemeClr val="tx1"/>
                </a:solidFill>
                <a:effectLst/>
                <a:latin typeface="Söhne"/>
              </a:rPr>
              <a:t>4.Comprehensive Plant Database:</a:t>
            </a:r>
            <a:endParaRPr lang="en-US" sz="2400" b="0" i="0" dirty="0">
              <a:solidFill>
                <a:schemeClr val="tx1"/>
              </a:solidFill>
              <a:effectLst/>
              <a:latin typeface="Söhne"/>
            </a:endParaRPr>
          </a:p>
          <a:p>
            <a:pPr algn="l">
              <a:buFont typeface="Arial" panose="020B0604020202020204" pitchFamily="34" charset="0"/>
              <a:buChar char="•"/>
            </a:pPr>
            <a:r>
              <a:rPr lang="en-US" sz="2000" b="0" i="0" dirty="0">
                <a:solidFill>
                  <a:schemeClr val="tx2">
                    <a:lumMod val="50000"/>
                  </a:schemeClr>
                </a:solidFill>
                <a:effectLst/>
                <a:latin typeface="Söhne"/>
              </a:rPr>
              <a:t>A vast plant database contains detailed information about a wide range of plant species, including care requirements, growth habits, and disease vulnerabilities.</a:t>
            </a:r>
          </a:p>
          <a:p>
            <a:pPr algn="l"/>
            <a:endParaRPr lang="en-US" sz="2400" dirty="0">
              <a:solidFill>
                <a:schemeClr val="tx1"/>
              </a:solidFill>
            </a:endParaRPr>
          </a:p>
          <a:p>
            <a:endParaRPr lang="en-US" sz="2400" dirty="0">
              <a:solidFill>
                <a:schemeClr val="tx1"/>
              </a:solidFill>
            </a:endParaRPr>
          </a:p>
          <a:p>
            <a:r>
              <a:rPr lang="en-US" sz="2400" dirty="0">
                <a:solidFill>
                  <a:schemeClr val="tx1"/>
                </a:solidFill>
              </a:rPr>
              <a:t>   </a:t>
            </a:r>
          </a:p>
          <a:p>
            <a:pPr marL="514350" indent="-514350">
              <a:buFont typeface="+mj-lt"/>
              <a:buAutoNum type="arabicPeriod"/>
            </a:pPr>
            <a:endParaRPr lang="en-US" sz="2400" dirty="0">
              <a:solidFill>
                <a:schemeClr val="tx1"/>
              </a:solidFill>
            </a:endParaRPr>
          </a:p>
          <a:p>
            <a:pPr marL="514350" indent="-514350">
              <a:buFont typeface="+mj-lt"/>
              <a:buAutoNum type="arabicPeriod"/>
            </a:pPr>
            <a:endParaRPr lang="en-US" sz="2400" dirty="0">
              <a:solidFill>
                <a:schemeClr val="tx1"/>
              </a:solidFill>
            </a:endParaRPr>
          </a:p>
          <a:p>
            <a:endParaRPr lang="en-US" sz="2400" dirty="0">
              <a:solidFill>
                <a:schemeClr val="tx1"/>
              </a:solidFill>
            </a:endParaRPr>
          </a:p>
          <a:p>
            <a:pPr marL="457200" indent="-457200">
              <a:buFont typeface="Arial" panose="020B0604020202020204" pitchFamily="34" charset="0"/>
              <a:buChar char="•"/>
            </a:pPr>
            <a:endParaRPr lang="en-US" sz="2400" dirty="0">
              <a:solidFill>
                <a:schemeClr val="tx1"/>
              </a:solidFill>
            </a:endParaRPr>
          </a:p>
        </p:txBody>
      </p:sp>
      <p:sp>
        <p:nvSpPr>
          <p:cNvPr id="3" name="Title 2">
            <a:extLst>
              <a:ext uri="{FF2B5EF4-FFF2-40B4-BE49-F238E27FC236}">
                <a16:creationId xmlns:a16="http://schemas.microsoft.com/office/drawing/2014/main" id="{52819F31-B271-3E8D-4D7D-8A728B9F2DC9}"/>
              </a:ext>
            </a:extLst>
          </p:cNvPr>
          <p:cNvSpPr>
            <a:spLocks noGrp="1"/>
          </p:cNvSpPr>
          <p:nvPr>
            <p:ph type="title"/>
          </p:nvPr>
        </p:nvSpPr>
        <p:spPr>
          <a:xfrm>
            <a:off x="107342" y="205051"/>
            <a:ext cx="6674802" cy="655320"/>
          </a:xfrm>
        </p:spPr>
        <p:txBody>
          <a:bodyPr>
            <a:normAutofit fontScale="90000"/>
          </a:bodyPr>
          <a:lstStyle/>
          <a:p>
            <a:r>
              <a:rPr lang="en-US" dirty="0"/>
              <a:t> Main features </a:t>
            </a:r>
          </a:p>
        </p:txBody>
      </p:sp>
    </p:spTree>
    <p:extLst>
      <p:ext uri="{BB962C8B-B14F-4D97-AF65-F5344CB8AC3E}">
        <p14:creationId xmlns:p14="http://schemas.microsoft.com/office/powerpoint/2010/main" val="556380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321BB1-E30C-D1FC-1AED-3131F7357271}"/>
              </a:ext>
            </a:extLst>
          </p:cNvPr>
          <p:cNvSpPr>
            <a:spLocks noGrp="1"/>
          </p:cNvSpPr>
          <p:nvPr>
            <p:ph type="body" sz="quarter" idx="13"/>
          </p:nvPr>
        </p:nvSpPr>
        <p:spPr>
          <a:xfrm>
            <a:off x="235118" y="1204300"/>
            <a:ext cx="10644376" cy="5681692"/>
          </a:xfrm>
        </p:spPr>
        <p:txBody>
          <a:bodyPr/>
          <a:lstStyle/>
          <a:p>
            <a:endParaRPr lang="en-US" sz="3200" dirty="0"/>
          </a:p>
          <a:p>
            <a:pPr algn="l"/>
            <a:r>
              <a:rPr lang="en-US" sz="2400" b="1" i="0" dirty="0">
                <a:solidFill>
                  <a:schemeClr val="tx1"/>
                </a:solidFill>
                <a:effectLst/>
                <a:latin typeface="Söhne"/>
              </a:rPr>
              <a:t>5.Informative Plant Content:</a:t>
            </a:r>
            <a:endParaRPr lang="en-US" sz="2400" b="0" i="0" dirty="0">
              <a:solidFill>
                <a:schemeClr val="tx1"/>
              </a:solidFill>
              <a:effectLst/>
              <a:latin typeface="Söhne"/>
            </a:endParaRPr>
          </a:p>
          <a:p>
            <a:pPr algn="l">
              <a:buFont typeface="Arial" panose="020B0604020202020204" pitchFamily="34" charset="0"/>
              <a:buChar char="•"/>
            </a:pPr>
            <a:r>
              <a:rPr lang="en-US" sz="2400" b="0" i="0" dirty="0">
                <a:solidFill>
                  <a:schemeClr val="tx2">
                    <a:lumMod val="50000"/>
                  </a:schemeClr>
                </a:solidFill>
                <a:effectLst/>
                <a:latin typeface="Söhne"/>
              </a:rPr>
              <a:t>Users can access informative content about each plant's requirements, enabling them to make informed decisions about cultivation and care.</a:t>
            </a:r>
          </a:p>
          <a:p>
            <a:pPr algn="l"/>
            <a:r>
              <a:rPr lang="en-US" sz="2000" b="1" i="0" dirty="0">
                <a:solidFill>
                  <a:schemeClr val="tx1"/>
                </a:solidFill>
                <a:effectLst/>
                <a:latin typeface="Söhne"/>
              </a:rPr>
              <a:t>6.Global Community and Collaboration:</a:t>
            </a:r>
            <a:endParaRPr lang="en-US" sz="2000" b="0" i="0" dirty="0">
              <a:solidFill>
                <a:schemeClr val="tx1"/>
              </a:solidFill>
              <a:effectLst/>
              <a:latin typeface="Söhne"/>
            </a:endParaRPr>
          </a:p>
          <a:p>
            <a:pPr algn="l">
              <a:buFont typeface="Arial" panose="020B0604020202020204" pitchFamily="34" charset="0"/>
              <a:buChar char="•"/>
            </a:pPr>
            <a:r>
              <a:rPr lang="en-US" sz="2400" b="0" i="0" dirty="0">
                <a:solidFill>
                  <a:schemeClr val="tx2">
                    <a:lumMod val="50000"/>
                  </a:schemeClr>
                </a:solidFill>
                <a:effectLst/>
                <a:latin typeface="Söhne"/>
              </a:rPr>
              <a:t>A web platform connects seed enthusiasts, farmers, and agricultural engineers from around the world, facilitating knowledge exchange, networking, and collaboration.</a:t>
            </a:r>
          </a:p>
          <a:p>
            <a:pPr algn="l"/>
            <a:r>
              <a:rPr lang="en-US" sz="2000" b="1" i="0" dirty="0">
                <a:solidFill>
                  <a:schemeClr val="tx1"/>
                </a:solidFill>
                <a:effectLst/>
                <a:latin typeface="Söhne"/>
              </a:rPr>
              <a:t>7.Expert Guidance and Support:</a:t>
            </a:r>
            <a:endParaRPr lang="en-US" sz="2000" b="0" i="0" dirty="0">
              <a:solidFill>
                <a:schemeClr val="tx1"/>
              </a:solidFill>
              <a:effectLst/>
              <a:latin typeface="Söhne"/>
            </a:endParaRPr>
          </a:p>
          <a:p>
            <a:pPr algn="l">
              <a:buFont typeface="Arial" panose="020B0604020202020204" pitchFamily="34" charset="0"/>
              <a:buChar char="•"/>
            </a:pPr>
            <a:r>
              <a:rPr lang="en-US" sz="2400" b="0" i="0" dirty="0">
                <a:solidFill>
                  <a:schemeClr val="tx2">
                    <a:lumMod val="50000"/>
                  </a:schemeClr>
                </a:solidFill>
                <a:effectLst/>
                <a:latin typeface="Söhne"/>
              </a:rPr>
              <a:t>Agricultural experts and enthusiasts contribute their insights and expertise, offering guidance and solutions to specific plant care challenges.</a:t>
            </a:r>
          </a:p>
          <a:p>
            <a:pPr algn="l"/>
            <a:r>
              <a:rPr lang="en-US" sz="2400" b="1" i="0" dirty="0">
                <a:solidFill>
                  <a:schemeClr val="tx1"/>
                </a:solidFill>
                <a:effectLst/>
                <a:latin typeface="Söhne"/>
              </a:rPr>
              <a:t>8.Educational Resources:</a:t>
            </a:r>
            <a:endParaRPr lang="en-US" sz="2400" b="0" i="0" dirty="0">
              <a:solidFill>
                <a:schemeClr val="tx1"/>
              </a:solidFill>
              <a:effectLst/>
              <a:latin typeface="Söhne"/>
            </a:endParaRPr>
          </a:p>
          <a:p>
            <a:pPr algn="l">
              <a:buFont typeface="Arial" panose="020B0604020202020204" pitchFamily="34" charset="0"/>
              <a:buChar char="•"/>
            </a:pPr>
            <a:r>
              <a:rPr lang="en-US" sz="1800" b="0" i="0" dirty="0">
                <a:solidFill>
                  <a:schemeClr val="tx2">
                    <a:lumMod val="50000"/>
                  </a:schemeClr>
                </a:solidFill>
                <a:effectLst/>
                <a:latin typeface="Söhne"/>
              </a:rPr>
              <a:t>The platform provides educational resources, articles, and guides to enhance users' understanding of plant care, disease management, and sustainable farming practices.</a:t>
            </a:r>
          </a:p>
          <a:p>
            <a:endParaRPr lang="en-US" sz="3200" dirty="0">
              <a:solidFill>
                <a:schemeClr val="tx1">
                  <a:lumMod val="95000"/>
                  <a:lumOff val="5000"/>
                </a:schemeClr>
              </a:solidFill>
            </a:endParaRPr>
          </a:p>
          <a:p>
            <a:r>
              <a:rPr lang="en-US" sz="3200" dirty="0">
                <a:solidFill>
                  <a:schemeClr val="tx1">
                    <a:lumMod val="95000"/>
                    <a:lumOff val="5000"/>
                  </a:schemeClr>
                </a:solidFill>
              </a:rPr>
              <a:t>	</a:t>
            </a:r>
          </a:p>
          <a:p>
            <a:endParaRPr lang="en-US" sz="3200" dirty="0">
              <a:solidFill>
                <a:schemeClr val="tx1">
                  <a:lumMod val="95000"/>
                  <a:lumOff val="5000"/>
                </a:schemeClr>
              </a:solidFill>
            </a:endParaRPr>
          </a:p>
          <a:p>
            <a:r>
              <a:rPr lang="en-US" sz="3200" dirty="0">
                <a:solidFill>
                  <a:schemeClr val="tx1">
                    <a:lumMod val="95000"/>
                    <a:lumOff val="5000"/>
                  </a:schemeClr>
                </a:solidFill>
              </a:rPr>
              <a:t>	</a:t>
            </a:r>
          </a:p>
          <a:p>
            <a:r>
              <a:rPr lang="en-US" sz="3200" dirty="0">
                <a:solidFill>
                  <a:schemeClr val="tx1">
                    <a:lumMod val="95000"/>
                    <a:lumOff val="5000"/>
                  </a:schemeClr>
                </a:solidFill>
              </a:rPr>
              <a:t>		</a:t>
            </a:r>
          </a:p>
          <a:p>
            <a:endParaRPr lang="en-US" sz="3200" dirty="0"/>
          </a:p>
          <a:p>
            <a:endParaRPr lang="en-US" sz="3200" dirty="0">
              <a:solidFill>
                <a:schemeClr val="tx1">
                  <a:lumMod val="95000"/>
                  <a:lumOff val="5000"/>
                </a:schemeClr>
              </a:solidFill>
            </a:endParaRPr>
          </a:p>
          <a:p>
            <a:endParaRPr lang="en-US" sz="3200" dirty="0">
              <a:solidFill>
                <a:schemeClr val="tx1">
                  <a:lumMod val="95000"/>
                  <a:lumOff val="5000"/>
                </a:schemeClr>
              </a:solidFill>
            </a:endParaRPr>
          </a:p>
          <a:p>
            <a:r>
              <a:rPr lang="en-US" sz="3200" dirty="0">
                <a:solidFill>
                  <a:schemeClr val="tx1">
                    <a:lumMod val="95000"/>
                    <a:lumOff val="5000"/>
                  </a:schemeClr>
                </a:solidFill>
              </a:rPr>
              <a:t>   </a:t>
            </a:r>
          </a:p>
          <a:p>
            <a:pPr marL="514350" indent="-514350">
              <a:buFont typeface="+mj-lt"/>
              <a:buAutoNum type="arabicPeriod"/>
            </a:pPr>
            <a:endParaRPr lang="en-US" sz="3200" dirty="0">
              <a:solidFill>
                <a:schemeClr val="tx1">
                  <a:lumMod val="95000"/>
                  <a:lumOff val="5000"/>
                </a:schemeClr>
              </a:solidFill>
            </a:endParaRPr>
          </a:p>
          <a:p>
            <a:pPr marL="514350" indent="-514350">
              <a:buFont typeface="+mj-lt"/>
              <a:buAutoNum type="arabicPeriod"/>
            </a:pPr>
            <a:endParaRPr lang="en-US" sz="3200" dirty="0">
              <a:solidFill>
                <a:schemeClr val="tx1">
                  <a:lumMod val="95000"/>
                  <a:lumOff val="5000"/>
                </a:schemeClr>
              </a:solidFill>
            </a:endParaRPr>
          </a:p>
          <a:p>
            <a:endParaRPr lang="en-US" sz="3200" dirty="0">
              <a:solidFill>
                <a:schemeClr val="tx1">
                  <a:lumMod val="95000"/>
                  <a:lumOff val="5000"/>
                </a:schemeClr>
              </a:solidFill>
            </a:endParaRPr>
          </a:p>
          <a:p>
            <a:pPr marL="457200" indent="-457200">
              <a:buFont typeface="Arial" panose="020B0604020202020204" pitchFamily="34" charset="0"/>
              <a:buChar char="•"/>
            </a:pPr>
            <a:endParaRPr lang="en-US" sz="3200" dirty="0">
              <a:solidFill>
                <a:schemeClr val="tx1">
                  <a:lumMod val="95000"/>
                  <a:lumOff val="5000"/>
                </a:schemeClr>
              </a:solidFill>
            </a:endParaRPr>
          </a:p>
        </p:txBody>
      </p:sp>
      <p:sp>
        <p:nvSpPr>
          <p:cNvPr id="3" name="Title 2">
            <a:extLst>
              <a:ext uri="{FF2B5EF4-FFF2-40B4-BE49-F238E27FC236}">
                <a16:creationId xmlns:a16="http://schemas.microsoft.com/office/drawing/2014/main" id="{52819F31-B271-3E8D-4D7D-8A728B9F2DC9}"/>
              </a:ext>
            </a:extLst>
          </p:cNvPr>
          <p:cNvSpPr>
            <a:spLocks noGrp="1"/>
          </p:cNvSpPr>
          <p:nvPr>
            <p:ph type="title"/>
          </p:nvPr>
        </p:nvSpPr>
        <p:spPr>
          <a:xfrm>
            <a:off x="107342" y="131160"/>
            <a:ext cx="6674802" cy="655320"/>
          </a:xfrm>
        </p:spPr>
        <p:txBody>
          <a:bodyPr>
            <a:normAutofit fontScale="90000"/>
          </a:bodyPr>
          <a:lstStyle/>
          <a:p>
            <a:r>
              <a:rPr lang="en-US" dirty="0"/>
              <a:t> Main features </a:t>
            </a:r>
          </a:p>
        </p:txBody>
      </p:sp>
    </p:spTree>
    <p:extLst>
      <p:ext uri="{BB962C8B-B14F-4D97-AF65-F5344CB8AC3E}">
        <p14:creationId xmlns:p14="http://schemas.microsoft.com/office/powerpoint/2010/main" val="3989567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321BB1-E30C-D1FC-1AED-3131F7357271}"/>
              </a:ext>
            </a:extLst>
          </p:cNvPr>
          <p:cNvSpPr>
            <a:spLocks noGrp="1"/>
          </p:cNvSpPr>
          <p:nvPr>
            <p:ph type="body" sz="quarter" idx="13"/>
          </p:nvPr>
        </p:nvSpPr>
        <p:spPr>
          <a:xfrm>
            <a:off x="235118" y="1204300"/>
            <a:ext cx="10644376" cy="5681692"/>
          </a:xfrm>
        </p:spPr>
        <p:txBody>
          <a:bodyPr/>
          <a:lstStyle/>
          <a:p>
            <a:pPr algn="l"/>
            <a:r>
              <a:rPr lang="en-US" sz="2400" b="1" i="0" dirty="0">
                <a:solidFill>
                  <a:schemeClr val="accent1">
                    <a:lumMod val="10000"/>
                  </a:schemeClr>
                </a:solidFill>
                <a:effectLst/>
                <a:latin typeface="Söhne"/>
              </a:rPr>
              <a:t>9.User-Generated Content:</a:t>
            </a:r>
            <a:endParaRPr lang="en-US" sz="2400" b="0" i="0" dirty="0">
              <a:solidFill>
                <a:schemeClr val="accent1">
                  <a:lumMod val="10000"/>
                </a:schemeClr>
              </a:solidFill>
              <a:effectLst/>
              <a:latin typeface="Söhne"/>
            </a:endParaRPr>
          </a:p>
          <a:p>
            <a:pPr algn="l">
              <a:buFont typeface="Arial" panose="020B0604020202020204" pitchFamily="34" charset="0"/>
              <a:buChar char="•"/>
            </a:pPr>
            <a:r>
              <a:rPr lang="en-US" sz="2000" b="0" i="0" dirty="0">
                <a:solidFill>
                  <a:schemeClr val="tx2">
                    <a:lumMod val="50000"/>
                  </a:schemeClr>
                </a:solidFill>
                <a:effectLst/>
                <a:latin typeface="Söhne"/>
              </a:rPr>
              <a:t>Users can share their experiences, success stories, and challenges, creating a vibrant community that learns and grows together.</a:t>
            </a:r>
          </a:p>
          <a:p>
            <a:pPr algn="l"/>
            <a:r>
              <a:rPr lang="en-US" sz="2400" b="1" i="0" dirty="0">
                <a:solidFill>
                  <a:schemeClr val="tx1"/>
                </a:solidFill>
                <a:effectLst/>
                <a:latin typeface="Söhne"/>
              </a:rPr>
              <a:t>10.Sustainable Farming Impact:</a:t>
            </a:r>
            <a:endParaRPr lang="en-US" sz="2400" b="0" i="0" dirty="0">
              <a:solidFill>
                <a:schemeClr val="tx1"/>
              </a:solidFill>
              <a:effectLst/>
              <a:latin typeface="Söhne"/>
            </a:endParaRPr>
          </a:p>
          <a:p>
            <a:pPr algn="l">
              <a:buFont typeface="Arial" panose="020B0604020202020204" pitchFamily="34" charset="0"/>
              <a:buChar char="•"/>
            </a:pPr>
            <a:r>
              <a:rPr lang="en-US" sz="2000" b="0" i="0" dirty="0" err="1">
                <a:solidFill>
                  <a:schemeClr val="tx2">
                    <a:lumMod val="50000"/>
                  </a:schemeClr>
                </a:solidFill>
                <a:effectLst/>
                <a:latin typeface="Söhne"/>
              </a:rPr>
              <a:t>Tulpics</a:t>
            </a:r>
            <a:r>
              <a:rPr lang="en-US" sz="2000" b="0" i="0" dirty="0">
                <a:solidFill>
                  <a:schemeClr val="tx2">
                    <a:lumMod val="50000"/>
                  </a:schemeClr>
                </a:solidFill>
                <a:effectLst/>
                <a:latin typeface="Söhne"/>
              </a:rPr>
              <a:t> promotes sustainable farming practices by equipping users with knowledge and tools to minimize crop damage caused by diseases, leading to improved yield and reduced environmental impact.</a:t>
            </a:r>
          </a:p>
          <a:p>
            <a:pPr algn="l"/>
            <a:r>
              <a:rPr lang="en-US" sz="2400" b="1" i="0" dirty="0">
                <a:solidFill>
                  <a:schemeClr val="tx1"/>
                </a:solidFill>
                <a:effectLst/>
                <a:latin typeface="Söhne"/>
              </a:rPr>
              <a:t>11.Environmental Awareness:</a:t>
            </a:r>
            <a:endParaRPr lang="en-US" sz="2400" b="0" i="0" dirty="0">
              <a:solidFill>
                <a:schemeClr val="tx1"/>
              </a:solidFill>
              <a:effectLst/>
              <a:latin typeface="Söhne"/>
            </a:endParaRPr>
          </a:p>
          <a:p>
            <a:pPr algn="l">
              <a:buFont typeface="Arial" panose="020B0604020202020204" pitchFamily="34" charset="0"/>
              <a:buChar char="•"/>
            </a:pPr>
            <a:r>
              <a:rPr lang="en-US" sz="2000" b="0" i="0" dirty="0">
                <a:solidFill>
                  <a:schemeClr val="tx2">
                    <a:lumMod val="50000"/>
                  </a:schemeClr>
                </a:solidFill>
                <a:effectLst/>
                <a:latin typeface="Söhne"/>
              </a:rPr>
              <a:t>By fostering a community that values plant care and the environment, </a:t>
            </a:r>
            <a:r>
              <a:rPr lang="en-US" sz="2000" b="0" i="0" dirty="0" err="1">
                <a:solidFill>
                  <a:schemeClr val="tx2">
                    <a:lumMod val="50000"/>
                  </a:schemeClr>
                </a:solidFill>
                <a:effectLst/>
                <a:latin typeface="Söhne"/>
              </a:rPr>
              <a:t>Tulpics</a:t>
            </a:r>
            <a:r>
              <a:rPr lang="en-US" sz="2000" b="0" i="0" dirty="0">
                <a:solidFill>
                  <a:schemeClr val="tx2">
                    <a:lumMod val="50000"/>
                  </a:schemeClr>
                </a:solidFill>
                <a:effectLst/>
                <a:latin typeface="Söhne"/>
              </a:rPr>
              <a:t> contributes to greater environmental awareness and conservation efforts.</a:t>
            </a:r>
          </a:p>
          <a:p>
            <a:r>
              <a:rPr lang="en-US" sz="2400" b="1" i="0" dirty="0">
                <a:solidFill>
                  <a:schemeClr val="accent1">
                    <a:lumMod val="10000"/>
                  </a:schemeClr>
                </a:solidFill>
                <a:effectLst/>
                <a:latin typeface="Söhne"/>
              </a:rPr>
              <a:t>12.Interactive Plant Identification:</a:t>
            </a:r>
            <a:endParaRPr lang="en-US" sz="2400" dirty="0">
              <a:solidFill>
                <a:schemeClr val="accent1">
                  <a:lumMod val="10000"/>
                </a:schemeClr>
              </a:solidFill>
            </a:endParaRPr>
          </a:p>
          <a:p>
            <a:r>
              <a:rPr lang="en-US" sz="2000" b="0" i="0" dirty="0">
                <a:solidFill>
                  <a:schemeClr val="tx2">
                    <a:lumMod val="50000"/>
                  </a:schemeClr>
                </a:solidFill>
                <a:effectLst/>
                <a:latin typeface="Söhne"/>
              </a:rPr>
              <a:t>A feature for identifying plants through photos aids users in learning about new species and their care needs.</a:t>
            </a:r>
            <a:r>
              <a:rPr lang="en-US" sz="2000" dirty="0">
                <a:solidFill>
                  <a:schemeClr val="tx2">
                    <a:lumMod val="50000"/>
                  </a:schemeClr>
                </a:solidFill>
              </a:rPr>
              <a:t>	</a:t>
            </a:r>
          </a:p>
          <a:p>
            <a:endParaRPr lang="en-US" sz="3200" dirty="0">
              <a:solidFill>
                <a:schemeClr val="tx1">
                  <a:lumMod val="95000"/>
                  <a:lumOff val="5000"/>
                </a:schemeClr>
              </a:solidFill>
            </a:endParaRPr>
          </a:p>
          <a:p>
            <a:r>
              <a:rPr lang="en-US" sz="3200" dirty="0">
                <a:solidFill>
                  <a:schemeClr val="tx1">
                    <a:lumMod val="95000"/>
                    <a:lumOff val="5000"/>
                  </a:schemeClr>
                </a:solidFill>
              </a:rPr>
              <a:t>	</a:t>
            </a:r>
          </a:p>
          <a:p>
            <a:r>
              <a:rPr lang="en-US" sz="3200" dirty="0">
                <a:solidFill>
                  <a:schemeClr val="tx1">
                    <a:lumMod val="95000"/>
                    <a:lumOff val="5000"/>
                  </a:schemeClr>
                </a:solidFill>
              </a:rPr>
              <a:t>		</a:t>
            </a:r>
          </a:p>
          <a:p>
            <a:endParaRPr lang="en-US" sz="3200" dirty="0"/>
          </a:p>
          <a:p>
            <a:endParaRPr lang="en-US" sz="3200" dirty="0">
              <a:solidFill>
                <a:schemeClr val="tx1">
                  <a:lumMod val="95000"/>
                  <a:lumOff val="5000"/>
                </a:schemeClr>
              </a:solidFill>
            </a:endParaRPr>
          </a:p>
          <a:p>
            <a:endParaRPr lang="en-US" sz="3200" dirty="0">
              <a:solidFill>
                <a:schemeClr val="tx1">
                  <a:lumMod val="95000"/>
                  <a:lumOff val="5000"/>
                </a:schemeClr>
              </a:solidFill>
            </a:endParaRPr>
          </a:p>
          <a:p>
            <a:r>
              <a:rPr lang="en-US" sz="3200" dirty="0">
                <a:solidFill>
                  <a:schemeClr val="tx1">
                    <a:lumMod val="95000"/>
                    <a:lumOff val="5000"/>
                  </a:schemeClr>
                </a:solidFill>
              </a:rPr>
              <a:t>   </a:t>
            </a:r>
          </a:p>
          <a:p>
            <a:pPr marL="514350" indent="-514350">
              <a:buFont typeface="+mj-lt"/>
              <a:buAutoNum type="arabicPeriod"/>
            </a:pPr>
            <a:endParaRPr lang="en-US" sz="3200" dirty="0">
              <a:solidFill>
                <a:schemeClr val="tx1">
                  <a:lumMod val="95000"/>
                  <a:lumOff val="5000"/>
                </a:schemeClr>
              </a:solidFill>
            </a:endParaRPr>
          </a:p>
          <a:p>
            <a:pPr marL="514350" indent="-514350">
              <a:buFont typeface="+mj-lt"/>
              <a:buAutoNum type="arabicPeriod"/>
            </a:pPr>
            <a:endParaRPr lang="en-US" sz="3200" dirty="0">
              <a:solidFill>
                <a:schemeClr val="tx1">
                  <a:lumMod val="95000"/>
                  <a:lumOff val="5000"/>
                </a:schemeClr>
              </a:solidFill>
            </a:endParaRPr>
          </a:p>
          <a:p>
            <a:endParaRPr lang="en-US" sz="3200" dirty="0">
              <a:solidFill>
                <a:schemeClr val="tx1">
                  <a:lumMod val="95000"/>
                  <a:lumOff val="5000"/>
                </a:schemeClr>
              </a:solidFill>
            </a:endParaRPr>
          </a:p>
          <a:p>
            <a:pPr marL="457200" indent="-457200">
              <a:buFont typeface="Arial" panose="020B0604020202020204" pitchFamily="34" charset="0"/>
              <a:buChar char="•"/>
            </a:pPr>
            <a:endParaRPr lang="en-US" sz="3200" dirty="0">
              <a:solidFill>
                <a:schemeClr val="tx1">
                  <a:lumMod val="95000"/>
                  <a:lumOff val="5000"/>
                </a:schemeClr>
              </a:solidFill>
            </a:endParaRPr>
          </a:p>
        </p:txBody>
      </p:sp>
      <p:sp>
        <p:nvSpPr>
          <p:cNvPr id="3" name="Title 2">
            <a:extLst>
              <a:ext uri="{FF2B5EF4-FFF2-40B4-BE49-F238E27FC236}">
                <a16:creationId xmlns:a16="http://schemas.microsoft.com/office/drawing/2014/main" id="{52819F31-B271-3E8D-4D7D-8A728B9F2DC9}"/>
              </a:ext>
            </a:extLst>
          </p:cNvPr>
          <p:cNvSpPr>
            <a:spLocks noGrp="1"/>
          </p:cNvSpPr>
          <p:nvPr>
            <p:ph type="title"/>
          </p:nvPr>
        </p:nvSpPr>
        <p:spPr>
          <a:xfrm>
            <a:off x="107342" y="131160"/>
            <a:ext cx="6674802" cy="655320"/>
          </a:xfrm>
        </p:spPr>
        <p:txBody>
          <a:bodyPr>
            <a:normAutofit fontScale="90000"/>
          </a:bodyPr>
          <a:lstStyle/>
          <a:p>
            <a:r>
              <a:rPr lang="en-US" dirty="0"/>
              <a:t> Main features </a:t>
            </a:r>
          </a:p>
        </p:txBody>
      </p:sp>
    </p:spTree>
    <p:extLst>
      <p:ext uri="{BB962C8B-B14F-4D97-AF65-F5344CB8AC3E}">
        <p14:creationId xmlns:p14="http://schemas.microsoft.com/office/powerpoint/2010/main" val="3976386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
            <a:extLst>
              <a:ext uri="{FF2B5EF4-FFF2-40B4-BE49-F238E27FC236}">
                <a16:creationId xmlns:a16="http://schemas.microsoft.com/office/drawing/2014/main" id="{32C1F4FC-BA8B-CC19-5E65-E39F10B7A8B6}"/>
              </a:ext>
            </a:extLst>
          </p:cNvPr>
          <p:cNvPicPr>
            <a:picLocks noChangeAspect="1"/>
          </p:cNvPicPr>
          <p:nvPr/>
        </p:nvPicPr>
        <p:blipFill>
          <a:blip r:embed="rId2"/>
          <a:stretch>
            <a:fillRect/>
          </a:stretch>
        </p:blipFill>
        <p:spPr>
          <a:xfrm>
            <a:off x="2708" y="-263950"/>
            <a:ext cx="12186584" cy="6858000"/>
          </a:xfrm>
          <a:prstGeom prst="rect">
            <a:avLst/>
          </a:prstGeom>
        </p:spPr>
      </p:pic>
      <p:sp>
        <p:nvSpPr>
          <p:cNvPr id="6" name="TextBox 5">
            <a:extLst>
              <a:ext uri="{FF2B5EF4-FFF2-40B4-BE49-F238E27FC236}">
                <a16:creationId xmlns:a16="http://schemas.microsoft.com/office/drawing/2014/main" id="{98BE9CEC-9D0B-5BD7-AE8C-419797FDC0FE}"/>
              </a:ext>
            </a:extLst>
          </p:cNvPr>
          <p:cNvSpPr txBox="1"/>
          <p:nvPr/>
        </p:nvSpPr>
        <p:spPr>
          <a:xfrm>
            <a:off x="273377" y="716437"/>
            <a:ext cx="1904215" cy="3416320"/>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Söhne"/>
              </a:rPr>
              <a:t>Agricultural Research Institutions</a:t>
            </a:r>
          </a:p>
          <a:p>
            <a:pPr algn="l">
              <a:buFont typeface="Arial" panose="020B0604020202020204" pitchFamily="34" charset="0"/>
              <a:buChar char="•"/>
            </a:pPr>
            <a:r>
              <a:rPr lang="en-US" b="0" i="0" dirty="0">
                <a:effectLst/>
                <a:latin typeface="Söhne"/>
              </a:rPr>
              <a:t>Plant Nurseries and Suppliers</a:t>
            </a:r>
          </a:p>
          <a:p>
            <a:pPr algn="l">
              <a:buFont typeface="Arial" panose="020B0604020202020204" pitchFamily="34" charset="0"/>
              <a:buChar char="•"/>
            </a:pPr>
            <a:r>
              <a:rPr lang="en-US" b="0" i="0" dirty="0">
                <a:effectLst/>
                <a:latin typeface="Söhne"/>
              </a:rPr>
              <a:t>Agricultural Equipment Manufacturers</a:t>
            </a:r>
          </a:p>
          <a:p>
            <a:pPr algn="l">
              <a:buFont typeface="Arial" panose="020B0604020202020204" pitchFamily="34" charset="0"/>
              <a:buChar char="•"/>
            </a:pPr>
            <a:r>
              <a:rPr lang="en-US" b="0" i="0" dirty="0">
                <a:effectLst/>
                <a:latin typeface="Söhne"/>
              </a:rPr>
              <a:t>Environmental Conservation Organizations</a:t>
            </a:r>
          </a:p>
          <a:p>
            <a:endParaRPr lang="en-US" dirty="0"/>
          </a:p>
        </p:txBody>
      </p:sp>
      <p:sp>
        <p:nvSpPr>
          <p:cNvPr id="7" name="TextBox 6">
            <a:extLst>
              <a:ext uri="{FF2B5EF4-FFF2-40B4-BE49-F238E27FC236}">
                <a16:creationId xmlns:a16="http://schemas.microsoft.com/office/drawing/2014/main" id="{E0276ECA-5339-91A5-6D7D-37FA7E5CFE7B}"/>
              </a:ext>
            </a:extLst>
          </p:cNvPr>
          <p:cNvSpPr txBox="1"/>
          <p:nvPr/>
        </p:nvSpPr>
        <p:spPr>
          <a:xfrm>
            <a:off x="2344566" y="565609"/>
            <a:ext cx="2312275" cy="2215991"/>
          </a:xfrm>
          <a:prstGeom prst="rect">
            <a:avLst/>
          </a:prstGeom>
          <a:noFill/>
        </p:spPr>
        <p:txBody>
          <a:bodyPr wrap="square" rtlCol="0">
            <a:spAutoFit/>
          </a:bodyPr>
          <a:lstStyle/>
          <a:p>
            <a:pPr algn="l">
              <a:buFont typeface="Arial" panose="020B0604020202020204" pitchFamily="34" charset="0"/>
              <a:buChar char="•"/>
            </a:pPr>
            <a:r>
              <a:rPr lang="en-US" sz="1400" b="0" i="0" dirty="0">
                <a:effectLst/>
                <a:latin typeface="Söhne"/>
              </a:rPr>
              <a:t>AI Algorithm Development</a:t>
            </a:r>
          </a:p>
          <a:p>
            <a:pPr algn="l">
              <a:buFont typeface="Arial" panose="020B0604020202020204" pitchFamily="34" charset="0"/>
              <a:buChar char="•"/>
            </a:pPr>
            <a:r>
              <a:rPr lang="en-US" sz="1400" b="0" i="0" dirty="0">
                <a:effectLst/>
                <a:latin typeface="Söhne"/>
              </a:rPr>
              <a:t>Plant Database Management</a:t>
            </a:r>
          </a:p>
          <a:p>
            <a:pPr algn="l">
              <a:buFont typeface="Arial" panose="020B0604020202020204" pitchFamily="34" charset="0"/>
              <a:buChar char="•"/>
            </a:pPr>
            <a:r>
              <a:rPr lang="en-US" sz="1400" b="0" i="0" dirty="0">
                <a:effectLst/>
                <a:latin typeface="Söhne"/>
              </a:rPr>
              <a:t>Content Creation and Curation</a:t>
            </a:r>
          </a:p>
          <a:p>
            <a:pPr algn="l">
              <a:buFont typeface="Arial" panose="020B0604020202020204" pitchFamily="34" charset="0"/>
              <a:buChar char="•"/>
            </a:pPr>
            <a:r>
              <a:rPr lang="en-US" sz="1400" b="0" i="0" dirty="0">
                <a:effectLst/>
                <a:latin typeface="Söhne"/>
              </a:rPr>
              <a:t>User Engagement and Support</a:t>
            </a:r>
          </a:p>
          <a:p>
            <a:pPr algn="l">
              <a:buFont typeface="Arial" panose="020B0604020202020204" pitchFamily="34" charset="0"/>
              <a:buChar char="•"/>
            </a:pPr>
            <a:r>
              <a:rPr lang="en-US" sz="1400" b="0" i="0" dirty="0">
                <a:effectLst/>
                <a:latin typeface="Söhne"/>
              </a:rPr>
              <a:t>App and Platform Maintenance</a:t>
            </a:r>
          </a:p>
          <a:p>
            <a:endParaRPr lang="en-US" sz="1200" dirty="0"/>
          </a:p>
        </p:txBody>
      </p:sp>
      <p:sp>
        <p:nvSpPr>
          <p:cNvPr id="8" name="TextBox 7">
            <a:extLst>
              <a:ext uri="{FF2B5EF4-FFF2-40B4-BE49-F238E27FC236}">
                <a16:creationId xmlns:a16="http://schemas.microsoft.com/office/drawing/2014/main" id="{EDB1E9E4-593C-94F7-C8C3-D670F7EA8D24}"/>
              </a:ext>
            </a:extLst>
          </p:cNvPr>
          <p:cNvSpPr txBox="1"/>
          <p:nvPr/>
        </p:nvSpPr>
        <p:spPr>
          <a:xfrm>
            <a:off x="2344566" y="2696066"/>
            <a:ext cx="2017336" cy="2308324"/>
          </a:xfrm>
          <a:prstGeom prst="rect">
            <a:avLst/>
          </a:prstGeom>
          <a:noFill/>
        </p:spPr>
        <p:txBody>
          <a:bodyPr wrap="square" rtlCol="0">
            <a:spAutoFit/>
          </a:bodyPr>
          <a:lstStyle/>
          <a:p>
            <a:pPr algn="l">
              <a:buFont typeface="Arial" panose="020B0604020202020204" pitchFamily="34" charset="0"/>
              <a:buChar char="•"/>
            </a:pPr>
            <a:r>
              <a:rPr lang="en-US" sz="1600" b="0" i="0" dirty="0">
                <a:effectLst/>
                <a:latin typeface="Söhne"/>
              </a:rPr>
              <a:t>AI and Machine Learning Technology</a:t>
            </a:r>
          </a:p>
          <a:p>
            <a:pPr algn="l">
              <a:buFont typeface="Arial" panose="020B0604020202020204" pitchFamily="34" charset="0"/>
              <a:buChar char="•"/>
            </a:pPr>
            <a:r>
              <a:rPr lang="en-US" sz="1600" b="0" i="0" dirty="0">
                <a:effectLst/>
                <a:latin typeface="Söhne"/>
              </a:rPr>
              <a:t>Plant Database and Content</a:t>
            </a:r>
          </a:p>
          <a:p>
            <a:pPr algn="l">
              <a:buFont typeface="Arial" panose="020B0604020202020204" pitchFamily="34" charset="0"/>
              <a:buChar char="•"/>
            </a:pPr>
            <a:r>
              <a:rPr lang="en-US" sz="1600" b="0" i="0" dirty="0">
                <a:effectLst/>
                <a:latin typeface="Söhne"/>
              </a:rPr>
              <a:t>Development Team</a:t>
            </a:r>
          </a:p>
          <a:p>
            <a:pPr algn="l">
              <a:buFont typeface="Arial" panose="020B0604020202020204" pitchFamily="34" charset="0"/>
              <a:buChar char="•"/>
            </a:pPr>
            <a:r>
              <a:rPr lang="en-US" sz="1600" b="0" i="0" dirty="0">
                <a:effectLst/>
                <a:latin typeface="Söhne"/>
              </a:rPr>
              <a:t>Agricultural Experts and Contributors</a:t>
            </a:r>
          </a:p>
          <a:p>
            <a:pPr algn="l">
              <a:buFont typeface="Arial" panose="020B0604020202020204" pitchFamily="34" charset="0"/>
              <a:buChar char="•"/>
            </a:pPr>
            <a:r>
              <a:rPr lang="en-US" sz="1600" b="0" i="0" dirty="0">
                <a:effectLst/>
                <a:latin typeface="Söhne"/>
              </a:rPr>
              <a:t>Server Infrastructure</a:t>
            </a:r>
          </a:p>
          <a:p>
            <a:endParaRPr lang="en-US" sz="1600" dirty="0"/>
          </a:p>
        </p:txBody>
      </p:sp>
      <p:sp>
        <p:nvSpPr>
          <p:cNvPr id="9" name="TextBox 8">
            <a:extLst>
              <a:ext uri="{FF2B5EF4-FFF2-40B4-BE49-F238E27FC236}">
                <a16:creationId xmlns:a16="http://schemas.microsoft.com/office/drawing/2014/main" id="{076A7868-E36B-935C-0DF1-ADBDB08991D9}"/>
              </a:ext>
            </a:extLst>
          </p:cNvPr>
          <p:cNvSpPr txBox="1"/>
          <p:nvPr/>
        </p:nvSpPr>
        <p:spPr>
          <a:xfrm>
            <a:off x="4656841" y="565609"/>
            <a:ext cx="2878320" cy="4524315"/>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Söhne"/>
              </a:rPr>
              <a:t>Personalized Plant Care Recommendations</a:t>
            </a:r>
          </a:p>
          <a:p>
            <a:pPr algn="l">
              <a:buFont typeface="Arial" panose="020B0604020202020204" pitchFamily="34" charset="0"/>
              <a:buChar char="•"/>
            </a:pPr>
            <a:r>
              <a:rPr lang="en-US" b="0" i="0" dirty="0">
                <a:effectLst/>
                <a:latin typeface="Söhne"/>
              </a:rPr>
              <a:t>Disease Detection and Management</a:t>
            </a:r>
          </a:p>
          <a:p>
            <a:pPr algn="l">
              <a:buFont typeface="Arial" panose="020B0604020202020204" pitchFamily="34" charset="0"/>
              <a:buChar char="•"/>
            </a:pPr>
            <a:r>
              <a:rPr lang="en-US" b="0" i="0" dirty="0">
                <a:effectLst/>
                <a:latin typeface="Söhne"/>
              </a:rPr>
              <a:t>Real-time Care Alerts</a:t>
            </a:r>
          </a:p>
          <a:p>
            <a:pPr algn="l">
              <a:buFont typeface="Arial" panose="020B0604020202020204" pitchFamily="34" charset="0"/>
              <a:buChar char="•"/>
            </a:pPr>
            <a:r>
              <a:rPr lang="en-US" b="0" i="0" dirty="0">
                <a:effectLst/>
                <a:latin typeface="Söhne"/>
              </a:rPr>
              <a:t>Comprehensive Plant Database</a:t>
            </a:r>
          </a:p>
          <a:p>
            <a:pPr algn="l">
              <a:buFont typeface="Arial" panose="020B0604020202020204" pitchFamily="34" charset="0"/>
              <a:buChar char="•"/>
            </a:pPr>
            <a:r>
              <a:rPr lang="en-US" b="0" i="0" dirty="0">
                <a:effectLst/>
                <a:latin typeface="Söhne"/>
              </a:rPr>
              <a:t>Informative Plant Content</a:t>
            </a:r>
          </a:p>
          <a:p>
            <a:pPr algn="l">
              <a:buFont typeface="Arial" panose="020B0604020202020204" pitchFamily="34" charset="0"/>
              <a:buChar char="•"/>
            </a:pPr>
            <a:r>
              <a:rPr lang="en-US" b="0" i="0" dirty="0">
                <a:effectLst/>
                <a:latin typeface="Söhne"/>
              </a:rPr>
              <a:t>Global Community and Collaboration</a:t>
            </a:r>
          </a:p>
          <a:p>
            <a:pPr algn="l">
              <a:buFont typeface="Arial" panose="020B0604020202020204" pitchFamily="34" charset="0"/>
              <a:buChar char="•"/>
            </a:pPr>
            <a:r>
              <a:rPr lang="en-US" b="0" i="0" dirty="0">
                <a:effectLst/>
                <a:latin typeface="Söhne"/>
              </a:rPr>
              <a:t>Expert Guidance and Support</a:t>
            </a:r>
          </a:p>
          <a:p>
            <a:pPr algn="l">
              <a:buFont typeface="Arial" panose="020B0604020202020204" pitchFamily="34" charset="0"/>
              <a:buChar char="•"/>
            </a:pPr>
            <a:r>
              <a:rPr lang="en-US" b="0" i="0" dirty="0">
                <a:effectLst/>
                <a:latin typeface="Söhne"/>
              </a:rPr>
              <a:t>Educational Resources</a:t>
            </a:r>
          </a:p>
          <a:p>
            <a:pPr algn="l">
              <a:buFont typeface="Arial" panose="020B0604020202020204" pitchFamily="34" charset="0"/>
              <a:buChar char="•"/>
            </a:pPr>
            <a:r>
              <a:rPr lang="en-US" b="0" i="0" dirty="0">
                <a:effectLst/>
                <a:latin typeface="Söhne"/>
              </a:rPr>
              <a:t>Sustainable Farming Impact</a:t>
            </a:r>
          </a:p>
          <a:p>
            <a:pPr algn="l">
              <a:buFont typeface="Arial" panose="020B0604020202020204" pitchFamily="34" charset="0"/>
              <a:buChar char="•"/>
            </a:pPr>
            <a:r>
              <a:rPr lang="en-US" b="0" i="0" dirty="0">
                <a:effectLst/>
                <a:latin typeface="Söhne"/>
              </a:rPr>
              <a:t>Environmental Awareness</a:t>
            </a:r>
          </a:p>
          <a:p>
            <a:endParaRPr lang="en-US" dirty="0"/>
          </a:p>
        </p:txBody>
      </p:sp>
      <p:sp>
        <p:nvSpPr>
          <p:cNvPr id="10" name="TextBox 9">
            <a:extLst>
              <a:ext uri="{FF2B5EF4-FFF2-40B4-BE49-F238E27FC236}">
                <a16:creationId xmlns:a16="http://schemas.microsoft.com/office/drawing/2014/main" id="{418F61CD-2096-6442-2FC7-66BABCA85459}"/>
              </a:ext>
            </a:extLst>
          </p:cNvPr>
          <p:cNvSpPr txBox="1"/>
          <p:nvPr/>
        </p:nvSpPr>
        <p:spPr>
          <a:xfrm>
            <a:off x="7729979" y="565609"/>
            <a:ext cx="1998483" cy="2062103"/>
          </a:xfrm>
          <a:prstGeom prst="rect">
            <a:avLst/>
          </a:prstGeom>
          <a:noFill/>
        </p:spPr>
        <p:txBody>
          <a:bodyPr wrap="square" rtlCol="0">
            <a:spAutoFit/>
          </a:bodyPr>
          <a:lstStyle/>
          <a:p>
            <a:pPr algn="l">
              <a:buFont typeface="Arial" panose="020B0604020202020204" pitchFamily="34" charset="0"/>
              <a:buChar char="•"/>
            </a:pPr>
            <a:r>
              <a:rPr lang="en-US" sz="1600" b="0" i="0" dirty="0">
                <a:effectLst/>
                <a:latin typeface="Söhne"/>
              </a:rPr>
              <a:t>AI-Driven Personalization</a:t>
            </a:r>
          </a:p>
          <a:p>
            <a:pPr algn="l">
              <a:buFont typeface="Arial" panose="020B0604020202020204" pitchFamily="34" charset="0"/>
              <a:buChar char="•"/>
            </a:pPr>
            <a:r>
              <a:rPr lang="en-US" sz="1600" b="0" i="0" dirty="0">
                <a:effectLst/>
                <a:latin typeface="Söhne"/>
              </a:rPr>
              <a:t>Community Engagement</a:t>
            </a:r>
          </a:p>
          <a:p>
            <a:pPr algn="l">
              <a:buFont typeface="Arial" panose="020B0604020202020204" pitchFamily="34" charset="0"/>
              <a:buChar char="•"/>
            </a:pPr>
            <a:r>
              <a:rPr lang="en-US" sz="1600" b="0" i="0" dirty="0">
                <a:effectLst/>
                <a:latin typeface="Söhne"/>
              </a:rPr>
              <a:t>Customer Support and Q&amp;A</a:t>
            </a:r>
          </a:p>
          <a:p>
            <a:pPr algn="l">
              <a:buFont typeface="Arial" panose="020B0604020202020204" pitchFamily="34" charset="0"/>
              <a:buChar char="•"/>
            </a:pPr>
            <a:r>
              <a:rPr lang="en-US" sz="1600" b="0" i="0" dirty="0">
                <a:effectLst/>
                <a:latin typeface="Söhne"/>
              </a:rPr>
              <a:t>Expert Contributions</a:t>
            </a:r>
          </a:p>
          <a:p>
            <a:endParaRPr lang="en-US" sz="1600" dirty="0"/>
          </a:p>
        </p:txBody>
      </p:sp>
      <p:sp>
        <p:nvSpPr>
          <p:cNvPr id="11" name="TextBox 10">
            <a:extLst>
              <a:ext uri="{FF2B5EF4-FFF2-40B4-BE49-F238E27FC236}">
                <a16:creationId xmlns:a16="http://schemas.microsoft.com/office/drawing/2014/main" id="{77B884F1-BC73-3A39-65CB-EA6CFFB7E682}"/>
              </a:ext>
            </a:extLst>
          </p:cNvPr>
          <p:cNvSpPr txBox="1"/>
          <p:nvPr/>
        </p:nvSpPr>
        <p:spPr>
          <a:xfrm>
            <a:off x="9982986" y="565609"/>
            <a:ext cx="1847653" cy="2308324"/>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Söhne"/>
              </a:rPr>
              <a:t>Farmers</a:t>
            </a:r>
          </a:p>
          <a:p>
            <a:pPr algn="l">
              <a:buFont typeface="Arial" panose="020B0604020202020204" pitchFamily="34" charset="0"/>
              <a:buChar char="•"/>
            </a:pPr>
            <a:r>
              <a:rPr lang="en-US" b="0" i="0" dirty="0">
                <a:effectLst/>
                <a:latin typeface="Söhne"/>
              </a:rPr>
              <a:t>Garden Enthusiasts</a:t>
            </a:r>
          </a:p>
          <a:p>
            <a:pPr algn="l">
              <a:buFont typeface="Arial" panose="020B0604020202020204" pitchFamily="34" charset="0"/>
              <a:buChar char="•"/>
            </a:pPr>
            <a:r>
              <a:rPr lang="en-US" b="0" i="0" dirty="0">
                <a:effectLst/>
                <a:latin typeface="Söhne"/>
              </a:rPr>
              <a:t>Researchers</a:t>
            </a:r>
          </a:p>
          <a:p>
            <a:pPr algn="l">
              <a:buFont typeface="Arial" panose="020B0604020202020204" pitchFamily="34" charset="0"/>
              <a:buChar char="•"/>
            </a:pPr>
            <a:r>
              <a:rPr lang="en-US" b="0" i="0" dirty="0">
                <a:effectLst/>
                <a:latin typeface="Söhne"/>
              </a:rPr>
              <a:t>Agricultural Engineers</a:t>
            </a:r>
          </a:p>
          <a:p>
            <a:pPr algn="l">
              <a:buFont typeface="Arial" panose="020B0604020202020204" pitchFamily="34" charset="0"/>
              <a:buChar char="•"/>
            </a:pPr>
            <a:r>
              <a:rPr lang="en-US" b="0" i="0" dirty="0">
                <a:effectLst/>
                <a:latin typeface="Söhne"/>
              </a:rPr>
              <a:t>Plant Lovers</a:t>
            </a:r>
          </a:p>
          <a:p>
            <a:endParaRPr lang="en-US" dirty="0"/>
          </a:p>
        </p:txBody>
      </p:sp>
      <p:sp>
        <p:nvSpPr>
          <p:cNvPr id="12" name="TextBox 11">
            <a:extLst>
              <a:ext uri="{FF2B5EF4-FFF2-40B4-BE49-F238E27FC236}">
                <a16:creationId xmlns:a16="http://schemas.microsoft.com/office/drawing/2014/main" id="{C193B39A-18DC-4A84-14A2-13E59A6BAF66}"/>
              </a:ext>
            </a:extLst>
          </p:cNvPr>
          <p:cNvSpPr txBox="1"/>
          <p:nvPr/>
        </p:nvSpPr>
        <p:spPr>
          <a:xfrm>
            <a:off x="7729978" y="2726843"/>
            <a:ext cx="1998483" cy="2246769"/>
          </a:xfrm>
          <a:prstGeom prst="rect">
            <a:avLst/>
          </a:prstGeom>
          <a:noFill/>
        </p:spPr>
        <p:txBody>
          <a:bodyPr wrap="square" rtlCol="0">
            <a:spAutoFit/>
          </a:bodyPr>
          <a:lstStyle/>
          <a:p>
            <a:pPr algn="l">
              <a:buFont typeface="Arial" panose="020B0604020202020204" pitchFamily="34" charset="0"/>
              <a:buChar char="•"/>
            </a:pPr>
            <a:r>
              <a:rPr lang="en-US" sz="1400" b="0" i="0" dirty="0">
                <a:effectLst/>
                <a:latin typeface="Söhne"/>
              </a:rPr>
              <a:t>Mobile Application (iOS, Android)</a:t>
            </a:r>
          </a:p>
          <a:p>
            <a:pPr algn="l">
              <a:buFont typeface="Arial" panose="020B0604020202020204" pitchFamily="34" charset="0"/>
              <a:buChar char="•"/>
            </a:pPr>
            <a:r>
              <a:rPr lang="en-US" sz="1400" b="0" i="0" dirty="0">
                <a:effectLst/>
                <a:latin typeface="Söhne"/>
              </a:rPr>
              <a:t>Web Platform</a:t>
            </a:r>
          </a:p>
          <a:p>
            <a:pPr algn="l">
              <a:buFont typeface="Arial" panose="020B0604020202020204" pitchFamily="34" charset="0"/>
              <a:buChar char="•"/>
            </a:pPr>
            <a:r>
              <a:rPr lang="en-US" sz="1400" b="0" i="0" dirty="0">
                <a:effectLst/>
                <a:latin typeface="Söhne"/>
              </a:rPr>
              <a:t>Social Media (for community engagement)</a:t>
            </a:r>
          </a:p>
          <a:p>
            <a:pPr algn="l">
              <a:buFont typeface="Arial" panose="020B0604020202020204" pitchFamily="34" charset="0"/>
              <a:buChar char="•"/>
            </a:pPr>
            <a:r>
              <a:rPr lang="en-US" sz="1400" b="0" i="0" dirty="0">
                <a:effectLst/>
                <a:latin typeface="Söhne"/>
              </a:rPr>
              <a:t>Partnerships with Agricultural Organizations</a:t>
            </a:r>
          </a:p>
          <a:p>
            <a:endParaRPr lang="en-US" sz="1400" dirty="0"/>
          </a:p>
        </p:txBody>
      </p:sp>
      <p:sp>
        <p:nvSpPr>
          <p:cNvPr id="14" name="Rectangle 13">
            <a:extLst>
              <a:ext uri="{FF2B5EF4-FFF2-40B4-BE49-F238E27FC236}">
                <a16:creationId xmlns:a16="http://schemas.microsoft.com/office/drawing/2014/main" id="{50629DD9-0417-C2D3-0A9A-0B0034FC40AB}"/>
              </a:ext>
            </a:extLst>
          </p:cNvPr>
          <p:cNvSpPr/>
          <p:nvPr/>
        </p:nvSpPr>
        <p:spPr>
          <a:xfrm>
            <a:off x="273377" y="5069264"/>
            <a:ext cx="11692381" cy="135115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Font typeface="Arial" panose="020B0604020202020204" pitchFamily="34" charset="0"/>
              <a:buChar char="•"/>
            </a:pPr>
            <a:r>
              <a:rPr lang="en-US" sz="1800" b="0" i="0" dirty="0">
                <a:solidFill>
                  <a:schemeClr val="tx1"/>
                </a:solidFill>
                <a:effectLst/>
                <a:latin typeface="Söhne"/>
              </a:rPr>
              <a:t>Development and Maintenance Costs</a:t>
            </a:r>
          </a:p>
          <a:p>
            <a:pPr algn="l">
              <a:buFont typeface="Arial" panose="020B0604020202020204" pitchFamily="34" charset="0"/>
              <a:buChar char="•"/>
            </a:pPr>
            <a:r>
              <a:rPr lang="en-US" sz="1800" b="0" i="0" dirty="0">
                <a:solidFill>
                  <a:schemeClr val="tx1"/>
                </a:solidFill>
                <a:effectLst/>
                <a:latin typeface="Söhne"/>
              </a:rPr>
              <a:t>Content Creation and Curation Expenses               .Server and Infrastructure Costs</a:t>
            </a:r>
          </a:p>
          <a:p>
            <a:pPr algn="l">
              <a:buFont typeface="Arial" panose="020B0604020202020204" pitchFamily="34" charset="0"/>
              <a:buChar char="•"/>
            </a:pPr>
            <a:r>
              <a:rPr lang="en-US" sz="1800" b="0" i="0" dirty="0">
                <a:solidFill>
                  <a:schemeClr val="tx1"/>
                </a:solidFill>
                <a:effectLst/>
                <a:latin typeface="Söhne"/>
              </a:rPr>
              <a:t>Marketing and Promotion Expenses                         .Customer Support Costs</a:t>
            </a:r>
          </a:p>
          <a:p>
            <a:endParaRPr lang="en-US" sz="1800" dirty="0">
              <a:solidFill>
                <a:schemeClr val="tx1"/>
              </a:solidFill>
            </a:endParaRPr>
          </a:p>
          <a:p>
            <a:pPr algn="ctr"/>
            <a:endParaRPr lang="en-US" dirty="0">
              <a:solidFill>
                <a:schemeClr val="tx1"/>
              </a:solidFill>
            </a:endParaRPr>
          </a:p>
        </p:txBody>
      </p:sp>
      <p:sp>
        <p:nvSpPr>
          <p:cNvPr id="15" name="Rectangle 14">
            <a:extLst>
              <a:ext uri="{FF2B5EF4-FFF2-40B4-BE49-F238E27FC236}">
                <a16:creationId xmlns:a16="http://schemas.microsoft.com/office/drawing/2014/main" id="{A637C1A4-1166-0286-FCC6-CFA08418B0D3}"/>
              </a:ext>
            </a:extLst>
          </p:cNvPr>
          <p:cNvSpPr/>
          <p:nvPr/>
        </p:nvSpPr>
        <p:spPr>
          <a:xfrm>
            <a:off x="5910605" y="4829843"/>
            <a:ext cx="1998483" cy="22930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042493"/>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E5A6437FEC2B4FAC342037D4A45ADA" ma:contentTypeVersion="2" ma:contentTypeDescription="Create a new document." ma:contentTypeScope="" ma:versionID="914eec1515c887a49666b530c82a5628">
  <xsd:schema xmlns:xsd="http://www.w3.org/2001/XMLSchema" xmlns:xs="http://www.w3.org/2001/XMLSchema" xmlns:p="http://schemas.microsoft.com/office/2006/metadata/properties" xmlns:ns3="855f7ddd-acfe-4578-bf13-55322c91dcf9" targetNamespace="http://schemas.microsoft.com/office/2006/metadata/properties" ma:root="true" ma:fieldsID="3e69c2b25b588533a47cccce1d7100c0" ns3:_="">
    <xsd:import namespace="855f7ddd-acfe-4578-bf13-55322c91dcf9"/>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5f7ddd-acfe-4578-bf13-55322c91dc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FD7AB9-928E-4E20-A719-5304D1895486}">
  <ds:schemaRefs>
    <ds:schemaRef ds:uri="http://schemas.microsoft.com/office/2006/metadata/contentType"/>
    <ds:schemaRef ds:uri="http://schemas.microsoft.com/office/2006/metadata/properties/metaAttributes"/>
    <ds:schemaRef ds:uri="http://www.w3.org/2000/xmlns/"/>
    <ds:schemaRef ds:uri="http://www.w3.org/2001/XMLSchema"/>
    <ds:schemaRef ds:uri="855f7ddd-acfe-4578-bf13-55322c91dcf9"/>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0976319-4513-485C-AD3A-E56C39927A38}">
  <ds:schemaRefs>
    <ds:schemaRef ds:uri="http://schemas.microsoft.com/office/2006/metadata/properties"/>
    <ds:schemaRef ds:uri="http://www.w3.org/2000/xmlns/"/>
    <ds:schemaRef ds:uri="http://schemas.microsoft.com/office/infopath/2007/PartnerControls"/>
  </ds:schemaRefs>
</ds:datastoreItem>
</file>

<file path=customXml/itemProps3.xml><?xml version="1.0" encoding="utf-8"?>
<ds:datastoreItem xmlns:ds="http://schemas.openxmlformats.org/officeDocument/2006/customXml" ds:itemID="{53A10211-FBDE-44DA-8AD6-29E596B29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{25C7A8A3-BBB7-4695-AC1E-29D93BDAAEEF}tf16411245_win32</Template>
  <TotalTime>521</TotalTime>
  <Words>794</Words>
  <Application>Microsoft Office PowerPoint</Application>
  <PresentationFormat>Widescreen</PresentationFormat>
  <Paragraphs>107</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-apple-system</vt:lpstr>
      <vt:lpstr>Arial</vt:lpstr>
      <vt:lpstr>Biome Light</vt:lpstr>
      <vt:lpstr>Calibri</vt:lpstr>
      <vt:lpstr>Söhne</vt:lpstr>
      <vt:lpstr>Office Theme</vt:lpstr>
      <vt:lpstr>Tulpics</vt:lpstr>
      <vt:lpstr>Project idea</vt:lpstr>
      <vt:lpstr>Abstract</vt:lpstr>
      <vt:lpstr> Main features </vt:lpstr>
      <vt:lpstr> Main features </vt:lpstr>
      <vt:lpstr> Main features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Arwa Khaled</dc:creator>
  <cp:lastModifiedBy>Afnan Ali</cp:lastModifiedBy>
  <cp:revision>5</cp:revision>
  <dcterms:created xsi:type="dcterms:W3CDTF">2023-08-19T10:44:47Z</dcterms:created>
  <dcterms:modified xsi:type="dcterms:W3CDTF">2023-08-29T16:27:11Z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0x01010038E5A6437FEC2B4FAC342037D4A45ADA</vt:lpwstr>
  </property>
</Properties>
</file>