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dirty="0"/>
              <a:t>Customer Feedback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542" y="2552699"/>
            <a:ext cx="6862916" cy="2137288"/>
          </a:xfrm>
        </p:spPr>
        <p:txBody>
          <a:bodyPr/>
          <a:lstStyle/>
          <a:p>
            <a:r>
              <a:rPr dirty="0"/>
              <a:t>Database</a:t>
            </a:r>
            <a:r>
              <a:rPr lang="en-US" dirty="0"/>
              <a:t> </a:t>
            </a:r>
            <a:r>
              <a:rPr dirty="0"/>
              <a:t>Insights </a:t>
            </a:r>
            <a:endParaRPr lang="en-US" dirty="0"/>
          </a:p>
          <a:p>
            <a:r>
              <a:rPr dirty="0"/>
              <a:t>and </a:t>
            </a:r>
            <a:endParaRPr lang="en-US" dirty="0"/>
          </a:p>
          <a:p>
            <a:r>
              <a:rPr dirty="0"/>
              <a:t>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Three tables for feedback: SurveyFeedback, WebFeedback, </a:t>
            </a:r>
            <a:r>
              <a:rPr sz="2400" dirty="0" err="1"/>
              <a:t>ExternalReviews</a:t>
            </a:r>
            <a:endParaRPr sz="2400" dirty="0"/>
          </a:p>
          <a:p>
            <a:r>
              <a:rPr sz="2400" dirty="0"/>
              <a:t>All contain </a:t>
            </a:r>
            <a:r>
              <a:rPr sz="2400" dirty="0" err="1"/>
              <a:t>customer_id</a:t>
            </a:r>
            <a:r>
              <a:rPr sz="2400" dirty="0"/>
              <a:t>, rating, and comments</a:t>
            </a:r>
          </a:p>
          <a:p>
            <a:r>
              <a:rPr sz="2400" dirty="0"/>
              <a:t> SurveyFeedback includes name, email, region, and </a:t>
            </a:r>
            <a:r>
              <a:rPr sz="2400" dirty="0" err="1"/>
              <a:t>review_date</a:t>
            </a:r>
            <a:endParaRPr sz="2400" dirty="0"/>
          </a:p>
          <a:p>
            <a:r>
              <a:rPr sz="2400" dirty="0"/>
              <a:t>No foreign keys</a:t>
            </a:r>
            <a:r>
              <a:rPr lang="en-US" sz="2400" dirty="0"/>
              <a:t>,</a:t>
            </a:r>
            <a:r>
              <a:rPr sz="2400" dirty="0"/>
              <a:t> but logically joined by customer_id</a:t>
            </a:r>
          </a:p>
          <a:p>
            <a:r>
              <a:rPr sz="2400" dirty="0"/>
              <a:t>Data collected from CSV, JSON, and XML 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7B6E2-56B2-D0D6-A023-D0DCB3D7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84ED03-D3D1-8EDA-7730-B4FDB178C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56544"/>
              </p:ext>
            </p:extLst>
          </p:nvPr>
        </p:nvGraphicFramePr>
        <p:xfrm>
          <a:off x="707922" y="1543665"/>
          <a:ext cx="7978876" cy="4336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4719">
                  <a:extLst>
                    <a:ext uri="{9D8B030D-6E8A-4147-A177-3AD203B41FA5}">
                      <a16:colId xmlns:a16="http://schemas.microsoft.com/office/drawing/2014/main" val="4009202637"/>
                    </a:ext>
                  </a:extLst>
                </a:gridCol>
                <a:gridCol w="1994719">
                  <a:extLst>
                    <a:ext uri="{9D8B030D-6E8A-4147-A177-3AD203B41FA5}">
                      <a16:colId xmlns:a16="http://schemas.microsoft.com/office/drawing/2014/main" val="9647442"/>
                    </a:ext>
                  </a:extLst>
                </a:gridCol>
                <a:gridCol w="1994719">
                  <a:extLst>
                    <a:ext uri="{9D8B030D-6E8A-4147-A177-3AD203B41FA5}">
                      <a16:colId xmlns:a16="http://schemas.microsoft.com/office/drawing/2014/main" val="4205728777"/>
                    </a:ext>
                  </a:extLst>
                </a:gridCol>
                <a:gridCol w="1994719">
                  <a:extLst>
                    <a:ext uri="{9D8B030D-6E8A-4147-A177-3AD203B41FA5}">
                      <a16:colId xmlns:a16="http://schemas.microsoft.com/office/drawing/2014/main" val="39513266"/>
                    </a:ext>
                  </a:extLst>
                </a:gridCol>
              </a:tblGrid>
              <a:tr h="85767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Table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Attribute Name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Data Type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Key Type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523846"/>
                  </a:ext>
                </a:extLst>
              </a:tr>
              <a:tr h="49690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SurveyFeedback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6193"/>
                  </a:ext>
                </a:extLst>
              </a:tr>
              <a:tr h="496907"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130544"/>
                  </a:ext>
                </a:extLst>
              </a:tr>
              <a:tr h="49690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NVARCHAR(100)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751979"/>
                  </a:ext>
                </a:extLst>
              </a:tr>
              <a:tr h="4969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NVARCHAR(50)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69509"/>
                  </a:ext>
                </a:extLst>
              </a:tr>
              <a:tr h="49690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84133"/>
                  </a:ext>
                </a:extLst>
              </a:tr>
              <a:tr h="49690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NVARCHAR(255)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40351"/>
                  </a:ext>
                </a:extLst>
              </a:tr>
              <a:tr h="49690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review_date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85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46F6-85C3-0FCB-4336-312369C3F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CE3128-C99B-ACDE-05FD-D56F9C3BC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540784"/>
              </p:ext>
            </p:extLst>
          </p:nvPr>
        </p:nvGraphicFramePr>
        <p:xfrm>
          <a:off x="875071" y="1622324"/>
          <a:ext cx="7236544" cy="42278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136">
                  <a:extLst>
                    <a:ext uri="{9D8B030D-6E8A-4147-A177-3AD203B41FA5}">
                      <a16:colId xmlns:a16="http://schemas.microsoft.com/office/drawing/2014/main" val="216816089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1733869203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998133190"/>
                    </a:ext>
                  </a:extLst>
                </a:gridCol>
                <a:gridCol w="1809136">
                  <a:extLst>
                    <a:ext uri="{9D8B030D-6E8A-4147-A177-3AD203B41FA5}">
                      <a16:colId xmlns:a16="http://schemas.microsoft.com/office/drawing/2014/main" val="3285131205"/>
                    </a:ext>
                  </a:extLst>
                </a:gridCol>
              </a:tblGrid>
              <a:tr h="573457">
                <a:tc rowSpan="3"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WebFeedback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customer_id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96640"/>
                  </a:ext>
                </a:extLst>
              </a:tr>
              <a:tr h="5734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rating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51337"/>
                  </a:ext>
                </a:extLst>
              </a:tr>
              <a:tr h="98980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comments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76588"/>
                  </a:ext>
                </a:extLst>
              </a:tr>
              <a:tr h="573457">
                <a:tc rowSpan="3"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ExternalReviews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178131"/>
                  </a:ext>
                </a:extLst>
              </a:tr>
              <a:tr h="573457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rating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1589"/>
                  </a:ext>
                </a:extLst>
              </a:tr>
              <a:tr h="9442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NVARCHAR(255)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907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08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ER Diagram</a:t>
            </a:r>
          </a:p>
        </p:txBody>
      </p:sp>
      <p:pic>
        <p:nvPicPr>
          <p:cNvPr id="5" name="Picture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991CDEF5-CD31-106F-FF80-818820AE9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5" y="1317523"/>
            <a:ext cx="5987944" cy="460883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000" dirty="0"/>
              <a:t> Positive: Ratings ≥ 4</a:t>
            </a:r>
          </a:p>
          <a:p>
            <a:r>
              <a:rPr sz="3000" dirty="0"/>
              <a:t>Neutral: Rating = 3</a:t>
            </a:r>
          </a:p>
          <a:p>
            <a:r>
              <a:rPr sz="3000" dirty="0"/>
              <a:t>Negative: Ratings &lt; 3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Findings:</a:t>
            </a:r>
            <a:endParaRPr sz="2400" b="1" dirty="0"/>
          </a:p>
          <a:p>
            <a:r>
              <a:rPr sz="2400" dirty="0"/>
              <a:t> Most reviews are positive </a:t>
            </a:r>
            <a:endParaRPr lang="en-US" sz="2400" dirty="0"/>
          </a:p>
          <a:p>
            <a:r>
              <a:rPr sz="2400" dirty="0"/>
              <a:t>Negative feedback often mentions delivery issues or product quality</a:t>
            </a:r>
          </a:p>
          <a:p>
            <a:r>
              <a:rPr sz="2400" dirty="0"/>
              <a:t>Sentiment tagging helps in prioritizing customer concerns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Complaint Trends (Keywords)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Top complaint keywords across all feedback sources:</a:t>
            </a:r>
          </a:p>
          <a:p>
            <a:r>
              <a:rPr sz="2400" dirty="0"/>
              <a:t>damaged</a:t>
            </a:r>
            <a:r>
              <a:rPr lang="en-US" sz="2400" dirty="0"/>
              <a:t>:</a:t>
            </a:r>
            <a:r>
              <a:rPr sz="2400" dirty="0"/>
              <a:t> product received in poor condition</a:t>
            </a:r>
          </a:p>
          <a:p>
            <a:r>
              <a:rPr lang="en-US" sz="2400" dirty="0"/>
              <a:t>L</a:t>
            </a:r>
            <a:r>
              <a:rPr sz="2400" dirty="0"/>
              <a:t>ate</a:t>
            </a:r>
            <a:r>
              <a:rPr lang="en-US" sz="2400" dirty="0"/>
              <a:t>: </a:t>
            </a:r>
            <a:r>
              <a:rPr sz="2400" dirty="0"/>
              <a:t>shipping or delivery delays</a:t>
            </a:r>
          </a:p>
          <a:p>
            <a:r>
              <a:rPr sz="2400" dirty="0"/>
              <a:t>defective</a:t>
            </a:r>
            <a:r>
              <a:rPr lang="en-US" sz="2400" dirty="0"/>
              <a:t>:</a:t>
            </a:r>
            <a:r>
              <a:rPr sz="2400" dirty="0"/>
              <a:t> product not functioning as expected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Actionable Insight:</a:t>
            </a:r>
          </a:p>
          <a:p>
            <a:r>
              <a:rPr dirty="0"/>
              <a:t> </a:t>
            </a:r>
            <a:r>
              <a:rPr sz="2400" dirty="0"/>
              <a:t>Focus on improving shipping reliability and packaging quality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Recommendations for Product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Address common complaints ('damaged', 'late') with better logistics</a:t>
            </a:r>
          </a:p>
          <a:p>
            <a:r>
              <a:rPr sz="2400" dirty="0"/>
              <a:t> Monitor trends using regular sentiment and keyword analysis</a:t>
            </a:r>
          </a:p>
          <a:p>
            <a:r>
              <a:rPr sz="2400" dirty="0"/>
              <a:t>Introduce a central Products table for category-level analysis</a:t>
            </a:r>
          </a:p>
          <a:p>
            <a:r>
              <a:rPr sz="2400" dirty="0"/>
              <a:t>Enrich feedback with </a:t>
            </a:r>
            <a:r>
              <a:rPr sz="2400" dirty="0" err="1"/>
              <a:t>product_id</a:t>
            </a:r>
            <a:r>
              <a:rPr sz="2400" dirty="0"/>
              <a:t> and category fields for deeper insight</a:t>
            </a:r>
          </a:p>
          <a:p>
            <a:r>
              <a:rPr sz="2400" dirty="0"/>
              <a:t> Improve data collection to increase volume and diversity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285</Words>
  <Application>Microsoft Office PowerPoint</Application>
  <PresentationFormat>On-screen Show (4:3)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Office Theme</vt:lpstr>
      <vt:lpstr>Customer Feedback Analysis</vt:lpstr>
      <vt:lpstr>Database Design Overview</vt:lpstr>
      <vt:lpstr>Schemas</vt:lpstr>
      <vt:lpstr>Schemas</vt:lpstr>
      <vt:lpstr>ER Diagram</vt:lpstr>
      <vt:lpstr>Sentiment Analysis Insights</vt:lpstr>
      <vt:lpstr>Complaint Trends (Keywords)</vt:lpstr>
      <vt:lpstr>Recommendations for Product Improvement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Afnan.Madi</cp:lastModifiedBy>
  <cp:revision>6</cp:revision>
  <dcterms:created xsi:type="dcterms:W3CDTF">2013-01-27T09:14:16Z</dcterms:created>
  <dcterms:modified xsi:type="dcterms:W3CDTF">2025-05-20T00:16:37Z</dcterms:modified>
  <cp:category/>
</cp:coreProperties>
</file>