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3"/>
    <p:restoredTop sz="97030"/>
  </p:normalViewPr>
  <p:slideViewPr>
    <p:cSldViewPr snapToGrid="0">
      <p:cViewPr varScale="1">
        <p:scale>
          <a:sx n="114" d="100"/>
          <a:sy n="114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mil/Downloads/sq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E76-0340-AF32-8DD5BEFF33E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76-0340-AF32-8DD5BEFF33E8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60F46D8-F9FC-0047-9A13-DAAEA2886C22}" type="VALUE">
                      <a:rPr lang="en-US"/>
                      <a:pPr>
                        <a:defRPr/>
                      </a:pPr>
                      <a:t>[VALUE]</a:t>
                    </a:fld>
                    <a:endParaRPr lang="en-US" baseline="0"/>
                  </a:p>
                  <a:p>
                    <a:pPr>
                      <a:defRPr/>
                    </a:pPr>
                    <a:endParaRPr lang="en-US" baseline="0"/>
                  </a:p>
                  <a:p>
                    <a:pPr>
                      <a:defRPr/>
                    </a:pPr>
                    <a:r>
                      <a:rPr lang="en-US" baseline="0"/>
                      <a:t> </a:t>
                    </a:r>
                    <a:fld id="{8C7CF50A-AE33-254D-8219-E44D5DCB6FE7}" type="PERCENTAGE">
                      <a:rPr lang="en-US" baseline="0"/>
                      <a:pPr>
                        <a:defRPr/>
                      </a:pPr>
                      <a:t>[PERCENTAGE]</a:t>
                    </a:fld>
                    <a:endParaRPr lang="en-US" baseline="0"/>
                  </a:p>
                </c:rich>
              </c:tx>
              <c:spPr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62414578587696"/>
                      <c:h val="0.1766558134104736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E76-0340-AF32-8DD5BEFF33E8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FD7F047-2889-EA49-A86E-13940B65C7C4}" type="VALUE">
                      <a:rPr lang="en-US"/>
                      <a:pPr>
                        <a:defRPr/>
                      </a:pPr>
                      <a:t>[VALUE]</a:t>
                    </a:fld>
                    <a:r>
                      <a:rPr lang="en-US" baseline="0"/>
                      <a:t> </a:t>
                    </a:r>
                  </a:p>
                  <a:p>
                    <a:pPr>
                      <a:defRPr/>
                    </a:pPr>
                    <a:endParaRPr lang="en-US" baseline="0"/>
                  </a:p>
                  <a:p>
                    <a:pPr>
                      <a:defRPr/>
                    </a:pPr>
                    <a:fld id="{8A89636E-B325-D94B-99FA-57AF00AFEFCE}" type="PERCENTAGE">
                      <a:rPr lang="en-US" baseline="0"/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056947608200457"/>
                      <c:h val="0.23266899298213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E76-0340-AF32-8DD5BEFF33E8}"/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Sheet2!$A$6:$A$7</c:f>
              <c:strCache>
                <c:ptCount val="2"/>
                <c:pt idx="0">
                  <c:v>Anglophone</c:v>
                </c:pt>
                <c:pt idx="1">
                  <c:v>Francophone</c:v>
                </c:pt>
              </c:strCache>
            </c:strRef>
          </c:cat>
          <c:val>
            <c:numRef>
              <c:f>Sheet2!$B$6:$B$7</c:f>
              <c:numCache>
                <c:formatCode>_("$"* #,##0_);_("$"* \(#,##0\);_("$"* "-"??_);_(@_)</c:formatCode>
                <c:ptCount val="2"/>
                <c:pt idx="0">
                  <c:v>42389260</c:v>
                </c:pt>
                <c:pt idx="1">
                  <c:v>63198160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76-0340-AF32-8DD5BEFF33E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Ghana</a:t>
            </a:r>
            <a:r>
              <a:rPr lang="en-US" baseline="0"/>
              <a:t> has the highest sales of all the countries in 2019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98419632174954"/>
          <c:y val="0.1532796780684105"/>
          <c:w val="0.84374725244150139"/>
          <c:h val="0.7573912767946260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Sheet2!$A$30:$A$34</c:f>
              <c:strCache>
                <c:ptCount val="5"/>
                <c:pt idx="0">
                  <c:v>Ghana</c:v>
                </c:pt>
                <c:pt idx="1">
                  <c:v>Senegal</c:v>
                </c:pt>
                <c:pt idx="2">
                  <c:v>Togo</c:v>
                </c:pt>
                <c:pt idx="3">
                  <c:v>Benin</c:v>
                </c:pt>
                <c:pt idx="4">
                  <c:v>Nigeria</c:v>
                </c:pt>
              </c:strCache>
            </c:strRef>
          </c:cat>
          <c:val>
            <c:numRef>
              <c:f>Sheet2!$B$30:$B$34</c:f>
              <c:numCache>
                <c:formatCode>_("$"* #,##0_);_("$"* \(#,##0\);_("$"* "-"??_);_(@_)</c:formatCode>
                <c:ptCount val="5"/>
                <c:pt idx="0">
                  <c:v>7144070</c:v>
                </c:pt>
                <c:pt idx="1">
                  <c:v>6687560</c:v>
                </c:pt>
                <c:pt idx="2">
                  <c:v>6109960</c:v>
                </c:pt>
                <c:pt idx="3">
                  <c:v>5273340</c:v>
                </c:pt>
                <c:pt idx="4">
                  <c:v>4805320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9-2D46-9BC1-95DFF6A55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5948224"/>
        <c:axId val="395384288"/>
      </c:barChart>
      <c:catAx>
        <c:axId val="39594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84288"/>
        <c:crosses val="autoZero"/>
        <c:auto val="1"/>
        <c:lblAlgn val="ctr"/>
        <c:lblOffset val="100"/>
        <c:noMultiLvlLbl val="0"/>
      </c:catAx>
      <c:valAx>
        <c:axId val="395384288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94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0E-6E42-B692-3FEC7A076C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Sheet2!$A$53:$A$55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Sheet2!$B$53:$B$55</c:f>
              <c:numCache>
                <c:formatCode>_("$"* #,##0_);_("$"* \(#,##0\);_("$"* "-"??_);_(@_)</c:formatCode>
                <c:ptCount val="3"/>
                <c:pt idx="0">
                  <c:v>38503320</c:v>
                </c:pt>
                <c:pt idx="1">
                  <c:v>37063850</c:v>
                </c:pt>
                <c:pt idx="2">
                  <c:v>30020250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0E-6E42-B692-3FEC7A076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2653295"/>
        <c:axId val="350763200"/>
      </c:barChart>
      <c:catAx>
        <c:axId val="100265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763200"/>
        <c:crosses val="autoZero"/>
        <c:auto val="1"/>
        <c:lblAlgn val="ctr"/>
        <c:lblOffset val="100"/>
        <c:noMultiLvlLbl val="0"/>
      </c:catAx>
      <c:valAx>
        <c:axId val="35076320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653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D8-A949-857C-6F8B51915189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D8-A949-857C-6F8B519151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Sheet2!$A$71:$A$82</c:f>
              <c:strCache>
                <c:ptCount val="12"/>
                <c:pt idx="0">
                  <c:v>December</c:v>
                </c:pt>
                <c:pt idx="1">
                  <c:v>February</c:v>
                </c:pt>
                <c:pt idx="2">
                  <c:v>April</c:v>
                </c:pt>
                <c:pt idx="3">
                  <c:v>June</c:v>
                </c:pt>
                <c:pt idx="4">
                  <c:v>August</c:v>
                </c:pt>
                <c:pt idx="5">
                  <c:v>November</c:v>
                </c:pt>
                <c:pt idx="6">
                  <c:v>October</c:v>
                </c:pt>
                <c:pt idx="7">
                  <c:v>September</c:v>
                </c:pt>
                <c:pt idx="8">
                  <c:v>March</c:v>
                </c:pt>
                <c:pt idx="9">
                  <c:v>May</c:v>
                </c:pt>
                <c:pt idx="10">
                  <c:v>January</c:v>
                </c:pt>
                <c:pt idx="11">
                  <c:v>July</c:v>
                </c:pt>
              </c:strCache>
            </c:strRef>
          </c:cat>
          <c:val>
            <c:numRef>
              <c:f>Sheet2!$B$71:$B$82</c:f>
              <c:numCache>
                <c:formatCode>_("$"* #,##0_);_("$"* \(#,##0\);_("$"* "-"??_);_(@_)</c:formatCode>
                <c:ptCount val="12"/>
                <c:pt idx="0">
                  <c:v>35000</c:v>
                </c:pt>
                <c:pt idx="1">
                  <c:v>35050</c:v>
                </c:pt>
                <c:pt idx="2">
                  <c:v>35100</c:v>
                </c:pt>
                <c:pt idx="3">
                  <c:v>35200</c:v>
                </c:pt>
                <c:pt idx="4">
                  <c:v>35200</c:v>
                </c:pt>
                <c:pt idx="5">
                  <c:v>35450</c:v>
                </c:pt>
                <c:pt idx="6">
                  <c:v>35450</c:v>
                </c:pt>
                <c:pt idx="7">
                  <c:v>35500</c:v>
                </c:pt>
                <c:pt idx="8">
                  <c:v>35750</c:v>
                </c:pt>
                <c:pt idx="9">
                  <c:v>35800</c:v>
                </c:pt>
                <c:pt idx="10">
                  <c:v>36250</c:v>
                </c:pt>
                <c:pt idx="11">
                  <c:v>36550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D8-A949-857C-6F8B51915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2488480"/>
        <c:axId val="1441200848"/>
      </c:barChart>
      <c:catAx>
        <c:axId val="72248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200848"/>
        <c:crosses val="autoZero"/>
        <c:auto val="1"/>
        <c:lblAlgn val="ctr"/>
        <c:lblOffset val="100"/>
        <c:noMultiLvlLbl val="0"/>
      </c:catAx>
      <c:valAx>
        <c:axId val="1441200848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48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 cmpd="sng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Sheet2!$A$94:$A$105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Sheet2!$B$94:$B$105</c:f>
              <c:numCache>
                <c:formatCode>0.00</c:formatCode>
                <c:ptCount val="12"/>
                <c:pt idx="0">
                  <c:v>10.87</c:v>
                </c:pt>
                <c:pt idx="1">
                  <c:v>4.55</c:v>
                </c:pt>
                <c:pt idx="2">
                  <c:v>8.43</c:v>
                </c:pt>
                <c:pt idx="3">
                  <c:v>9.5</c:v>
                </c:pt>
                <c:pt idx="4">
                  <c:v>8.57</c:v>
                </c:pt>
                <c:pt idx="5">
                  <c:v>8.89</c:v>
                </c:pt>
                <c:pt idx="6">
                  <c:v>9.81</c:v>
                </c:pt>
                <c:pt idx="7">
                  <c:v>9.94</c:v>
                </c:pt>
                <c:pt idx="8">
                  <c:v>6.3</c:v>
                </c:pt>
                <c:pt idx="9">
                  <c:v>7.4</c:v>
                </c:pt>
                <c:pt idx="10">
                  <c:v>8.91</c:v>
                </c:pt>
                <c:pt idx="11">
                  <c:v>6.82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A9-6144-8214-521FA3EDA8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2626319"/>
        <c:axId val="1003038415"/>
      </c:lineChart>
      <c:catAx>
        <c:axId val="1002626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038415"/>
        <c:crosses val="autoZero"/>
        <c:auto val="1"/>
        <c:lblAlgn val="ctr"/>
        <c:lblOffset val="100"/>
        <c:noMultiLvlLbl val="0"/>
      </c:catAx>
      <c:valAx>
        <c:axId val="100303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62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Sheet2!$B$114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Sheet2!$A$115:$A$121</c:f>
              <c:strCache>
                <c:ptCount val="7"/>
                <c:pt idx="0">
                  <c:v>Castle Lite</c:v>
                </c:pt>
                <c:pt idx="1">
                  <c:v>Budweiser</c:v>
                </c:pt>
                <c:pt idx="2">
                  <c:v>Eagle Lager</c:v>
                </c:pt>
                <c:pt idx="3">
                  <c:v>Beta Malt</c:v>
                </c:pt>
                <c:pt idx="4">
                  <c:v>Grand Malt</c:v>
                </c:pt>
                <c:pt idx="5">
                  <c:v>Hero</c:v>
                </c:pt>
                <c:pt idx="6">
                  <c:v>Trophy</c:v>
                </c:pt>
              </c:strCache>
            </c:strRef>
          </c:cat>
          <c:val>
            <c:numRef>
              <c:f>Sheet2!$B$115:$B$121</c:f>
              <c:numCache>
                <c:formatCode>_(* #,##0_);_(* \(#,##0\);_(* "-"??_);_(@_)</c:formatCode>
                <c:ptCount val="7"/>
                <c:pt idx="0">
                  <c:v>269190</c:v>
                </c:pt>
                <c:pt idx="1">
                  <c:v>249500</c:v>
                </c:pt>
                <c:pt idx="2">
                  <c:v>79280</c:v>
                </c:pt>
                <c:pt idx="3">
                  <c:v>69720</c:v>
                </c:pt>
                <c:pt idx="4">
                  <c:v>59520</c:v>
                </c:pt>
                <c:pt idx="5">
                  <c:v>49950</c:v>
                </c:pt>
                <c:pt idx="6">
                  <c:v>49750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6-CB48-8116-033EEDB2D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3146736"/>
        <c:axId val="693148384"/>
      </c:barChart>
      <c:catAx>
        <c:axId val="693146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48384"/>
        <c:crosses val="autoZero"/>
        <c:auto val="1"/>
        <c:lblAlgn val="ctr"/>
        <c:lblOffset val="100"/>
        <c:noMultiLvlLbl val="0"/>
      </c:catAx>
      <c:valAx>
        <c:axId val="693148384"/>
        <c:scaling>
          <c:orientation val="minMax"/>
        </c:scaling>
        <c:delete val="0"/>
        <c:axPos val="b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4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D46EA-CCDA-45C9-8983-C4FF204D4F6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05CBD-D690-4A26-90FB-26434035D4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Answering Basic questions</a:t>
          </a:r>
        </a:p>
      </dgm:t>
    </dgm:pt>
    <dgm:pt modelId="{9F822897-F844-4C12-9157-510087EA9C69}" type="parTrans" cxnId="{50D00555-5807-418A-A6E6-6D8E97013B68}">
      <dgm:prSet/>
      <dgm:spPr/>
      <dgm:t>
        <a:bodyPr/>
        <a:lstStyle/>
        <a:p>
          <a:endParaRPr lang="en-US"/>
        </a:p>
      </dgm:t>
    </dgm:pt>
    <dgm:pt modelId="{680773DD-B7F7-4D39-AE2B-319FF66D323F}" type="sibTrans" cxnId="{50D00555-5807-418A-A6E6-6D8E97013B68}">
      <dgm:prSet/>
      <dgm:spPr/>
      <dgm:t>
        <a:bodyPr/>
        <a:lstStyle/>
        <a:p>
          <a:endParaRPr lang="en-US"/>
        </a:p>
      </dgm:t>
    </dgm:pt>
    <dgm:pt modelId="{6DAA4CAC-2102-4E84-A512-4E6E70EF2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Insight </a:t>
          </a:r>
        </a:p>
      </dgm:t>
    </dgm:pt>
    <dgm:pt modelId="{9D4F8E30-123A-4584-8277-A587E7B45D15}" type="parTrans" cxnId="{AEB53B2E-DE24-41DF-98E0-B845E5009DD7}">
      <dgm:prSet/>
      <dgm:spPr/>
      <dgm:t>
        <a:bodyPr/>
        <a:lstStyle/>
        <a:p>
          <a:endParaRPr lang="en-US"/>
        </a:p>
      </dgm:t>
    </dgm:pt>
    <dgm:pt modelId="{4BA50A19-F8B8-4C91-9236-5E380E470A9A}" type="sibTrans" cxnId="{AEB53B2E-DE24-41DF-98E0-B845E5009DD7}">
      <dgm:prSet/>
      <dgm:spPr/>
      <dgm:t>
        <a:bodyPr/>
        <a:lstStyle/>
        <a:p>
          <a:endParaRPr lang="en-US"/>
        </a:p>
      </dgm:t>
    </dgm:pt>
    <dgm:pt modelId="{5132353F-19B5-4F72-A5E4-0F64472ACF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 have learnt</a:t>
          </a:r>
        </a:p>
      </dgm:t>
    </dgm:pt>
    <dgm:pt modelId="{0C73D2CC-B831-4CF2-8704-6252CCF2B11E}" type="parTrans" cxnId="{8E66F2A5-408E-4F08-B32D-FA871C314A6C}">
      <dgm:prSet/>
      <dgm:spPr/>
      <dgm:t>
        <a:bodyPr/>
        <a:lstStyle/>
        <a:p>
          <a:endParaRPr lang="en-US"/>
        </a:p>
      </dgm:t>
    </dgm:pt>
    <dgm:pt modelId="{33FC9DD5-3FEA-4320-9D9C-88342EE4FEA5}" type="sibTrans" cxnId="{8E66F2A5-408E-4F08-B32D-FA871C314A6C}">
      <dgm:prSet/>
      <dgm:spPr/>
      <dgm:t>
        <a:bodyPr/>
        <a:lstStyle/>
        <a:p>
          <a:endParaRPr lang="en-US"/>
        </a:p>
      </dgm:t>
    </dgm:pt>
    <dgm:pt modelId="{FAF162D1-E844-4407-B4B6-8FAAD6FAFB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8CD22D0F-4046-4F54-9E15-4211A8869D4B}" type="parTrans" cxnId="{B303A0CB-EE96-4D88-8F99-73931EFC249D}">
      <dgm:prSet/>
      <dgm:spPr/>
      <dgm:t>
        <a:bodyPr/>
        <a:lstStyle/>
        <a:p>
          <a:endParaRPr lang="en-US"/>
        </a:p>
      </dgm:t>
    </dgm:pt>
    <dgm:pt modelId="{DCBAF6EC-C1A0-4B51-A902-4D20453FD9C2}" type="sibTrans" cxnId="{B303A0CB-EE96-4D88-8F99-73931EFC249D}">
      <dgm:prSet/>
      <dgm:spPr/>
      <dgm:t>
        <a:bodyPr/>
        <a:lstStyle/>
        <a:p>
          <a:endParaRPr lang="en-US"/>
        </a:p>
      </dgm:t>
    </dgm:pt>
    <dgm:pt modelId="{C806C6EF-ACF7-4AB7-AF1D-429EF254CE7E}" type="pres">
      <dgm:prSet presAssocID="{70ED46EA-CCDA-45C9-8983-C4FF204D4F6A}" presName="root" presStyleCnt="0">
        <dgm:presLayoutVars>
          <dgm:dir/>
          <dgm:resizeHandles val="exact"/>
        </dgm:presLayoutVars>
      </dgm:prSet>
      <dgm:spPr/>
    </dgm:pt>
    <dgm:pt modelId="{BF45F164-EF66-4665-849C-9D9D411F0A87}" type="pres">
      <dgm:prSet presAssocID="{6EA05CBD-D690-4A26-90FB-26434035D4C4}" presName="compNode" presStyleCnt="0"/>
      <dgm:spPr/>
    </dgm:pt>
    <dgm:pt modelId="{851C418C-09F2-4FEB-AD93-6741F5275D1E}" type="pres">
      <dgm:prSet presAssocID="{6EA05CBD-D690-4A26-90FB-26434035D4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7B94ED9-9771-4C07-A0E5-85E1C58F930D}" type="pres">
      <dgm:prSet presAssocID="{6EA05CBD-D690-4A26-90FB-26434035D4C4}" presName="spaceRect" presStyleCnt="0"/>
      <dgm:spPr/>
    </dgm:pt>
    <dgm:pt modelId="{92F623F6-C3B8-4109-A1DF-7D9234D60EDC}" type="pres">
      <dgm:prSet presAssocID="{6EA05CBD-D690-4A26-90FB-26434035D4C4}" presName="textRect" presStyleLbl="revTx" presStyleIdx="0" presStyleCnt="4">
        <dgm:presLayoutVars>
          <dgm:chMax val="1"/>
          <dgm:chPref val="1"/>
        </dgm:presLayoutVars>
      </dgm:prSet>
      <dgm:spPr/>
    </dgm:pt>
    <dgm:pt modelId="{7DE2692B-865F-4275-B9D4-3C5142C6D0E0}" type="pres">
      <dgm:prSet presAssocID="{680773DD-B7F7-4D39-AE2B-319FF66D323F}" presName="sibTrans" presStyleCnt="0"/>
      <dgm:spPr/>
    </dgm:pt>
    <dgm:pt modelId="{3429195D-9728-4782-8FFE-3A31F4E3E8CD}" type="pres">
      <dgm:prSet presAssocID="{6DAA4CAC-2102-4E84-A512-4E6E70EF2DAE}" presName="compNode" presStyleCnt="0"/>
      <dgm:spPr/>
    </dgm:pt>
    <dgm:pt modelId="{2762DB42-8460-49A4-BBD5-1DB8C31E7FA3}" type="pres">
      <dgm:prSet presAssocID="{6DAA4CAC-2102-4E84-A512-4E6E70EF2D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E479505-60FE-4538-BC1F-F786F1C716A8}" type="pres">
      <dgm:prSet presAssocID="{6DAA4CAC-2102-4E84-A512-4E6E70EF2DAE}" presName="spaceRect" presStyleCnt="0"/>
      <dgm:spPr/>
    </dgm:pt>
    <dgm:pt modelId="{31566FC2-9409-4D6C-894D-34D91C71DB0E}" type="pres">
      <dgm:prSet presAssocID="{6DAA4CAC-2102-4E84-A512-4E6E70EF2DAE}" presName="textRect" presStyleLbl="revTx" presStyleIdx="1" presStyleCnt="4">
        <dgm:presLayoutVars>
          <dgm:chMax val="1"/>
          <dgm:chPref val="1"/>
        </dgm:presLayoutVars>
      </dgm:prSet>
      <dgm:spPr/>
    </dgm:pt>
    <dgm:pt modelId="{5470DEE7-A16E-4360-A993-557944A0B539}" type="pres">
      <dgm:prSet presAssocID="{4BA50A19-F8B8-4C91-9236-5E380E470A9A}" presName="sibTrans" presStyleCnt="0"/>
      <dgm:spPr/>
    </dgm:pt>
    <dgm:pt modelId="{15392756-4BDE-4EF3-95B3-6DC48ED0C683}" type="pres">
      <dgm:prSet presAssocID="{5132353F-19B5-4F72-A5E4-0F64472ACF95}" presName="compNode" presStyleCnt="0"/>
      <dgm:spPr/>
    </dgm:pt>
    <dgm:pt modelId="{108444B5-F775-4C29-8519-05EB6F337792}" type="pres">
      <dgm:prSet presAssocID="{5132353F-19B5-4F72-A5E4-0F64472ACF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061FB0-51D6-4F1A-AD68-37A667D9AEA8}" type="pres">
      <dgm:prSet presAssocID="{5132353F-19B5-4F72-A5E4-0F64472ACF95}" presName="spaceRect" presStyleCnt="0"/>
      <dgm:spPr/>
    </dgm:pt>
    <dgm:pt modelId="{3E149AB3-90D8-4FCB-837A-871DA6E12908}" type="pres">
      <dgm:prSet presAssocID="{5132353F-19B5-4F72-A5E4-0F64472ACF95}" presName="textRect" presStyleLbl="revTx" presStyleIdx="2" presStyleCnt="4">
        <dgm:presLayoutVars>
          <dgm:chMax val="1"/>
          <dgm:chPref val="1"/>
        </dgm:presLayoutVars>
      </dgm:prSet>
      <dgm:spPr/>
    </dgm:pt>
    <dgm:pt modelId="{258FCA24-21F7-4C7D-ADAE-75301FB95359}" type="pres">
      <dgm:prSet presAssocID="{33FC9DD5-3FEA-4320-9D9C-88342EE4FEA5}" presName="sibTrans" presStyleCnt="0"/>
      <dgm:spPr/>
    </dgm:pt>
    <dgm:pt modelId="{602370DC-E190-4F4B-8DC7-9F4404209D41}" type="pres">
      <dgm:prSet presAssocID="{FAF162D1-E844-4407-B4B6-8FAAD6FAFB9A}" presName="compNode" presStyleCnt="0"/>
      <dgm:spPr/>
    </dgm:pt>
    <dgm:pt modelId="{7F4A1A2D-EA84-4365-BE93-9341B1827BB3}" type="pres">
      <dgm:prSet presAssocID="{FAF162D1-E844-4407-B4B6-8FAAD6FAFB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9C1D2D1E-DE6F-4AD1-BC8A-31177CDB3825}" type="pres">
      <dgm:prSet presAssocID="{FAF162D1-E844-4407-B4B6-8FAAD6FAFB9A}" presName="spaceRect" presStyleCnt="0"/>
      <dgm:spPr/>
    </dgm:pt>
    <dgm:pt modelId="{9D5EEB25-7E53-4A3A-A60A-922E576F0F61}" type="pres">
      <dgm:prSet presAssocID="{FAF162D1-E844-4407-B4B6-8FAAD6FAFB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B53B2E-DE24-41DF-98E0-B845E5009DD7}" srcId="{70ED46EA-CCDA-45C9-8983-C4FF204D4F6A}" destId="{6DAA4CAC-2102-4E84-A512-4E6E70EF2DAE}" srcOrd="1" destOrd="0" parTransId="{9D4F8E30-123A-4584-8277-A587E7B45D15}" sibTransId="{4BA50A19-F8B8-4C91-9236-5E380E470A9A}"/>
    <dgm:cxn modelId="{50D00555-5807-418A-A6E6-6D8E97013B68}" srcId="{70ED46EA-CCDA-45C9-8983-C4FF204D4F6A}" destId="{6EA05CBD-D690-4A26-90FB-26434035D4C4}" srcOrd="0" destOrd="0" parTransId="{9F822897-F844-4C12-9157-510087EA9C69}" sibTransId="{680773DD-B7F7-4D39-AE2B-319FF66D323F}"/>
    <dgm:cxn modelId="{66492269-36CD-424B-85A9-DBF3C7D7CBBF}" type="presOf" srcId="{6EA05CBD-D690-4A26-90FB-26434035D4C4}" destId="{92F623F6-C3B8-4109-A1DF-7D9234D60EDC}" srcOrd="0" destOrd="0" presId="urn:microsoft.com/office/officeart/2018/2/layout/IconLabelList"/>
    <dgm:cxn modelId="{E7AF107C-4FB2-4301-81C9-3B1F19147176}" type="presOf" srcId="{6DAA4CAC-2102-4E84-A512-4E6E70EF2DAE}" destId="{31566FC2-9409-4D6C-894D-34D91C71DB0E}" srcOrd="0" destOrd="0" presId="urn:microsoft.com/office/officeart/2018/2/layout/IconLabelList"/>
    <dgm:cxn modelId="{8E66F2A5-408E-4F08-B32D-FA871C314A6C}" srcId="{70ED46EA-CCDA-45C9-8983-C4FF204D4F6A}" destId="{5132353F-19B5-4F72-A5E4-0F64472ACF95}" srcOrd="2" destOrd="0" parTransId="{0C73D2CC-B831-4CF2-8704-6252CCF2B11E}" sibTransId="{33FC9DD5-3FEA-4320-9D9C-88342EE4FEA5}"/>
    <dgm:cxn modelId="{A9A709C3-FFA3-4540-B8C7-10B6253F3453}" type="presOf" srcId="{70ED46EA-CCDA-45C9-8983-C4FF204D4F6A}" destId="{C806C6EF-ACF7-4AB7-AF1D-429EF254CE7E}" srcOrd="0" destOrd="0" presId="urn:microsoft.com/office/officeart/2018/2/layout/IconLabelList"/>
    <dgm:cxn modelId="{46340BC6-9A33-4AB8-BCC6-5408A650FD5D}" type="presOf" srcId="{5132353F-19B5-4F72-A5E4-0F64472ACF95}" destId="{3E149AB3-90D8-4FCB-837A-871DA6E12908}" srcOrd="0" destOrd="0" presId="urn:microsoft.com/office/officeart/2018/2/layout/IconLabelList"/>
    <dgm:cxn modelId="{B303A0CB-EE96-4D88-8F99-73931EFC249D}" srcId="{70ED46EA-CCDA-45C9-8983-C4FF204D4F6A}" destId="{FAF162D1-E844-4407-B4B6-8FAAD6FAFB9A}" srcOrd="3" destOrd="0" parTransId="{8CD22D0F-4046-4F54-9E15-4211A8869D4B}" sibTransId="{DCBAF6EC-C1A0-4B51-A902-4D20453FD9C2}"/>
    <dgm:cxn modelId="{72412CCE-6A8E-43CF-9995-59AE63696F1F}" type="presOf" srcId="{FAF162D1-E844-4407-B4B6-8FAAD6FAFB9A}" destId="{9D5EEB25-7E53-4A3A-A60A-922E576F0F61}" srcOrd="0" destOrd="0" presId="urn:microsoft.com/office/officeart/2018/2/layout/IconLabelList"/>
    <dgm:cxn modelId="{23135623-9B88-4EA2-9F92-21E5F04622A9}" type="presParOf" srcId="{C806C6EF-ACF7-4AB7-AF1D-429EF254CE7E}" destId="{BF45F164-EF66-4665-849C-9D9D411F0A87}" srcOrd="0" destOrd="0" presId="urn:microsoft.com/office/officeart/2018/2/layout/IconLabelList"/>
    <dgm:cxn modelId="{CB93C9BE-F44D-4BC8-822B-0F74BDCA0DDA}" type="presParOf" srcId="{BF45F164-EF66-4665-849C-9D9D411F0A87}" destId="{851C418C-09F2-4FEB-AD93-6741F5275D1E}" srcOrd="0" destOrd="0" presId="urn:microsoft.com/office/officeart/2018/2/layout/IconLabelList"/>
    <dgm:cxn modelId="{524CD14B-8E55-4A55-96C0-1A712E982FF2}" type="presParOf" srcId="{BF45F164-EF66-4665-849C-9D9D411F0A87}" destId="{F7B94ED9-9771-4C07-A0E5-85E1C58F930D}" srcOrd="1" destOrd="0" presId="urn:microsoft.com/office/officeart/2018/2/layout/IconLabelList"/>
    <dgm:cxn modelId="{D855923A-0EA4-45FA-9D6F-BD0CCBC61E30}" type="presParOf" srcId="{BF45F164-EF66-4665-849C-9D9D411F0A87}" destId="{92F623F6-C3B8-4109-A1DF-7D9234D60EDC}" srcOrd="2" destOrd="0" presId="urn:microsoft.com/office/officeart/2018/2/layout/IconLabelList"/>
    <dgm:cxn modelId="{EEF7D771-0597-4C27-A3EE-8CEC288DFF56}" type="presParOf" srcId="{C806C6EF-ACF7-4AB7-AF1D-429EF254CE7E}" destId="{7DE2692B-865F-4275-B9D4-3C5142C6D0E0}" srcOrd="1" destOrd="0" presId="urn:microsoft.com/office/officeart/2018/2/layout/IconLabelList"/>
    <dgm:cxn modelId="{7CEA145F-4994-4384-AC33-05D652C3EC4D}" type="presParOf" srcId="{C806C6EF-ACF7-4AB7-AF1D-429EF254CE7E}" destId="{3429195D-9728-4782-8FFE-3A31F4E3E8CD}" srcOrd="2" destOrd="0" presId="urn:microsoft.com/office/officeart/2018/2/layout/IconLabelList"/>
    <dgm:cxn modelId="{49922679-2F74-4EDD-8D6B-BA2304875609}" type="presParOf" srcId="{3429195D-9728-4782-8FFE-3A31F4E3E8CD}" destId="{2762DB42-8460-49A4-BBD5-1DB8C31E7FA3}" srcOrd="0" destOrd="0" presId="urn:microsoft.com/office/officeart/2018/2/layout/IconLabelList"/>
    <dgm:cxn modelId="{3A5E0FE4-465B-4EC5-AB5B-F8CA6791B342}" type="presParOf" srcId="{3429195D-9728-4782-8FFE-3A31F4E3E8CD}" destId="{FE479505-60FE-4538-BC1F-F786F1C716A8}" srcOrd="1" destOrd="0" presId="urn:microsoft.com/office/officeart/2018/2/layout/IconLabelList"/>
    <dgm:cxn modelId="{16EC22AB-ED89-4767-8D22-7D507105132E}" type="presParOf" srcId="{3429195D-9728-4782-8FFE-3A31F4E3E8CD}" destId="{31566FC2-9409-4D6C-894D-34D91C71DB0E}" srcOrd="2" destOrd="0" presId="urn:microsoft.com/office/officeart/2018/2/layout/IconLabelList"/>
    <dgm:cxn modelId="{FB67A34A-3EE9-4427-94CB-BDA5AF055C8A}" type="presParOf" srcId="{C806C6EF-ACF7-4AB7-AF1D-429EF254CE7E}" destId="{5470DEE7-A16E-4360-A993-557944A0B539}" srcOrd="3" destOrd="0" presId="urn:microsoft.com/office/officeart/2018/2/layout/IconLabelList"/>
    <dgm:cxn modelId="{01221D61-2319-488C-AD16-15EA32BCCA7E}" type="presParOf" srcId="{C806C6EF-ACF7-4AB7-AF1D-429EF254CE7E}" destId="{15392756-4BDE-4EF3-95B3-6DC48ED0C683}" srcOrd="4" destOrd="0" presId="urn:microsoft.com/office/officeart/2018/2/layout/IconLabelList"/>
    <dgm:cxn modelId="{2410254A-33F3-4E9F-9C4D-4C65E8E7D324}" type="presParOf" srcId="{15392756-4BDE-4EF3-95B3-6DC48ED0C683}" destId="{108444B5-F775-4C29-8519-05EB6F337792}" srcOrd="0" destOrd="0" presId="urn:microsoft.com/office/officeart/2018/2/layout/IconLabelList"/>
    <dgm:cxn modelId="{DE5209F6-98C9-46EE-AC02-FB3752ED3381}" type="presParOf" srcId="{15392756-4BDE-4EF3-95B3-6DC48ED0C683}" destId="{55061FB0-51D6-4F1A-AD68-37A667D9AEA8}" srcOrd="1" destOrd="0" presId="urn:microsoft.com/office/officeart/2018/2/layout/IconLabelList"/>
    <dgm:cxn modelId="{BCFBE750-F9B9-43DF-AFDE-68367F23A0BB}" type="presParOf" srcId="{15392756-4BDE-4EF3-95B3-6DC48ED0C683}" destId="{3E149AB3-90D8-4FCB-837A-871DA6E12908}" srcOrd="2" destOrd="0" presId="urn:microsoft.com/office/officeart/2018/2/layout/IconLabelList"/>
    <dgm:cxn modelId="{421D287F-9F08-48B2-98A4-E168FF18112B}" type="presParOf" srcId="{C806C6EF-ACF7-4AB7-AF1D-429EF254CE7E}" destId="{258FCA24-21F7-4C7D-ADAE-75301FB95359}" srcOrd="5" destOrd="0" presId="urn:microsoft.com/office/officeart/2018/2/layout/IconLabelList"/>
    <dgm:cxn modelId="{9F52989F-8F16-4444-A42E-60E92DA9C9BD}" type="presParOf" srcId="{C806C6EF-ACF7-4AB7-AF1D-429EF254CE7E}" destId="{602370DC-E190-4F4B-8DC7-9F4404209D41}" srcOrd="6" destOrd="0" presId="urn:microsoft.com/office/officeart/2018/2/layout/IconLabelList"/>
    <dgm:cxn modelId="{DF52BB3E-DE4C-4CDC-9EF9-09E8C7B71DEA}" type="presParOf" srcId="{602370DC-E190-4F4B-8DC7-9F4404209D41}" destId="{7F4A1A2D-EA84-4365-BE93-9341B1827BB3}" srcOrd="0" destOrd="0" presId="urn:microsoft.com/office/officeart/2018/2/layout/IconLabelList"/>
    <dgm:cxn modelId="{66110BF3-4F87-490C-9915-ACB65FF63BC9}" type="presParOf" srcId="{602370DC-E190-4F4B-8DC7-9F4404209D41}" destId="{9C1D2D1E-DE6F-4AD1-BC8A-31177CDB3825}" srcOrd="1" destOrd="0" presId="urn:microsoft.com/office/officeart/2018/2/layout/IconLabelList"/>
    <dgm:cxn modelId="{70FCF6F4-BAD6-4EE4-86F0-3C8E9B984321}" type="presParOf" srcId="{602370DC-E190-4F4B-8DC7-9F4404209D41}" destId="{9D5EEB25-7E53-4A3A-A60A-922E576F0F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C418C-09F2-4FEB-AD93-6741F5275D1E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623F6-C3B8-4109-A1DF-7D9234D60EDC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Answering Basic questions</a:t>
          </a:r>
        </a:p>
      </dsp:txBody>
      <dsp:txXfrm>
        <a:off x="569079" y="2427788"/>
        <a:ext cx="2072362" cy="720000"/>
      </dsp:txXfrm>
    </dsp:sp>
    <dsp:sp modelId="{2762DB42-8460-49A4-BBD5-1DB8C31E7FA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66FC2-9409-4D6C-894D-34D91C71DB0E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Insight </a:t>
          </a:r>
        </a:p>
      </dsp:txBody>
      <dsp:txXfrm>
        <a:off x="3004105" y="2427788"/>
        <a:ext cx="2072362" cy="720000"/>
      </dsp:txXfrm>
    </dsp:sp>
    <dsp:sp modelId="{108444B5-F775-4C29-8519-05EB6F337792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49AB3-90D8-4FCB-837A-871DA6E12908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I have learnt</a:t>
          </a:r>
        </a:p>
      </dsp:txBody>
      <dsp:txXfrm>
        <a:off x="5439131" y="2427788"/>
        <a:ext cx="2072362" cy="720000"/>
      </dsp:txXfrm>
    </dsp:sp>
    <dsp:sp modelId="{7F4A1A2D-EA84-4365-BE93-9341B1827BB3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EEB25-7E53-4A3A-A60A-922E576F0F61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34C9-7C5D-776B-71D1-3A0ACE45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60C19-F67A-FDC2-5512-7A98B345C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8406-00FE-6CC6-EE80-656F1914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BC-02A8-6943-8EBF-DE669B59BBD9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75D3F-5264-6EAB-B4CC-B3013209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55DDF-6151-26D0-03D9-C5BAD16A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4BDC-2953-614A-BD01-5BEEAAE0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5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A68B-7B7B-3B8C-75F5-2A309CA6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932A8-294F-B6E2-8CB3-0E657869B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3586-19FD-554F-AB65-A2387EB2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BC-02A8-6943-8EBF-DE669B59BBD9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4DC2-25E1-C353-DD5A-6DD4AFAA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0556-7373-1031-EA84-9BA66472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4BDC-2953-614A-BD01-5BEEAAE0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FC1DD-875B-B675-1683-FA529B12A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17A5D-57E4-ED06-8EE8-D557264F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922F-C3EC-5233-20A0-A529FC2A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BC-02A8-6943-8EBF-DE669B59BBD9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AD307-B711-0A40-A52A-83478877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C3F1A-33E9-4B6A-2E0D-6D125F24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4BDC-2953-614A-BD01-5BEEAAE0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5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195D-A7E1-12E1-56F9-5F3033AF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CB60-F00D-F8C1-ECA1-2C243525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C788-F969-F25F-A948-24693A68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BC-02A8-6943-8EBF-DE669B59BBD9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26C45-1390-FD96-C3B0-C4BFC3F2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CD4F-53C5-C16B-56ED-76EC846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4BDC-2953-614A-BD01-5BEEAAE0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6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4ED6-D8E9-2163-0220-B50FC425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B90E8-2399-B689-77CF-F9941F0E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2BD9-5F6D-1210-7D35-9D4A6357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BC-02A8-6943-8EBF-DE669B59BBD9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4FFF-CA7C-3FB5-86D6-7DA01E53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2161-23E0-C75A-26A9-BEAC911D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4BDC-2953-614A-BD01-5BEEAAE0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6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82CB-F148-83D0-FF6A-97B25536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ABB7-8B0C-5112-BE71-C0036207C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AD55F-E11A-C343-3A04-E5499720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8CE4D-40AB-0D31-2874-86016CFB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BC-02A8-6943-8EBF-DE669B59BBD9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BF86-288B-FCC8-863B-23A0199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2F999-EFC9-B084-062A-2A392622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4BDC-2953-614A-BD01-5BEEAAE0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61D0-50B4-84BC-D311-FDBB8764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52D08-037E-BB26-08E0-D82F06ED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3D70F-219C-91C6-0786-A16CD3BB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A6ABB-9D76-214F-715B-7CB0C2A27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7EF70-2777-DB04-B152-49B9DF6C7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BF0F6-B09C-859A-CD90-F437C20D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BC-02A8-6943-8EBF-DE669B59BBD9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9EBCE-DC5D-F7CF-6891-DDC60D15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52509-08CA-D24D-89BA-431FD7E5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4BDC-2953-614A-BD01-5BEEAAE0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5E6E-6A34-90C7-6770-E457F449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4E8CB-7AFD-F0DC-521F-94951EC2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BC-02A8-6943-8EBF-DE669B59BBD9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1CF4C-A3F8-10B1-253E-6A2B8EC1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4A003-E42B-9C7C-485F-73882354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4BDC-2953-614A-BD01-5BEEAAE0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AC70F-73DC-D061-14BD-1AC740FB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4BDC-2953-614A-BD01-5BEEAAE0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8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CA08-E20E-A06C-4439-487F9B5A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438E-06FA-84D1-A6D3-2D3B4D8F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4AFD-43A6-9AB3-C029-5AF710FCC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CDBEF-15AD-C720-6FA5-9DE4A850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BC-02A8-6943-8EBF-DE669B59BBD9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86D58-92AB-7E30-4B12-3A55D61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96883-0074-4282-4A6F-A71D08C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4BDC-2953-614A-BD01-5BEEAAE0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4D4F-EC62-C9AF-59A1-203266F2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9EE6A-EE44-8248-7D4E-99D41B318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49440-9A5B-EC59-F144-CE52C231F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273E0-E11C-D478-2E14-84D83A00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BC-02A8-6943-8EBF-DE669B59BBD9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DBDC2-A35C-25F0-8453-710E8E57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AC19-03D5-EF24-7EEA-8B75C987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4BDC-2953-614A-BD01-5BEEAAE0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5FD8B-6C03-03DC-9085-2C6C58DA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744986" cy="459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4B9F-7E57-6F29-9CF4-CE0163BA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176D-D900-4465-054B-056527E7B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6DBC-02A8-6943-8EBF-DE669B59BBD9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7699-9F48-B53C-43AC-46E9B6C05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1757-C856-FA58-575A-720E2F03B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E4BDC-2953-614A-BD01-5BEEAAE0E2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11D19E-E32E-EA3C-3D42-F8785693C211}"/>
              </a:ext>
            </a:extLst>
          </p:cNvPr>
          <p:cNvSpPr/>
          <p:nvPr userDrawn="1"/>
        </p:nvSpPr>
        <p:spPr>
          <a:xfrm>
            <a:off x="838200" y="335482"/>
            <a:ext cx="10149840" cy="88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950BA4-48ED-6F54-2B7B-C6156233452C}"/>
              </a:ext>
            </a:extLst>
          </p:cNvPr>
          <p:cNvSpPr/>
          <p:nvPr userDrawn="1"/>
        </p:nvSpPr>
        <p:spPr>
          <a:xfrm>
            <a:off x="838200" y="303080"/>
            <a:ext cx="10149840" cy="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7BDADDD-E912-8AAD-4D60-68978277E101}"/>
              </a:ext>
            </a:extLst>
          </p:cNvPr>
          <p:cNvSpPr/>
          <p:nvPr userDrawn="1"/>
        </p:nvSpPr>
        <p:spPr>
          <a:xfrm>
            <a:off x="11011584" y="1"/>
            <a:ext cx="1180417" cy="784319"/>
          </a:xfrm>
          <a:custGeom>
            <a:avLst/>
            <a:gdLst>
              <a:gd name="connsiteX0" fmla="*/ 0 w 1180417"/>
              <a:gd name="connsiteY0" fmla="*/ 0 h 914535"/>
              <a:gd name="connsiteX1" fmla="*/ 1180417 w 1180417"/>
              <a:gd name="connsiteY1" fmla="*/ 0 h 914535"/>
              <a:gd name="connsiteX2" fmla="*/ 1180417 w 1180417"/>
              <a:gd name="connsiteY2" fmla="*/ 914535 h 914535"/>
              <a:gd name="connsiteX3" fmla="*/ 193022 w 1180417"/>
              <a:gd name="connsiteY3" fmla="*/ 914535 h 914535"/>
              <a:gd name="connsiteX4" fmla="*/ 0 w 1180417"/>
              <a:gd name="connsiteY4" fmla="*/ 721513 h 91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417" h="914535">
                <a:moveTo>
                  <a:pt x="0" y="0"/>
                </a:moveTo>
                <a:lnTo>
                  <a:pt x="1180417" y="0"/>
                </a:lnTo>
                <a:lnTo>
                  <a:pt x="1180417" y="914535"/>
                </a:lnTo>
                <a:lnTo>
                  <a:pt x="193022" y="914535"/>
                </a:lnTo>
                <a:cubicBezTo>
                  <a:pt x="86419" y="914535"/>
                  <a:pt x="0" y="828116"/>
                  <a:pt x="0" y="72151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28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5F3C749-E2CC-A785-583C-C484AA82CEA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15427" y="108307"/>
            <a:ext cx="572730" cy="5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2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Cambria" panose="02040503050406030204" pitchFamily="18" charset="0"/>
          <a:ea typeface="+mj-ea"/>
          <a:cs typeface="GILL SANS SEMIBOLD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05D5-FC98-262B-21EC-A07BBB1B3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034" y="1371600"/>
            <a:ext cx="9144000" cy="1272710"/>
          </a:xfrm>
        </p:spPr>
        <p:txBody>
          <a:bodyPr>
            <a:normAutofit/>
          </a:bodyPr>
          <a:lstStyle/>
          <a:p>
            <a:r>
              <a:rPr lang="en-US" sz="3200" dirty="0"/>
              <a:t>Capstone Project: KMS Super store exploratory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C9076-1823-9ADC-4D6B-19A262810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3863" y="368009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"/>
              </a:rPr>
              <a:t>Presented by: Damilola Afolabi</a:t>
            </a:r>
          </a:p>
          <a:p>
            <a:pPr algn="l"/>
            <a:r>
              <a:rPr lang="en-US" sz="1800" dirty="0">
                <a:latin typeface=""/>
              </a:rPr>
              <a:t>Last Updated: </a:t>
            </a:r>
          </a:p>
        </p:txBody>
      </p:sp>
    </p:spTree>
    <p:extLst>
      <p:ext uri="{BB962C8B-B14F-4D97-AF65-F5344CB8AC3E}">
        <p14:creationId xmlns:p14="http://schemas.microsoft.com/office/powerpoint/2010/main" val="311224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6F7E-75F2-1011-2F33-DBD565DF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EF76-84C6-EF78-9E1F-D9A78F1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6646FD-CD26-A9D4-0E51-DCE7DCF171D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8522512"/>
              </p:ext>
            </p:extLst>
          </p:nvPr>
        </p:nvGraphicFramePr>
        <p:xfrm>
          <a:off x="595085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929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6820-9EE2-0320-9B8F-58537F33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company has made over $105,000,000 in the past 3 years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45DB55-8DF8-45A9-88DE-086B24048880}"/>
              </a:ext>
            </a:extLst>
          </p:cNvPr>
          <p:cNvSpPr txBox="1">
            <a:spLocks/>
          </p:cNvSpPr>
          <p:nvPr/>
        </p:nvSpPr>
        <p:spPr>
          <a:xfrm>
            <a:off x="838200" y="1413301"/>
            <a:ext cx="9744986" cy="459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GILL SANS SEMIBOLD" panose="020B0502020104020203" pitchFamily="34" charset="-79"/>
              </a:defRPr>
            </a:lvl1pPr>
          </a:lstStyle>
          <a:p>
            <a:r>
              <a:rPr lang="en-US" dirty="0"/>
              <a:t>$105,587,420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ADEA9-9938-B882-087C-CEE7165EA59E}"/>
              </a:ext>
            </a:extLst>
          </p:cNvPr>
          <p:cNvSpPr/>
          <p:nvPr/>
        </p:nvSpPr>
        <p:spPr>
          <a:xfrm>
            <a:off x="6357257" y="1335314"/>
            <a:ext cx="5529943" cy="5065486"/>
          </a:xfrm>
          <a:prstGeom prst="rect">
            <a:avLst/>
          </a:prstGeom>
          <a:solidFill>
            <a:schemeClr val="accent6">
              <a:lumMod val="40000"/>
              <a:lumOff val="60000"/>
              <a:alpha val="245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D5EA4-1354-0DB8-4463-E6EDC83B5963}"/>
              </a:ext>
            </a:extLst>
          </p:cNvPr>
          <p:cNvSpPr txBox="1"/>
          <p:nvPr/>
        </p:nvSpPr>
        <p:spPr>
          <a:xfrm>
            <a:off x="6429829" y="1413301"/>
            <a:ext cx="5399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--CASE 1: What was the profit worth of the breweries in the last 3 years</a:t>
            </a:r>
          </a:p>
          <a:p>
            <a:endParaRPr lang="en-US" dirty="0"/>
          </a:p>
          <a:p>
            <a:r>
              <a:rPr lang="en-US" dirty="0"/>
              <a:t>SELECT DISTINCT years -- To see the range of the years</a:t>
            </a:r>
          </a:p>
          <a:p>
            <a:r>
              <a:rPr lang="en-US" dirty="0"/>
              <a:t>FROM breweries;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SELECT SUM(profit) AS Profit_worth</a:t>
            </a:r>
          </a:p>
          <a:p>
            <a:r>
              <a:rPr lang="en-US" dirty="0"/>
              <a:t>FROM breweries;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CB415-5318-473D-10F9-5ABF4C2ABB12}"/>
              </a:ext>
            </a:extLst>
          </p:cNvPr>
          <p:cNvSpPr txBox="1"/>
          <p:nvPr/>
        </p:nvSpPr>
        <p:spPr>
          <a:xfrm>
            <a:off x="6357257" y="4064000"/>
            <a:ext cx="5529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-- CASE 5: Which month in the three years was the least profit generated?</a:t>
            </a:r>
          </a:p>
          <a:p>
            <a:endParaRPr lang="en-US" dirty="0"/>
          </a:p>
          <a:p>
            <a:r>
              <a:rPr lang="en-US" dirty="0"/>
              <a:t>SELECT months, MIN(profit)</a:t>
            </a:r>
          </a:p>
          <a:p>
            <a:r>
              <a:rPr lang="en-US" dirty="0"/>
              <a:t>FROM breweries</a:t>
            </a:r>
          </a:p>
          <a:p>
            <a:r>
              <a:rPr lang="en-US" dirty="0"/>
              <a:t>GROUP BY months</a:t>
            </a:r>
          </a:p>
          <a:p>
            <a:r>
              <a:rPr lang="en-US" dirty="0"/>
              <a:t>ORDER BY 2 ASC;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632F37A-8A6B-1339-C1BE-24F5D3A35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42811"/>
              </p:ext>
            </p:extLst>
          </p:nvPr>
        </p:nvGraphicFramePr>
        <p:xfrm>
          <a:off x="609603" y="4672856"/>
          <a:ext cx="5529945" cy="7718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3315">
                  <a:extLst>
                    <a:ext uri="{9D8B030D-6E8A-4147-A177-3AD203B41FA5}">
                      <a16:colId xmlns:a16="http://schemas.microsoft.com/office/drawing/2014/main" val="3528079224"/>
                    </a:ext>
                  </a:extLst>
                </a:gridCol>
                <a:gridCol w="1843315">
                  <a:extLst>
                    <a:ext uri="{9D8B030D-6E8A-4147-A177-3AD203B41FA5}">
                      <a16:colId xmlns:a16="http://schemas.microsoft.com/office/drawing/2014/main" val="2353203154"/>
                    </a:ext>
                  </a:extLst>
                </a:gridCol>
                <a:gridCol w="1843315">
                  <a:extLst>
                    <a:ext uri="{9D8B030D-6E8A-4147-A177-3AD203B41FA5}">
                      <a16:colId xmlns:a16="http://schemas.microsoft.com/office/drawing/2014/main" val="1358860240"/>
                    </a:ext>
                  </a:extLst>
                </a:gridCol>
              </a:tblGrid>
              <a:tr h="3859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8777"/>
                  </a:ext>
                </a:extLst>
              </a:tr>
              <a:tr h="385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38,150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516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40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0ECD-78F2-7C06-A1F4-0D071BE5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Francophone territory has the highest profit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1C926-F147-AFB8-E999-DE4F48598537}"/>
              </a:ext>
            </a:extLst>
          </p:cNvPr>
          <p:cNvSpPr/>
          <p:nvPr/>
        </p:nvSpPr>
        <p:spPr>
          <a:xfrm>
            <a:off x="6357257" y="1335314"/>
            <a:ext cx="5529943" cy="5065486"/>
          </a:xfrm>
          <a:prstGeom prst="rect">
            <a:avLst/>
          </a:prstGeom>
          <a:solidFill>
            <a:schemeClr val="accent6">
              <a:lumMod val="40000"/>
              <a:lumOff val="60000"/>
              <a:alpha val="245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3A70B-A07B-C76D-C74D-ABDAAB999970}"/>
              </a:ext>
            </a:extLst>
          </p:cNvPr>
          <p:cNvSpPr txBox="1"/>
          <p:nvPr/>
        </p:nvSpPr>
        <p:spPr>
          <a:xfrm>
            <a:off x="6429829" y="1407886"/>
            <a:ext cx="539931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--CASE 2: Compare the profit between the anglophone and francophone territories</a:t>
            </a:r>
          </a:p>
          <a:p>
            <a:r>
              <a:rPr lang="en-US" sz="1400" dirty="0"/>
              <a:t>-- Would first label each country as either anglophone or francophone, </a:t>
            </a:r>
          </a:p>
          <a:p>
            <a:r>
              <a:rPr lang="en-US" sz="1400" dirty="0"/>
              <a:t>then find the total profit of the 2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ALTER TABLE breweries</a:t>
            </a:r>
          </a:p>
          <a:p>
            <a:r>
              <a:rPr lang="en-US" sz="1400" dirty="0"/>
              <a:t>ADD Territories VARCHAR -- Adds a new column “Territories” to the table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UPDATE breweries -- adding the appropriate territories for the countries</a:t>
            </a:r>
          </a:p>
          <a:p>
            <a:r>
              <a:rPr lang="en-US" sz="1400" dirty="0"/>
              <a:t>SET territories = 'Anglophone'</a:t>
            </a:r>
          </a:p>
          <a:p>
            <a:r>
              <a:rPr lang="en-US" sz="1400" dirty="0"/>
              <a:t>WHERE countries IN ('Nigeria’, 'Ghana')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UPDATE breweries</a:t>
            </a:r>
          </a:p>
          <a:p>
            <a:r>
              <a:rPr lang="en-US" sz="1400" dirty="0"/>
              <a:t>SET territories = 'Francophone'</a:t>
            </a:r>
          </a:p>
          <a:p>
            <a:r>
              <a:rPr lang="en-US" sz="1400" dirty="0"/>
              <a:t>WHERE countries IN ('Senegal', 'Benin', 'Togo')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SELECT territories, SUM(profit) AS profit -- gives the profit per territory</a:t>
            </a:r>
          </a:p>
          <a:p>
            <a:r>
              <a:rPr lang="en-US" sz="1400" dirty="0"/>
              <a:t>FROM breweries</a:t>
            </a:r>
          </a:p>
          <a:p>
            <a:r>
              <a:rPr lang="en-US" sz="1400" dirty="0"/>
              <a:t>GROUP BY territories;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6457D4-F72D-6A9C-9F03-F45A05380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784647"/>
              </p:ext>
            </p:extLst>
          </p:nvPr>
        </p:nvGraphicFramePr>
        <p:xfrm>
          <a:off x="723900" y="1661432"/>
          <a:ext cx="5575300" cy="385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332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2F7E-09C1-1242-F0AC-A9EA46D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Ghana has the highest sales in 2019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FE57B26-8343-F86D-63E3-090B66709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56133"/>
              </p:ext>
            </p:extLst>
          </p:nvPr>
        </p:nvGraphicFramePr>
        <p:xfrm>
          <a:off x="962025" y="1589767"/>
          <a:ext cx="6396718" cy="4332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38E2D6D-36C9-C907-3465-77FCD95D827E}"/>
              </a:ext>
            </a:extLst>
          </p:cNvPr>
          <p:cNvSpPr/>
          <p:nvPr/>
        </p:nvSpPr>
        <p:spPr>
          <a:xfrm>
            <a:off x="7823200" y="1335314"/>
            <a:ext cx="4064000" cy="5065486"/>
          </a:xfrm>
          <a:prstGeom prst="rect">
            <a:avLst/>
          </a:prstGeom>
          <a:solidFill>
            <a:schemeClr val="accent6">
              <a:lumMod val="40000"/>
              <a:lumOff val="60000"/>
              <a:alpha val="245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B5F67-85C1-9AE4-D31D-55FC93EC2958}"/>
              </a:ext>
            </a:extLst>
          </p:cNvPr>
          <p:cNvSpPr txBox="1"/>
          <p:nvPr/>
        </p:nvSpPr>
        <p:spPr>
          <a:xfrm>
            <a:off x="7823200" y="1364343"/>
            <a:ext cx="406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-- CASE 3: Country that generated the highest profit in 2019</a:t>
            </a:r>
          </a:p>
          <a:p>
            <a:endParaRPr lang="en-US" u="sng" dirty="0"/>
          </a:p>
          <a:p>
            <a:r>
              <a:rPr lang="en-US" dirty="0"/>
              <a:t>SELECT countries, SUM(profit)</a:t>
            </a:r>
          </a:p>
          <a:p>
            <a:r>
              <a:rPr lang="en-US" dirty="0"/>
              <a:t>FROM breweries</a:t>
            </a:r>
          </a:p>
          <a:p>
            <a:r>
              <a:rPr lang="en-US" dirty="0"/>
              <a:t>WHERE years = 2019</a:t>
            </a:r>
          </a:p>
          <a:p>
            <a:r>
              <a:rPr lang="en-US" dirty="0"/>
              <a:t>GROUP BY countries</a:t>
            </a:r>
          </a:p>
          <a:p>
            <a:r>
              <a:rPr lang="en-US" dirty="0"/>
              <a:t>ORDER BY 2 DESC;</a:t>
            </a:r>
          </a:p>
        </p:txBody>
      </p:sp>
    </p:spTree>
    <p:extLst>
      <p:ext uri="{BB962C8B-B14F-4D97-AF65-F5344CB8AC3E}">
        <p14:creationId xmlns:p14="http://schemas.microsoft.com/office/powerpoint/2010/main" val="394687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48C-7C89-92CD-5126-A0B6E05D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2017 was the most profitable year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06BB318-B03C-DD83-221A-C5DD1C304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14752"/>
              </p:ext>
            </p:extLst>
          </p:nvPr>
        </p:nvGraphicFramePr>
        <p:xfrm>
          <a:off x="1092199" y="1670414"/>
          <a:ext cx="6252029" cy="4730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3C611C6-FBDC-85B3-F7D3-CF7CAAA8FCFB}"/>
              </a:ext>
            </a:extLst>
          </p:cNvPr>
          <p:cNvSpPr/>
          <p:nvPr/>
        </p:nvSpPr>
        <p:spPr>
          <a:xfrm>
            <a:off x="7663543" y="1335314"/>
            <a:ext cx="4223657" cy="5065486"/>
          </a:xfrm>
          <a:prstGeom prst="rect">
            <a:avLst/>
          </a:prstGeom>
          <a:solidFill>
            <a:schemeClr val="accent6">
              <a:lumMod val="40000"/>
              <a:lumOff val="60000"/>
              <a:alpha val="245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94989-8EB0-0EB6-C51B-DFA7DB1E74C2}"/>
              </a:ext>
            </a:extLst>
          </p:cNvPr>
          <p:cNvSpPr txBox="1"/>
          <p:nvPr/>
        </p:nvSpPr>
        <p:spPr>
          <a:xfrm>
            <a:off x="7663543" y="1436914"/>
            <a:ext cx="4180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-- CASE 4: The year with the highest profit</a:t>
            </a:r>
          </a:p>
          <a:p>
            <a:endParaRPr lang="en-US" dirty="0"/>
          </a:p>
          <a:p>
            <a:r>
              <a:rPr lang="en-US" dirty="0"/>
              <a:t>SELECT years, SUM(profit)</a:t>
            </a:r>
          </a:p>
          <a:p>
            <a:r>
              <a:rPr lang="en-US" dirty="0"/>
              <a:t>FROM breweries</a:t>
            </a:r>
          </a:p>
          <a:p>
            <a:r>
              <a:rPr lang="en-US" dirty="0"/>
              <a:t>GROUP BY years</a:t>
            </a:r>
          </a:p>
          <a:p>
            <a:r>
              <a:rPr lang="en-US" dirty="0"/>
              <a:t>ORDER BY 2 DESC;</a:t>
            </a:r>
          </a:p>
        </p:txBody>
      </p:sp>
    </p:spTree>
    <p:extLst>
      <p:ext uri="{BB962C8B-B14F-4D97-AF65-F5344CB8AC3E}">
        <p14:creationId xmlns:p14="http://schemas.microsoft.com/office/powerpoint/2010/main" val="62857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53C1-7848-B9C0-E3AA-891707E1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Sales are lowest in December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248BC1-BA3D-C807-9675-C9C8553ACA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754576"/>
              </p:ext>
            </p:extLst>
          </p:nvPr>
        </p:nvGraphicFramePr>
        <p:xfrm>
          <a:off x="838200" y="1851024"/>
          <a:ext cx="7151006" cy="454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CF91955-3649-85D7-0EAA-B65329A1A6F8}"/>
              </a:ext>
            </a:extLst>
          </p:cNvPr>
          <p:cNvSpPr/>
          <p:nvPr/>
        </p:nvSpPr>
        <p:spPr>
          <a:xfrm>
            <a:off x="8084457" y="1335314"/>
            <a:ext cx="3802743" cy="5065486"/>
          </a:xfrm>
          <a:prstGeom prst="rect">
            <a:avLst/>
          </a:prstGeom>
          <a:solidFill>
            <a:schemeClr val="accent6">
              <a:lumMod val="40000"/>
              <a:lumOff val="60000"/>
              <a:alpha val="245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0E8-47EE-C0CF-1ADC-1229559ED6A8}"/>
              </a:ext>
            </a:extLst>
          </p:cNvPr>
          <p:cNvSpPr txBox="1"/>
          <p:nvPr/>
        </p:nvSpPr>
        <p:spPr>
          <a:xfrm>
            <a:off x="8084457" y="1400628"/>
            <a:ext cx="3707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-- CASE 5: Which month in the three years was the least profit generated?</a:t>
            </a:r>
          </a:p>
          <a:p>
            <a:endParaRPr lang="en-US" u="sng" dirty="0"/>
          </a:p>
          <a:p>
            <a:r>
              <a:rPr lang="en-US" dirty="0"/>
              <a:t>SELECT months, MIN(profit)</a:t>
            </a:r>
          </a:p>
          <a:p>
            <a:r>
              <a:rPr lang="en-US" dirty="0"/>
              <a:t>FROM breweries</a:t>
            </a:r>
          </a:p>
          <a:p>
            <a:r>
              <a:rPr lang="en-US" dirty="0"/>
              <a:t>GROUP BY months</a:t>
            </a:r>
          </a:p>
          <a:p>
            <a:r>
              <a:rPr lang="en-US" dirty="0"/>
              <a:t>ORDER BY 2 ASC;</a:t>
            </a:r>
          </a:p>
        </p:txBody>
      </p:sp>
    </p:spTree>
    <p:extLst>
      <p:ext uri="{BB962C8B-B14F-4D97-AF65-F5344CB8AC3E}">
        <p14:creationId xmlns:p14="http://schemas.microsoft.com/office/powerpoint/2010/main" val="320230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4DE1-8461-51F6-6BB3-3D06CBA0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downtrend from January to December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A837672-30DA-6F67-98AF-09791EB4F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799340"/>
              </p:ext>
            </p:extLst>
          </p:nvPr>
        </p:nvGraphicFramePr>
        <p:xfrm>
          <a:off x="838200" y="1335313"/>
          <a:ext cx="6288314" cy="4841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B4CAD15-A98A-5BEF-7B6C-8ABF64F9FBFE}"/>
              </a:ext>
            </a:extLst>
          </p:cNvPr>
          <p:cNvSpPr/>
          <p:nvPr/>
        </p:nvSpPr>
        <p:spPr>
          <a:xfrm>
            <a:off x="7271656" y="1335314"/>
            <a:ext cx="4615544" cy="5065486"/>
          </a:xfrm>
          <a:prstGeom prst="rect">
            <a:avLst/>
          </a:prstGeom>
          <a:solidFill>
            <a:schemeClr val="accent6">
              <a:lumMod val="40000"/>
              <a:lumOff val="60000"/>
              <a:alpha val="245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951A3-97C2-DB63-6230-FC1C569E55E4}"/>
              </a:ext>
            </a:extLst>
          </p:cNvPr>
          <p:cNvSpPr txBox="1"/>
          <p:nvPr/>
        </p:nvSpPr>
        <p:spPr>
          <a:xfrm>
            <a:off x="7271656" y="1364343"/>
            <a:ext cx="4615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-- CASE 7: Compare the profit in percentage for each month</a:t>
            </a:r>
          </a:p>
          <a:p>
            <a:endParaRPr lang="en-US" u="sng" dirty="0"/>
          </a:p>
          <a:p>
            <a:r>
              <a:rPr lang="en-US" dirty="0"/>
              <a:t>SELECT months, round(SUM(profit) * 100/SUM(SUM(profit)) over (),2) AS percentage</a:t>
            </a:r>
          </a:p>
          <a:p>
            <a:r>
              <a:rPr lang="en-US" dirty="0"/>
              <a:t>FROM breweries</a:t>
            </a:r>
          </a:p>
          <a:p>
            <a:r>
              <a:rPr lang="en-US" dirty="0"/>
              <a:t>WHERE years = 2019</a:t>
            </a:r>
          </a:p>
          <a:p>
            <a:r>
              <a:rPr lang="en-US" dirty="0"/>
              <a:t>GROUP BY months</a:t>
            </a:r>
          </a:p>
          <a:p>
            <a:r>
              <a:rPr lang="en-US" dirty="0"/>
              <a:t>ORDER BY 2 DESC;</a:t>
            </a:r>
          </a:p>
        </p:txBody>
      </p:sp>
    </p:spTree>
    <p:extLst>
      <p:ext uri="{BB962C8B-B14F-4D97-AF65-F5344CB8AC3E}">
        <p14:creationId xmlns:p14="http://schemas.microsoft.com/office/powerpoint/2010/main" val="268979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8B65-4CB5-BCC9-75AF-0D898186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Castle lite has the highest sales in Senegal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E7C648B-2481-AA78-C9ED-E873F2985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354125"/>
              </p:ext>
            </p:extLst>
          </p:nvPr>
        </p:nvGraphicFramePr>
        <p:xfrm>
          <a:off x="838200" y="1335314"/>
          <a:ext cx="6317343" cy="4841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CD0A61E-D1A8-62A1-ED90-30F5EEBE6842}"/>
              </a:ext>
            </a:extLst>
          </p:cNvPr>
          <p:cNvSpPr/>
          <p:nvPr/>
        </p:nvSpPr>
        <p:spPr>
          <a:xfrm>
            <a:off x="7445829" y="1335314"/>
            <a:ext cx="4441371" cy="5065486"/>
          </a:xfrm>
          <a:prstGeom prst="rect">
            <a:avLst/>
          </a:prstGeom>
          <a:solidFill>
            <a:schemeClr val="accent6">
              <a:lumMod val="40000"/>
              <a:lumOff val="60000"/>
              <a:alpha val="245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7C183-872A-F4C8-CC03-2629EAB0C15A}"/>
              </a:ext>
            </a:extLst>
          </p:cNvPr>
          <p:cNvSpPr txBox="1"/>
          <p:nvPr/>
        </p:nvSpPr>
        <p:spPr>
          <a:xfrm>
            <a:off x="7445829" y="1335314"/>
            <a:ext cx="44413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-- CASE 8: Which particular brand generated the highest profit in Senegal?</a:t>
            </a:r>
          </a:p>
          <a:p>
            <a:endParaRPr lang="en-US" u="sng" dirty="0"/>
          </a:p>
          <a:p>
            <a:r>
              <a:rPr lang="en-US" dirty="0"/>
              <a:t>SELECT brands, MAX(profit)</a:t>
            </a:r>
          </a:p>
          <a:p>
            <a:r>
              <a:rPr lang="en-US" dirty="0"/>
              <a:t>FROM breweries</a:t>
            </a:r>
          </a:p>
          <a:p>
            <a:r>
              <a:rPr lang="en-US" dirty="0"/>
              <a:t>WHERE countries = 'Senegal'</a:t>
            </a:r>
          </a:p>
          <a:p>
            <a:r>
              <a:rPr lang="en-US" dirty="0"/>
              <a:t>GROUP BY brands, countries</a:t>
            </a:r>
          </a:p>
          <a:p>
            <a:r>
              <a:rPr lang="en-US" dirty="0"/>
              <a:t>ORDER BY 2 DESC;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479</Words>
  <Application>Microsoft Macintosh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Office Theme</vt:lpstr>
      <vt:lpstr>Capstone Project: KMS Super store exploratory Analysis</vt:lpstr>
      <vt:lpstr>Agenda</vt:lpstr>
      <vt:lpstr>The company has made over $105,000,000 in the past 3 years</vt:lpstr>
      <vt:lpstr>Francophone territory has the highest profit</vt:lpstr>
      <vt:lpstr>Ghana has the highest sales in 2019</vt:lpstr>
      <vt:lpstr>2017 was the most profitable year</vt:lpstr>
      <vt:lpstr>Sales are lowest in December </vt:lpstr>
      <vt:lpstr>Overall downtrend from January to December </vt:lpstr>
      <vt:lpstr>Castle lite has the highest sales in Senegal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Damilola Afolabi</dc:creator>
  <cp:lastModifiedBy>Damilola Afolabi</cp:lastModifiedBy>
  <cp:revision>6</cp:revision>
  <dcterms:created xsi:type="dcterms:W3CDTF">2022-08-24T19:54:52Z</dcterms:created>
  <dcterms:modified xsi:type="dcterms:W3CDTF">2023-01-21T10:02:29Z</dcterms:modified>
</cp:coreProperties>
</file>