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4"/>
  </p:notesMasterIdLst>
  <p:sldIdLst>
    <p:sldId id="256" r:id="rId5"/>
    <p:sldId id="257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4" r:id="rId17"/>
    <p:sldId id="312" r:id="rId18"/>
    <p:sldId id="313" r:id="rId19"/>
    <p:sldId id="315" r:id="rId20"/>
    <p:sldId id="311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9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4A5E-7045-7349-8EB9-E37DA956361E}" v="237" dt="2021-04-09T11:00:09.994"/>
    <p1510:client id="{CA169F45-5589-4D02-B933-EE3D29406E05}" v="12" dt="2021-04-09T09:53:46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60" autoAdjust="0"/>
    <p:restoredTop sz="69239" autoAdjust="0"/>
  </p:normalViewPr>
  <p:slideViewPr>
    <p:cSldViewPr snapToGrid="0">
      <p:cViewPr varScale="1">
        <p:scale>
          <a:sx n="88" d="100"/>
          <a:sy n="88" d="100"/>
        </p:scale>
        <p:origin x="91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yna Samakhavets" userId="9c3389a2-2eec-47b9-9265-8354a2c6e60c" providerId="ADAL" clId="{CA169F45-5589-4D02-B933-EE3D29406E05}"/>
    <pc:docChg chg="custSel modMainMaster">
      <pc:chgData name="Iryna Samakhavets" userId="9c3389a2-2eec-47b9-9265-8354a2c6e60c" providerId="ADAL" clId="{CA169F45-5589-4D02-B933-EE3D29406E05}" dt="2021-04-09T09:53:46.459" v="1" actId="478"/>
      <pc:docMkLst>
        <pc:docMk/>
      </pc:docMkLst>
      <pc:sldMasterChg chg="modSldLayout">
        <pc:chgData name="Iryna Samakhavets" userId="9c3389a2-2eec-47b9-9265-8354a2c6e60c" providerId="ADAL" clId="{CA169F45-5589-4D02-B933-EE3D29406E05}" dt="2021-04-09T09:53:46.459" v="1" actId="478"/>
        <pc:sldMasterMkLst>
          <pc:docMk/>
          <pc:sldMasterMk cId="6025338" sldId="2147483717"/>
        </pc:sldMasterMkLst>
        <pc:sldLayoutChg chg="delSp mod">
          <pc:chgData name="Iryna Samakhavets" userId="9c3389a2-2eec-47b9-9265-8354a2c6e60c" providerId="ADAL" clId="{CA169F45-5589-4D02-B933-EE3D29406E05}" dt="2021-04-09T09:53:44.615" v="0" actId="478"/>
          <pc:sldLayoutMkLst>
            <pc:docMk/>
            <pc:sldMasterMk cId="6025338" sldId="2147483717"/>
            <pc:sldLayoutMk cId="854095972" sldId="2147483744"/>
          </pc:sldLayoutMkLst>
          <pc:picChg chg="del">
            <ac:chgData name="Iryna Samakhavets" userId="9c3389a2-2eec-47b9-9265-8354a2c6e60c" providerId="ADAL" clId="{CA169F45-5589-4D02-B933-EE3D29406E05}" dt="2021-04-09T09:53:44.615" v="0" actId="478"/>
            <ac:picMkLst>
              <pc:docMk/>
              <pc:sldMasterMk cId="6025338" sldId="2147483717"/>
              <pc:sldLayoutMk cId="854095972" sldId="2147483744"/>
              <ac:picMk id="8" creationId="{16CBFE6D-2574-4431-9DE8-59662CACBA43}"/>
            </ac:picMkLst>
          </pc:picChg>
        </pc:sldLayoutChg>
        <pc:sldLayoutChg chg="delSp mod">
          <pc:chgData name="Iryna Samakhavets" userId="9c3389a2-2eec-47b9-9265-8354a2c6e60c" providerId="ADAL" clId="{CA169F45-5589-4D02-B933-EE3D29406E05}" dt="2021-04-09T09:53:46.459" v="1" actId="478"/>
          <pc:sldLayoutMkLst>
            <pc:docMk/>
            <pc:sldMasterMk cId="6025338" sldId="2147483717"/>
            <pc:sldLayoutMk cId="96996155" sldId="2147483762"/>
          </pc:sldLayoutMkLst>
          <pc:picChg chg="del">
            <ac:chgData name="Iryna Samakhavets" userId="9c3389a2-2eec-47b9-9265-8354a2c6e60c" providerId="ADAL" clId="{CA169F45-5589-4D02-B933-EE3D29406E05}" dt="2021-04-09T09:53:46.459" v="1" actId="478"/>
            <ac:picMkLst>
              <pc:docMk/>
              <pc:sldMasterMk cId="6025338" sldId="2147483717"/>
              <pc:sldLayoutMk cId="96996155" sldId="2147483762"/>
              <ac:picMk id="8" creationId="{16CBFE6D-2574-4431-9DE8-59662CACBA43}"/>
            </ac:picMkLst>
          </pc:picChg>
        </pc:sldLayoutChg>
      </pc:sldMasterChg>
    </pc:docChg>
  </pc:docChgLst>
  <pc:docChgLst>
    <pc:chgData name="Palina Vilava" userId="2da16f30-436a-4d99-a599-a4b0cba3622b" providerId="ADAL" clId="{29E84A5E-7045-7349-8EB9-E37DA956361E}"/>
    <pc:docChg chg="undo custSel addSld delSld modSld modMainMaster">
      <pc:chgData name="Palina Vilava" userId="2da16f30-436a-4d99-a599-a4b0cba3622b" providerId="ADAL" clId="{29E84A5E-7045-7349-8EB9-E37DA956361E}" dt="2021-04-09T11:00:09.995" v="236" actId="403"/>
      <pc:docMkLst>
        <pc:docMk/>
      </pc:docMkLst>
      <pc:sldChg chg="addSp delSp modSp mod chgLayout">
        <pc:chgData name="Palina Vilava" userId="2da16f30-436a-4d99-a599-a4b0cba3622b" providerId="ADAL" clId="{29E84A5E-7045-7349-8EB9-E37DA956361E}" dt="2021-04-09T11:00:09.995" v="236" actId="403"/>
        <pc:sldMkLst>
          <pc:docMk/>
          <pc:sldMk cId="3591971344" sldId="256"/>
        </pc:sldMkLst>
        <pc:spChg chg="add mod ord">
          <ac:chgData name="Palina Vilava" userId="2da16f30-436a-4d99-a599-a4b0cba3622b" providerId="ADAL" clId="{29E84A5E-7045-7349-8EB9-E37DA956361E}" dt="2021-04-09T11:00:09.995" v="236" actId="403"/>
          <ac:spMkLst>
            <pc:docMk/>
            <pc:sldMk cId="3591971344" sldId="256"/>
            <ac:spMk id="2" creationId="{CA3BB777-E3A7-3349-B820-C2E473EC54E8}"/>
          </ac:spMkLst>
        </pc:spChg>
        <pc:spChg chg="add mod ord">
          <ac:chgData name="Palina Vilava" userId="2da16f30-436a-4d99-a599-a4b0cba3622b" providerId="ADAL" clId="{29E84A5E-7045-7349-8EB9-E37DA956361E}" dt="2021-04-09T10:59:51.416" v="230" actId="20577"/>
          <ac:spMkLst>
            <pc:docMk/>
            <pc:sldMk cId="3591971344" sldId="256"/>
            <ac:spMk id="3" creationId="{887DE665-95EF-7C44-9386-81441B656B3A}"/>
          </ac:spMkLst>
        </pc:spChg>
        <pc:spChg chg="add mod ord">
          <ac:chgData name="Palina Vilava" userId="2da16f30-436a-4d99-a599-a4b0cba3622b" providerId="ADAL" clId="{29E84A5E-7045-7349-8EB9-E37DA956361E}" dt="2021-04-09T10:59:54.667" v="234" actId="20577"/>
          <ac:spMkLst>
            <pc:docMk/>
            <pc:sldMk cId="3591971344" sldId="256"/>
            <ac:spMk id="4" creationId="{022A8A66-7877-3B41-B6B6-945CAC5423E0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5" creationId="{37E5DFE9-0BB9-46C0-95F0-4076A068017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6" creationId="{F358BC15-9AFA-4B24-AD57-0B9FD9B03BC8}"/>
          </ac:spMkLst>
        </pc:spChg>
        <pc:spChg chg="del">
          <ac:chgData name="Palina Vilava" userId="2da16f30-436a-4d99-a599-a4b0cba3622b" providerId="ADAL" clId="{29E84A5E-7045-7349-8EB9-E37DA956361E}" dt="2021-04-07T11:56:23.391" v="114" actId="700"/>
          <ac:spMkLst>
            <pc:docMk/>
            <pc:sldMk cId="3591971344" sldId="256"/>
            <ac:spMk id="7" creationId="{2F97B039-F4FF-4D6E-A30E-8B9B8C8C3D02}"/>
          </ac:spMkLst>
        </pc:spChg>
      </pc:sldChg>
      <pc:sldChg chg="addSp delSp modSp new del mod">
        <pc:chgData name="Palina Vilava" userId="2da16f30-436a-4d99-a599-a4b0cba3622b" providerId="ADAL" clId="{29E84A5E-7045-7349-8EB9-E37DA956361E}" dt="2021-04-07T11:57:43.844" v="197" actId="2696"/>
        <pc:sldMkLst>
          <pc:docMk/>
          <pc:sldMk cId="3000497978" sldId="257"/>
        </pc:sldMkLst>
        <pc:spChg chg="add del mod">
          <ac:chgData name="Palina Vilava" userId="2da16f30-436a-4d99-a599-a4b0cba3622b" providerId="ADAL" clId="{29E84A5E-7045-7349-8EB9-E37DA956361E}" dt="2021-04-07T11:57:13.622" v="183" actId="478"/>
          <ac:spMkLst>
            <pc:docMk/>
            <pc:sldMk cId="3000497978" sldId="257"/>
            <ac:spMk id="4" creationId="{E581BADC-09C4-A145-AF18-841F80A0068B}"/>
          </ac:spMkLst>
        </pc:spChg>
        <pc:spChg chg="add del mod">
          <ac:chgData name="Palina Vilava" userId="2da16f30-436a-4d99-a599-a4b0cba3622b" providerId="ADAL" clId="{29E84A5E-7045-7349-8EB9-E37DA956361E}" dt="2021-04-07T11:57:41.971" v="196" actId="478"/>
          <ac:spMkLst>
            <pc:docMk/>
            <pc:sldMk cId="3000497978" sldId="257"/>
            <ac:spMk id="5" creationId="{3BBFD6EB-8286-D94F-8D9D-A8E930B765CB}"/>
          </ac:spMkLst>
        </pc:spChg>
      </pc:sldChg>
      <pc:sldMasterChg chg="modSp mod addSldLayout modSldLayout">
        <pc:chgData name="Palina Vilava" userId="2da16f30-436a-4d99-a599-a4b0cba3622b" providerId="ADAL" clId="{29E84A5E-7045-7349-8EB9-E37DA956361E}" dt="2021-04-07T12:17:51.959" v="199" actId="6014"/>
        <pc:sldMasterMkLst>
          <pc:docMk/>
          <pc:sldMasterMk cId="6025338" sldId="2147483717"/>
        </pc:sldMasterMkLst>
        <pc:sldLayoutChg chg="mod">
          <pc:chgData name="Palina Vilava" userId="2da16f30-436a-4d99-a599-a4b0cba3622b" providerId="ADAL" clId="{29E84A5E-7045-7349-8EB9-E37DA956361E}" dt="2021-04-07T11:47:20.872" v="45" actId="6014"/>
          <pc:sldLayoutMkLst>
            <pc:docMk/>
            <pc:sldMasterMk cId="6025338" sldId="2147483717"/>
            <pc:sldLayoutMk cId="802160967" sldId="2147483732"/>
          </pc:sldLayoutMkLst>
        </pc:sldLayoutChg>
        <pc:sldLayoutChg chg="mod">
          <pc:chgData name="Palina Vilava" userId="2da16f30-436a-4d99-a599-a4b0cba3622b" providerId="ADAL" clId="{29E84A5E-7045-7349-8EB9-E37DA956361E}" dt="2021-04-07T11:44:05.286" v="34" actId="6014"/>
          <pc:sldLayoutMkLst>
            <pc:docMk/>
            <pc:sldMasterMk cId="6025338" sldId="2147483717"/>
            <pc:sldLayoutMk cId="1641687614" sldId="2147483734"/>
          </pc:sldLayoutMkLst>
        </pc:sldLayoutChg>
        <pc:sldLayoutChg chg="mod">
          <pc:chgData name="Palina Vilava" userId="2da16f30-436a-4d99-a599-a4b0cba3622b" providerId="ADAL" clId="{29E84A5E-7045-7349-8EB9-E37DA956361E}" dt="2021-04-07T11:45:35.959" v="37" actId="6014"/>
          <pc:sldLayoutMkLst>
            <pc:docMk/>
            <pc:sldMasterMk cId="6025338" sldId="2147483717"/>
            <pc:sldLayoutMk cId="98546723" sldId="2147483735"/>
          </pc:sldLayoutMkLst>
        </pc:sldLayoutChg>
        <pc:sldLayoutChg chg="mod">
          <pc:chgData name="Palina Vilava" userId="2da16f30-436a-4d99-a599-a4b0cba3622b" providerId="ADAL" clId="{29E84A5E-7045-7349-8EB9-E37DA956361E}" dt="2021-04-07T11:41:55.585" v="26" actId="6014"/>
          <pc:sldLayoutMkLst>
            <pc:docMk/>
            <pc:sldMasterMk cId="6025338" sldId="2147483717"/>
            <pc:sldLayoutMk cId="3692294782" sldId="2147483736"/>
          </pc:sldLayoutMkLst>
        </pc:sldLayoutChg>
        <pc:sldLayoutChg chg="mod">
          <pc:chgData name="Palina Vilava" userId="2da16f30-436a-4d99-a599-a4b0cba3622b" providerId="ADAL" clId="{29E84A5E-7045-7349-8EB9-E37DA956361E}" dt="2021-04-07T11:45:46.641" v="38" actId="6014"/>
          <pc:sldLayoutMkLst>
            <pc:docMk/>
            <pc:sldMasterMk cId="6025338" sldId="2147483717"/>
            <pc:sldLayoutMk cId="821494556" sldId="2147483737"/>
          </pc:sldLayoutMkLst>
        </pc:sldLayoutChg>
        <pc:sldLayoutChg chg="mod">
          <pc:chgData name="Palina Vilava" userId="2da16f30-436a-4d99-a599-a4b0cba3622b" providerId="ADAL" clId="{29E84A5E-7045-7349-8EB9-E37DA956361E}" dt="2021-04-07T11:41:42.357" v="25" actId="6014"/>
          <pc:sldLayoutMkLst>
            <pc:docMk/>
            <pc:sldMasterMk cId="6025338" sldId="2147483717"/>
            <pc:sldLayoutMk cId="3661082933" sldId="2147483738"/>
          </pc:sldLayoutMkLst>
        </pc:sldLayoutChg>
        <pc:sldLayoutChg chg="modSp mod">
          <pc:chgData name="Palina Vilava" userId="2da16f30-436a-4d99-a599-a4b0cba3622b" providerId="ADAL" clId="{29E84A5E-7045-7349-8EB9-E37DA956361E}" dt="2021-04-07T11:46:00.419" v="39" actId="6014"/>
          <pc:sldLayoutMkLst>
            <pc:docMk/>
            <pc:sldMasterMk cId="6025338" sldId="2147483717"/>
            <pc:sldLayoutMk cId="3576920143" sldId="2147483739"/>
          </pc:sldLayoutMkLst>
          <pc:spChg chg="mod">
            <ac:chgData name="Palina Vilava" userId="2da16f30-436a-4d99-a599-a4b0cba3622b" providerId="ADAL" clId="{29E84A5E-7045-7349-8EB9-E37DA956361E}" dt="2021-04-07T11:40:40.885" v="23" actId="14100"/>
            <ac:spMkLst>
              <pc:docMk/>
              <pc:sldMasterMk cId="6025338" sldId="2147483717"/>
              <pc:sldLayoutMk cId="3576920143" sldId="2147483739"/>
              <ac:spMk id="2" creationId="{263D721A-127A-4DBE-B738-ABA4893319BC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41:32.307" v="24" actId="6014"/>
          <pc:sldLayoutMkLst>
            <pc:docMk/>
            <pc:sldMasterMk cId="6025338" sldId="2147483717"/>
            <pc:sldLayoutMk cId="2923105718" sldId="2147483740"/>
          </pc:sldLayoutMkLst>
          <pc:spChg chg="mod">
            <ac:chgData name="Palina Vilava" userId="2da16f30-436a-4d99-a599-a4b0cba3622b" providerId="ADAL" clId="{29E84A5E-7045-7349-8EB9-E37DA956361E}" dt="2021-04-07T11:38:42.608" v="17" actId="14100"/>
            <ac:spMkLst>
              <pc:docMk/>
              <pc:sldMasterMk cId="6025338" sldId="2147483717"/>
              <pc:sldLayoutMk cId="2923105718" sldId="2147483740"/>
              <ac:spMk id="2" creationId="{263D721A-127A-4DBE-B738-ABA4893319BC}"/>
            </ac:spMkLst>
          </pc:spChg>
          <pc:spChg chg="del">
            <ac:chgData name="Palina Vilava" userId="2da16f30-436a-4d99-a599-a4b0cba3622b" providerId="ADAL" clId="{29E84A5E-7045-7349-8EB9-E37DA956361E}" dt="2021-04-07T11:38:31.075" v="14" actId="478"/>
            <ac:spMkLst>
              <pc:docMk/>
              <pc:sldMasterMk cId="6025338" sldId="2147483717"/>
              <pc:sldLayoutMk cId="2923105718" sldId="2147483740"/>
              <ac:spMk id="8" creationId="{10D45F08-25E9-4235-B1BA-50ED19539CA6}"/>
            </ac:spMkLst>
          </pc:spChg>
          <pc:spChg chg="add mod">
            <ac:chgData name="Palina Vilava" userId="2da16f30-436a-4d99-a599-a4b0cba3622b" providerId="ADAL" clId="{29E84A5E-7045-7349-8EB9-E37DA956361E}" dt="2021-04-07T11:38:34.413" v="16" actId="14100"/>
            <ac:spMkLst>
              <pc:docMk/>
              <pc:sldMasterMk cId="6025338" sldId="2147483717"/>
              <pc:sldLayoutMk cId="2923105718" sldId="2147483740"/>
              <ac:spMk id="9" creationId="{46C1CA1B-2E41-DA49-A688-13BC117567D0}"/>
            </ac:spMkLst>
          </pc:spChg>
          <pc:spChg chg="add del mod">
            <ac:chgData name="Palina Vilava" userId="2da16f30-436a-4d99-a599-a4b0cba3622b" providerId="ADAL" clId="{29E84A5E-7045-7349-8EB9-E37DA956361E}" dt="2021-04-07T11:38:49.677" v="21" actId="478"/>
            <ac:spMkLst>
              <pc:docMk/>
              <pc:sldMasterMk cId="6025338" sldId="2147483717"/>
              <pc:sldLayoutMk cId="2923105718" sldId="2147483740"/>
              <ac:spMk id="12" creationId="{BA5F1F02-3435-2C43-AE85-39F4D3B5ECB8}"/>
            </ac:spMkLst>
          </pc:spChg>
        </pc:sldLayoutChg>
        <pc:sldLayoutChg chg="mod">
          <pc:chgData name="Palina Vilava" userId="2da16f30-436a-4d99-a599-a4b0cba3622b" providerId="ADAL" clId="{29E84A5E-7045-7349-8EB9-E37DA956361E}" dt="2021-04-07T11:45:28.812" v="36" actId="6014"/>
          <pc:sldLayoutMkLst>
            <pc:docMk/>
            <pc:sldMasterMk cId="6025338" sldId="2147483717"/>
            <pc:sldLayoutMk cId="2700087433" sldId="2147483741"/>
          </pc:sldLayoutMkLst>
        </pc:sldLayoutChg>
        <pc:sldLayoutChg chg="mod">
          <pc:chgData name="Palina Vilava" userId="2da16f30-436a-4d99-a599-a4b0cba3622b" providerId="ADAL" clId="{29E84A5E-7045-7349-8EB9-E37DA956361E}" dt="2021-04-07T11:46:24.279" v="40" actId="6014"/>
          <pc:sldLayoutMkLst>
            <pc:docMk/>
            <pc:sldMasterMk cId="6025338" sldId="2147483717"/>
            <pc:sldLayoutMk cId="1202495231" sldId="2147483742"/>
          </pc:sldLayoutMkLst>
        </pc:sldLayoutChg>
        <pc:sldLayoutChg chg="mod">
          <pc:chgData name="Palina Vilava" userId="2da16f30-436a-4d99-a599-a4b0cba3622b" providerId="ADAL" clId="{29E84A5E-7045-7349-8EB9-E37DA956361E}" dt="2021-04-07T11:43:36.884" v="32" actId="6014"/>
          <pc:sldLayoutMkLst>
            <pc:docMk/>
            <pc:sldMasterMk cId="6025338" sldId="2147483717"/>
            <pc:sldLayoutMk cId="3075079838" sldId="2147483743"/>
          </pc:sldLayoutMkLst>
        </pc:sldLayoutChg>
        <pc:sldLayoutChg chg="mod">
          <pc:chgData name="Palina Vilava" userId="2da16f30-436a-4d99-a599-a4b0cba3622b" providerId="ADAL" clId="{29E84A5E-7045-7349-8EB9-E37DA956361E}" dt="2021-04-07T11:42:52.238" v="30" actId="6014"/>
          <pc:sldLayoutMkLst>
            <pc:docMk/>
            <pc:sldMasterMk cId="6025338" sldId="2147483717"/>
            <pc:sldLayoutMk cId="854095972" sldId="2147483744"/>
          </pc:sldLayoutMkLst>
        </pc:sldLayoutChg>
        <pc:sldLayoutChg chg="mod">
          <pc:chgData name="Palina Vilava" userId="2da16f30-436a-4d99-a599-a4b0cba3622b" providerId="ADAL" clId="{29E84A5E-7045-7349-8EB9-E37DA956361E}" dt="2021-04-07T11:45:02.058" v="35" actId="6014"/>
          <pc:sldLayoutMkLst>
            <pc:docMk/>
            <pc:sldMasterMk cId="6025338" sldId="2147483717"/>
            <pc:sldLayoutMk cId="607523831" sldId="2147483745"/>
          </pc:sldLayoutMkLst>
        </pc:sldLayoutChg>
        <pc:sldLayoutChg chg="mod">
          <pc:chgData name="Palina Vilava" userId="2da16f30-436a-4d99-a599-a4b0cba3622b" providerId="ADAL" clId="{29E84A5E-7045-7349-8EB9-E37DA956361E}" dt="2021-04-07T11:46:42.567" v="41" actId="6014"/>
          <pc:sldLayoutMkLst>
            <pc:docMk/>
            <pc:sldMasterMk cId="6025338" sldId="2147483717"/>
            <pc:sldLayoutMk cId="21247453" sldId="2147483746"/>
          </pc:sldLayoutMkLst>
        </pc:sldLayoutChg>
        <pc:sldLayoutChg chg="mod">
          <pc:chgData name="Palina Vilava" userId="2da16f30-436a-4d99-a599-a4b0cba3622b" providerId="ADAL" clId="{29E84A5E-7045-7349-8EB9-E37DA956361E}" dt="2021-04-07T11:47:06.191" v="43" actId="6014"/>
          <pc:sldLayoutMkLst>
            <pc:docMk/>
            <pc:sldMasterMk cId="6025338" sldId="2147483717"/>
            <pc:sldLayoutMk cId="1088340687" sldId="2147483747"/>
          </pc:sldLayoutMkLst>
        </pc:sldLayoutChg>
        <pc:sldLayoutChg chg="mod">
          <pc:chgData name="Palina Vilava" userId="2da16f30-436a-4d99-a599-a4b0cba3622b" providerId="ADAL" clId="{29E84A5E-7045-7349-8EB9-E37DA956361E}" dt="2021-04-07T11:47:14.156" v="44" actId="6014"/>
          <pc:sldLayoutMkLst>
            <pc:docMk/>
            <pc:sldMasterMk cId="6025338" sldId="2147483717"/>
            <pc:sldLayoutMk cId="2713037627" sldId="2147483748"/>
          </pc:sldLayoutMkLst>
        </pc:sldLayoutChg>
        <pc:sldLayoutChg chg="mod">
          <pc:chgData name="Palina Vilava" userId="2da16f30-436a-4d99-a599-a4b0cba3622b" providerId="ADAL" clId="{29E84A5E-7045-7349-8EB9-E37DA956361E}" dt="2021-04-07T11:47:25.664" v="46" actId="6014"/>
          <pc:sldLayoutMkLst>
            <pc:docMk/>
            <pc:sldMasterMk cId="6025338" sldId="2147483717"/>
            <pc:sldLayoutMk cId="363397111" sldId="2147483749"/>
          </pc:sldLayoutMkLst>
        </pc:sldLayoutChg>
        <pc:sldLayoutChg chg="mod">
          <pc:chgData name="Palina Vilava" userId="2da16f30-436a-4d99-a599-a4b0cba3622b" providerId="ADAL" clId="{29E84A5E-7045-7349-8EB9-E37DA956361E}" dt="2021-04-07T11:43:15.176" v="31" actId="6014"/>
          <pc:sldLayoutMkLst>
            <pc:docMk/>
            <pc:sldMasterMk cId="6025338" sldId="2147483717"/>
            <pc:sldLayoutMk cId="4024236537" sldId="2147483755"/>
          </pc:sldLayoutMkLst>
        </pc:sldLayoutChg>
        <pc:sldLayoutChg chg="mod">
          <pc:chgData name="Palina Vilava" userId="2da16f30-436a-4d99-a599-a4b0cba3622b" providerId="ADAL" clId="{29E84A5E-7045-7349-8EB9-E37DA956361E}" dt="2021-04-07T11:43:53.573" v="33" actId="6014"/>
          <pc:sldLayoutMkLst>
            <pc:docMk/>
            <pc:sldMasterMk cId="6025338" sldId="2147483717"/>
            <pc:sldLayoutMk cId="2197146" sldId="2147483756"/>
          </pc:sldLayoutMkLst>
        </pc:sldLayoutChg>
        <pc:sldLayoutChg chg="mod">
          <pc:chgData name="Palina Vilava" userId="2da16f30-436a-4d99-a599-a4b0cba3622b" providerId="ADAL" clId="{29E84A5E-7045-7349-8EB9-E37DA956361E}" dt="2021-04-07T11:42:42.275" v="29" actId="6014"/>
          <pc:sldLayoutMkLst>
            <pc:docMk/>
            <pc:sldMasterMk cId="6025338" sldId="2147483717"/>
            <pc:sldLayoutMk cId="96996155" sldId="2147483762"/>
          </pc:sldLayoutMkLst>
        </pc:sldLayoutChg>
        <pc:sldLayoutChg chg="addSp delSp modSp add mod modTransition">
          <pc:chgData name="Palina Vilava" userId="2da16f30-436a-4d99-a599-a4b0cba3622b" providerId="ADAL" clId="{29E84A5E-7045-7349-8EB9-E37DA956361E}" dt="2021-04-07T11:48:55.966" v="71" actId="1036"/>
          <pc:sldLayoutMkLst>
            <pc:docMk/>
            <pc:sldMasterMk cId="6025338" sldId="2147483717"/>
            <pc:sldLayoutMk cId="951812729" sldId="2147483763"/>
          </pc:sldLayoutMkLst>
          <pc:spChg chg="mod">
            <ac:chgData name="Palina Vilava" userId="2da16f30-436a-4d99-a599-a4b0cba3622b" providerId="ADAL" clId="{29E84A5E-7045-7349-8EB9-E37DA956361E}" dt="2021-04-07T11:48:29.909" v="50" actId="1076"/>
            <ac:spMkLst>
              <pc:docMk/>
              <pc:sldMasterMk cId="6025338" sldId="2147483717"/>
              <pc:sldLayoutMk cId="951812729" sldId="2147483763"/>
              <ac:spMk id="2" creationId="{072D1CE3-09AB-4B8F-B4EA-802DA1F8168A}"/>
            </ac:spMkLst>
          </pc:spChg>
          <pc:spChg chg="mod">
            <ac:chgData name="Palina Vilava" userId="2da16f30-436a-4d99-a599-a4b0cba3622b" providerId="ADAL" clId="{29E84A5E-7045-7349-8EB9-E37DA956361E}" dt="2021-04-07T11:48:47.200" v="55" actId="14100"/>
            <ac:spMkLst>
              <pc:docMk/>
              <pc:sldMasterMk cId="6025338" sldId="2147483717"/>
              <pc:sldLayoutMk cId="951812729" sldId="2147483763"/>
              <ac:spMk id="3" creationId="{BDF03CD9-50C7-44B7-B928-FC1A6F91398C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6" creationId="{1633460F-F216-4161-81D4-61770D44485A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9" creationId="{183A137D-51C1-42BD-8E6A-5A17CA8E69F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0" creationId="{788F9D7D-61B7-4023-A90A-331ABB6016CE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1" creationId="{B5F31C29-0270-444C-AB5B-F5F8275A4E72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2" creationId="{0B6A5DF8-022B-46A9-9257-DAA098142E51}"/>
            </ac:spMkLst>
          </pc:spChg>
          <pc:spChg chg="mod">
            <ac:chgData name="Palina Vilava" userId="2da16f30-436a-4d99-a599-a4b0cba3622b" providerId="ADAL" clId="{29E84A5E-7045-7349-8EB9-E37DA956361E}" dt="2021-04-07T11:48:55.966" v="71" actId="1036"/>
            <ac:spMkLst>
              <pc:docMk/>
              <pc:sldMasterMk cId="6025338" sldId="2147483717"/>
              <pc:sldLayoutMk cId="951812729" sldId="2147483763"/>
              <ac:spMk id="13" creationId="{7CF17201-04E3-48ED-9077-B42ECD88DB79}"/>
            </ac:spMkLst>
          </pc:spChg>
          <pc:spChg chg="add mod">
            <ac:chgData name="Palina Vilava" userId="2da16f30-436a-4d99-a599-a4b0cba3622b" providerId="ADAL" clId="{29E84A5E-7045-7349-8EB9-E37DA956361E}" dt="2021-04-07T11:48:43.733" v="54"/>
            <ac:spMkLst>
              <pc:docMk/>
              <pc:sldMasterMk cId="6025338" sldId="2147483717"/>
              <pc:sldLayoutMk cId="951812729" sldId="2147483763"/>
              <ac:spMk id="14" creationId="{D26DCF78-A14C-7743-94BB-7E13C2AD8622}"/>
            </ac:spMkLst>
          </pc:spChg>
          <pc:cxnChg chg="del">
            <ac:chgData name="Palina Vilava" userId="2da16f30-436a-4d99-a599-a4b0cba3622b" providerId="ADAL" clId="{29E84A5E-7045-7349-8EB9-E37DA956361E}" dt="2021-04-07T11:48:43.048" v="53" actId="478"/>
            <ac:cxnSpMkLst>
              <pc:docMk/>
              <pc:sldMasterMk cId="6025338" sldId="2147483717"/>
              <pc:sldLayoutMk cId="951812729" sldId="2147483763"/>
              <ac:cxnSpMk id="15" creationId="{654B6A1A-ED6A-490A-AA56-15684042F07D}"/>
            </ac:cxnSpMkLst>
          </pc:cxnChg>
        </pc:sldLayoutChg>
        <pc:sldLayoutChg chg="addSp delSp modSp new mod setBg">
          <pc:chgData name="Palina Vilava" userId="2da16f30-436a-4d99-a599-a4b0cba3622b" providerId="ADAL" clId="{29E84A5E-7045-7349-8EB9-E37DA956361E}" dt="2021-04-07T11:54:21.629" v="112" actId="208"/>
          <pc:sldLayoutMkLst>
            <pc:docMk/>
            <pc:sldMasterMk cId="6025338" sldId="2147483717"/>
            <pc:sldLayoutMk cId="1550210797" sldId="2147483764"/>
          </pc:sldLayoutMkLst>
          <pc:spChg chg="del">
            <ac:chgData name="Palina Vilava" userId="2da16f30-436a-4d99-a599-a4b0cba3622b" providerId="ADAL" clId="{29E84A5E-7045-7349-8EB9-E37DA956361E}" dt="2021-04-07T11:51:09.962" v="74" actId="478"/>
            <ac:spMkLst>
              <pc:docMk/>
              <pc:sldMasterMk cId="6025338" sldId="2147483717"/>
              <pc:sldLayoutMk cId="1550210797" sldId="2147483764"/>
              <ac:spMk id="2" creationId="{E5B9B13E-8BAF-BF4C-BD87-150C944FB29D}"/>
            </ac:spMkLst>
          </pc:spChg>
          <pc:spChg chg="add mod">
            <ac:chgData name="Palina Vilava" userId="2da16f30-436a-4d99-a599-a4b0cba3622b" providerId="ADAL" clId="{29E84A5E-7045-7349-8EB9-E37DA956361E}" dt="2021-04-07T11:52:58.437" v="106" actId="1076"/>
            <ac:spMkLst>
              <pc:docMk/>
              <pc:sldMasterMk cId="6025338" sldId="2147483717"/>
              <pc:sldLayoutMk cId="1550210797" sldId="2147483764"/>
              <ac:spMk id="4" creationId="{952A47A2-EF74-7B4A-948B-354D8CBA8096}"/>
            </ac:spMkLst>
          </pc:spChg>
          <pc:spChg chg="add mod">
            <ac:chgData name="Palina Vilava" userId="2da16f30-436a-4d99-a599-a4b0cba3622b" providerId="ADAL" clId="{29E84A5E-7045-7349-8EB9-E37DA956361E}" dt="2021-04-07T11:54:21.629" v="112" actId="208"/>
            <ac:spMkLst>
              <pc:docMk/>
              <pc:sldMasterMk cId="6025338" sldId="2147483717"/>
              <pc:sldLayoutMk cId="1550210797" sldId="2147483764"/>
              <ac:spMk id="5" creationId="{5C14BDE5-32F5-E643-A4FF-D09A52DA71E1}"/>
            </ac:spMkLst>
          </pc:spChg>
          <pc:spChg chg="add mod">
            <ac:chgData name="Palina Vilava" userId="2da16f30-436a-4d99-a599-a4b0cba3622b" providerId="ADAL" clId="{29E84A5E-7045-7349-8EB9-E37DA956361E}" dt="2021-04-07T11:52:44.434" v="99" actId="1076"/>
            <ac:spMkLst>
              <pc:docMk/>
              <pc:sldMasterMk cId="6025338" sldId="2147483717"/>
              <pc:sldLayoutMk cId="1550210797" sldId="2147483764"/>
              <ac:spMk id="6" creationId="{B01F7317-9450-7F4E-8CF4-A6FAE6DBDD15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7" creationId="{2FDF0298-E8CF-A643-8536-B75D08B36C93}"/>
            </ac:spMkLst>
          </pc:spChg>
          <pc:spChg chg="add del mod">
            <ac:chgData name="Palina Vilava" userId="2da16f30-436a-4d99-a599-a4b0cba3622b" providerId="ADAL" clId="{29E84A5E-7045-7349-8EB9-E37DA956361E}" dt="2021-04-07T11:54:11.801" v="110" actId="478"/>
            <ac:spMkLst>
              <pc:docMk/>
              <pc:sldMasterMk cId="6025338" sldId="2147483717"/>
              <pc:sldLayoutMk cId="1550210797" sldId="2147483764"/>
              <ac:spMk id="8" creationId="{629CB466-9388-1645-92DD-67229A4AFD12}"/>
            </ac:spMkLst>
          </pc:spChg>
          <pc:picChg chg="add mod">
            <ac:chgData name="Palina Vilava" userId="2da16f30-436a-4d99-a599-a4b0cba3622b" providerId="ADAL" clId="{29E84A5E-7045-7349-8EB9-E37DA956361E}" dt="2021-04-07T11:52:56.796" v="105" actId="1076"/>
            <ac:picMkLst>
              <pc:docMk/>
              <pc:sldMasterMk cId="6025338" sldId="2147483717"/>
              <pc:sldLayoutMk cId="1550210797" sldId="2147483764"/>
              <ac:picMk id="3" creationId="{631137FB-F149-DD41-B765-24A58A85DED8}"/>
            </ac:picMkLst>
          </pc:picChg>
        </pc:sldLayoutChg>
      </pc:sldMasterChg>
      <pc:sldMasterChg chg="modSldLayout">
        <pc:chgData name="Palina Vilava" userId="2da16f30-436a-4d99-a599-a4b0cba3622b" providerId="ADAL" clId="{29E84A5E-7045-7349-8EB9-E37DA956361E}" dt="2021-04-07T11:36:11.132" v="13"/>
        <pc:sldMasterMkLst>
          <pc:docMk/>
          <pc:sldMasterMk cId="6025338" sldId="2147483763"/>
        </pc:sldMasterMkLst>
        <pc:sldLayoutChg chg="addSp delSp modSp mod">
          <pc:chgData name="Palina Vilava" userId="2da16f30-436a-4d99-a599-a4b0cba3622b" providerId="ADAL" clId="{29E84A5E-7045-7349-8EB9-E37DA956361E}" dt="2021-04-07T11:35:40.398" v="9" actId="1038"/>
          <pc:sldLayoutMkLst>
            <pc:docMk/>
            <pc:sldMasterMk cId="6025338" sldId="2147483717"/>
            <pc:sldLayoutMk cId="3493115450" sldId="2147483764"/>
          </pc:sldLayoutMkLst>
          <pc:spChg chg="add mod">
            <ac:chgData name="Palina Vilava" userId="2da16f30-436a-4d99-a599-a4b0cba3622b" providerId="ADAL" clId="{29E84A5E-7045-7349-8EB9-E37DA956361E}" dt="2021-04-07T11:35:40.398" v="9" actId="1038"/>
            <ac:spMkLst>
              <pc:docMk/>
              <pc:sldMasterMk cId="6025338" sldId="2147483717"/>
              <pc:sldLayoutMk cId="3493115450" sldId="2147483764"/>
              <ac:spMk id="3" creationId="{81FA7817-3B6C-3F4A-B7B9-1C24248B02A6}"/>
            </ac:spMkLst>
          </pc:spChg>
          <pc:spChg chg="del mod">
            <ac:chgData name="Palina Vilava" userId="2da16f30-436a-4d99-a599-a4b0cba3622b" providerId="ADAL" clId="{29E84A5E-7045-7349-8EB9-E37DA956361E}" dt="2021-04-07T11:35:25.313" v="4" actId="478"/>
            <ac:spMkLst>
              <pc:docMk/>
              <pc:sldMasterMk cId="6025338" sldId="2147483717"/>
              <pc:sldLayoutMk cId="3493115450" sldId="2147483764"/>
              <ac:spMk id="5" creationId="{A2159C2A-0FC8-422F-92E4-B92935AAE5A0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05.324" v="11"/>
          <pc:sldLayoutMkLst>
            <pc:docMk/>
            <pc:sldMasterMk cId="6025338" sldId="2147483717"/>
            <pc:sldLayoutMk cId="3812010030" sldId="2147483765"/>
          </pc:sldLayoutMkLst>
          <pc:spChg chg="add mod">
            <ac:chgData name="Palina Vilava" userId="2da16f30-436a-4d99-a599-a4b0cba3622b" providerId="ADAL" clId="{29E84A5E-7045-7349-8EB9-E37DA956361E}" dt="2021-04-07T11:36:05.324" v="11"/>
            <ac:spMkLst>
              <pc:docMk/>
              <pc:sldMasterMk cId="6025338" sldId="2147483717"/>
              <pc:sldLayoutMk cId="3812010030" sldId="2147483765"/>
              <ac:spMk id="8" creationId="{FB842CEE-8A53-0D42-A72B-7D63B1ED35C4}"/>
            </ac:spMkLst>
          </pc:spChg>
          <pc:spChg chg="del">
            <ac:chgData name="Palina Vilava" userId="2da16f30-436a-4d99-a599-a4b0cba3622b" providerId="ADAL" clId="{29E84A5E-7045-7349-8EB9-E37DA956361E}" dt="2021-04-07T11:36:04.744" v="10" actId="478"/>
            <ac:spMkLst>
              <pc:docMk/>
              <pc:sldMasterMk cId="6025338" sldId="2147483717"/>
              <pc:sldLayoutMk cId="3812010030" sldId="2147483765"/>
              <ac:spMk id="10" creationId="{D3506A5C-D398-4F6C-BA3C-D23DAEA64409}"/>
            </ac:spMkLst>
          </pc:spChg>
        </pc:sldLayoutChg>
        <pc:sldLayoutChg chg="addSp delSp modSp mod">
          <pc:chgData name="Palina Vilava" userId="2da16f30-436a-4d99-a599-a4b0cba3622b" providerId="ADAL" clId="{29E84A5E-7045-7349-8EB9-E37DA956361E}" dt="2021-04-07T11:36:11.132" v="13"/>
          <pc:sldLayoutMkLst>
            <pc:docMk/>
            <pc:sldMasterMk cId="6025338" sldId="2147483717"/>
            <pc:sldLayoutMk cId="2065613061" sldId="2147483766"/>
          </pc:sldLayoutMkLst>
          <pc:spChg chg="del">
            <ac:chgData name="Palina Vilava" userId="2da16f30-436a-4d99-a599-a4b0cba3622b" providerId="ADAL" clId="{29E84A5E-7045-7349-8EB9-E37DA956361E}" dt="2021-04-07T11:36:10.559" v="12" actId="478"/>
            <ac:spMkLst>
              <pc:docMk/>
              <pc:sldMasterMk cId="6025338" sldId="2147483717"/>
              <pc:sldLayoutMk cId="2065613061" sldId="2147483766"/>
              <ac:spMk id="5" creationId="{A2159C2A-0FC8-422F-92E4-B92935AAE5A0}"/>
            </ac:spMkLst>
          </pc:spChg>
          <pc:spChg chg="add mod">
            <ac:chgData name="Palina Vilava" userId="2da16f30-436a-4d99-a599-a4b0cba3622b" providerId="ADAL" clId="{29E84A5E-7045-7349-8EB9-E37DA956361E}" dt="2021-04-07T11:36:11.132" v="13"/>
            <ac:spMkLst>
              <pc:docMk/>
              <pc:sldMasterMk cId="6025338" sldId="2147483717"/>
              <pc:sldLayoutMk cId="2065613061" sldId="2147483766"/>
              <ac:spMk id="7" creationId="{D6769452-030B-5548-B575-999D639F6D2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interface:</a:t>
            </a:r>
          </a:p>
          <a:p>
            <a:r>
              <a:rPr lang="en-US" dirty="0"/>
              <a:t> - Requests should identify resources</a:t>
            </a:r>
          </a:p>
          <a:p>
            <a:r>
              <a:rPr lang="en-US" dirty="0"/>
              <a:t> - Clients have enough information in the representation to modify or delete the resource if they want. The server sends additional metadata to describe the resource further</a:t>
            </a:r>
          </a:p>
          <a:p>
            <a:r>
              <a:rPr lang="en-US" dirty="0"/>
              <a:t> - Clients receives self-descriptive messages</a:t>
            </a:r>
          </a:p>
          <a:p>
            <a:r>
              <a:rPr lang="en-US" dirty="0"/>
              <a:t> - Clients receives hyperlinks letting them dynamically discover more resources</a:t>
            </a:r>
          </a:p>
          <a:p>
            <a:r>
              <a:rPr lang="en-US" dirty="0"/>
              <a:t>Stateless</a:t>
            </a:r>
          </a:p>
          <a:p>
            <a:r>
              <a:rPr lang="en-US" dirty="0"/>
              <a:t> - Every request a client makes is always a new request to the server</a:t>
            </a:r>
          </a:p>
          <a:p>
            <a:r>
              <a:rPr lang="en-US" dirty="0"/>
              <a:t> - The server has no memory carried over from the previous requests</a:t>
            </a:r>
          </a:p>
          <a:p>
            <a:r>
              <a:rPr lang="en-US" dirty="0"/>
              <a:t>Layered system</a:t>
            </a:r>
          </a:p>
          <a:p>
            <a:r>
              <a:rPr lang="en-US" dirty="0"/>
              <a:t> - Client communicates with one server</a:t>
            </a:r>
          </a:p>
          <a:p>
            <a:r>
              <a:rPr lang="en-US" dirty="0"/>
              <a:t> - Servers can pass requests to the other server</a:t>
            </a:r>
          </a:p>
          <a:p>
            <a:r>
              <a:rPr lang="en-US" dirty="0"/>
              <a:t> - Can run on several servers with multiple layer, e.g. security, application, business logic</a:t>
            </a:r>
          </a:p>
          <a:p>
            <a:r>
              <a:rPr lang="en-US" dirty="0"/>
              <a:t> - These layers remain invisible to client</a:t>
            </a:r>
          </a:p>
          <a:p>
            <a:r>
              <a:rPr lang="en-US" dirty="0" err="1"/>
              <a:t>Cacheability</a:t>
            </a:r>
            <a:endParaRPr lang="en-US" dirty="0"/>
          </a:p>
          <a:p>
            <a:r>
              <a:rPr lang="en-US" dirty="0"/>
              <a:t> - Server provides information if the response is cacheable or not</a:t>
            </a:r>
          </a:p>
          <a:p>
            <a:r>
              <a:rPr lang="en-US" dirty="0"/>
              <a:t> - Same request – same response strategy for rarely updated resources (-&gt; versioning)</a:t>
            </a:r>
          </a:p>
          <a:p>
            <a:r>
              <a:rPr lang="en-US" dirty="0"/>
              <a:t> - Eliminates redundant client-server interactions</a:t>
            </a:r>
          </a:p>
          <a:p>
            <a:r>
              <a:rPr lang="en-US" dirty="0"/>
              <a:t>Code on demand</a:t>
            </a:r>
          </a:p>
          <a:p>
            <a:r>
              <a:rPr lang="en-US" dirty="0"/>
              <a:t> - Transfer programming code / executables to the client</a:t>
            </a:r>
          </a:p>
          <a:p>
            <a:r>
              <a:rPr lang="en-US" dirty="0"/>
              <a:t> - E.g.: the server highlights mistakes made in a registration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19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http://localhost:5000/api-doc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98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1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>
                <a:effectLst/>
              </a:rPr>
              <a:t>JANUARY 2022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/restful-ap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yuminlee2.medium.com/rest-in-a-nutshell-ff7e85a7559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apis.org/?ref=blog.readme.com" TargetMode="Externa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2068" TargetMode="External"/><Relationship Id="rId2" Type="http://schemas.openxmlformats.org/officeDocument/2006/relationships/hyperlink" Target="https://datatracker.ietf.org/doc/html/rfc1945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atatracker.ietf.org/doc/html/rfc9114" TargetMode="External"/><Relationship Id="rId4" Type="http://schemas.openxmlformats.org/officeDocument/2006/relationships/hyperlink" Target="https://datatracker.ietf.org/doc/html/rfc754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Basics_of_HTTP/MIME_types" TargetMode="External"/><Relationship Id="rId2" Type="http://schemas.openxmlformats.org/officeDocument/2006/relationships/hyperlink" Target="https://developer.mozilla.org/en-US/docs/Web/HTTP/Headers" TargetMode="Externa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David Karolyi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Nyíregyháza – 202</a:t>
            </a:r>
            <a:r>
              <a:rPr lang="en-US" dirty="0"/>
              <a:t>4</a:t>
            </a:r>
            <a:r>
              <a:rPr lang="hu-HU" dirty="0"/>
              <a:t>/03/</a:t>
            </a:r>
            <a:r>
              <a:rPr lang="en-US" dirty="0"/>
              <a:t>19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2215991"/>
          </a:xfrm>
        </p:spPr>
        <p:txBody>
          <a:bodyPr/>
          <a:lstStyle/>
          <a:p>
            <a:r>
              <a:rPr lang="hu-HU" sz="7200" dirty="0"/>
              <a:t>TypeScript and tools to use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42E6-8A3A-9C76-BDAF-6E4BFF94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asynchronous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CF001-F0AD-95FC-CDF9-014CCC99A8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372AF-5A7D-A868-1487-219EB4292FA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250" y="1600200"/>
            <a:ext cx="4991100" cy="19192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Rich (heavy/fat/thick)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Client-server communication in the </a:t>
            </a:r>
            <a:r>
              <a:rPr lang="en-US" dirty="0" err="1"/>
              <a:t>backround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Dynamically update page without reloading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Transparent to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of fetched file can be put into the current web page using DOM manipulation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DE58AE0-843E-E9E5-3533-CEADB93DC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2" y="1600200"/>
            <a:ext cx="5266944" cy="29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6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767D03-9596-FD98-06D5-AB524EB1B2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B55860-514A-A2F9-C8AF-59A7CCD2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pros &amp; cons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749186F-A42D-7856-B12C-1E964A126F65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46458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Fast – not everything is needed at the first load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User friendly – dynamically added new items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Requires different kind of thinking on both side</a:t>
            </a:r>
            <a:r>
              <a:rPr lang="en-US" sz="1800" dirty="0"/>
              <a:t>:</a:t>
            </a:r>
          </a:p>
          <a:p>
            <a:pPr marL="971550" lvl="1" indent="-285750">
              <a:lnSpc>
                <a:spcPct val="150000"/>
              </a:lnSpc>
            </a:pPr>
            <a:r>
              <a:rPr lang="hu-HU" sz="1400" dirty="0"/>
              <a:t>Service Oriented Architecture</a:t>
            </a:r>
            <a:endParaRPr lang="en-US" sz="1400" dirty="0"/>
          </a:p>
          <a:p>
            <a:pPr marL="971550" lvl="1" indent="-285750">
              <a:lnSpc>
                <a:spcPct val="150000"/>
              </a:lnSpc>
            </a:pPr>
            <a:r>
              <a:rPr lang="en-US" sz="1400" dirty="0"/>
              <a:t>Microservices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400" dirty="0"/>
              <a:t>REST API</a:t>
            </a:r>
            <a:endParaRPr lang="hu-H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Heavily based on JavaScript – client-dependent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Client error might disable a functionality and/or a complete page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/>
              <a:t>Hell of loading indicators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BBB6A50E-9DF5-154B-4841-1499EE1711DF}"/>
              </a:ext>
            </a:extLst>
          </p:cNvPr>
          <p:cNvSpPr txBox="1">
            <a:spLocks/>
          </p:cNvSpPr>
          <p:nvPr/>
        </p:nvSpPr>
        <p:spPr>
          <a:xfrm>
            <a:off x="6388100" y="454306"/>
            <a:ext cx="4797425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Async limitations</a:t>
            </a:r>
          </a:p>
        </p:txBody>
      </p:sp>
      <p:sp>
        <p:nvSpPr>
          <p:cNvPr id="14" name="Tartalom helye 6">
            <a:extLst>
              <a:ext uri="{FF2B5EF4-FFF2-40B4-BE49-F238E27FC236}">
                <a16:creationId xmlns:a16="http://schemas.microsoft.com/office/drawing/2014/main" id="{2DCDA543-5D49-FA79-879E-7591C97548C9}"/>
              </a:ext>
            </a:extLst>
          </p:cNvPr>
          <p:cNvSpPr txBox="1">
            <a:spLocks/>
          </p:cNvSpPr>
          <p:nvPr/>
        </p:nvSpPr>
        <p:spPr>
          <a:xfrm>
            <a:off x="6310747" y="1079499"/>
            <a:ext cx="5649189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Same Origin Request Policy - can only load from the same domain via the same protocol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Cross Origin Resource Sharing (CORS)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Hard to handle manually loaded scripts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SEO can cause difficulties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Disabled JavaScript equals </a:t>
            </a:r>
            <a:r>
              <a:rPr lang="en-US" sz="1800" dirty="0">
                <a:solidFill>
                  <a:schemeClr val="bg1"/>
                </a:solidFill>
              </a:rPr>
              <a:t>unusable webpage</a:t>
            </a:r>
            <a:endParaRPr lang="hu-H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8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B39A1-0236-3FE7-CD3B-EFF338AA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53D9B-E61D-1307-C271-9A09045405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Documentation &amp; Design Tools for Teams</a:t>
            </a:r>
          </a:p>
        </p:txBody>
      </p:sp>
    </p:spTree>
    <p:extLst>
      <p:ext uri="{BB962C8B-B14F-4D97-AF65-F5344CB8AC3E}">
        <p14:creationId xmlns:p14="http://schemas.microsoft.com/office/powerpoint/2010/main" val="337994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C867C1-0DE4-8428-C575-2F795B75CF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588FB-CA5F-E966-3D8D-A47E17FF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C33CB0D-48C5-67C5-C5C5-CBF63B67B716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5245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Framework for evaluating the maturity of web service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Main factors: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URI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HTTP Methods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HATEOAS (Hypermedia as The Engine of Application State)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RESTful principles: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Uniform interface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Stateless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Layered system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600" dirty="0" err="1"/>
              <a:t>Cacheability</a:t>
            </a:r>
            <a:endParaRPr lang="en-US" sz="1600" dirty="0"/>
          </a:p>
          <a:p>
            <a:pPr marL="971550" lvl="1" indent="-285750">
              <a:lnSpc>
                <a:spcPct val="150000"/>
              </a:lnSpc>
            </a:pPr>
            <a:r>
              <a:rPr lang="en-US" sz="1600" dirty="0"/>
              <a:t>Code on demand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3E500F0-1841-98E7-ED5A-9D37334FD020}"/>
              </a:ext>
            </a:extLst>
          </p:cNvPr>
          <p:cNvSpPr txBox="1">
            <a:spLocks/>
          </p:cNvSpPr>
          <p:nvPr/>
        </p:nvSpPr>
        <p:spPr>
          <a:xfrm>
            <a:off x="6310747" y="1079498"/>
            <a:ext cx="5524067" cy="52451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client sends a request to the server. The client follows the API documentation to format the request in a way that the server understands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server authenticates the client and confirms that the client has the right to make that request.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server receives the request and processes it internally.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server returns a response to the client. The response contains information that tells the client whether the request was successful. The response also includes any information that the client requested.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hlinkClick r:id="rId3"/>
              </a:rPr>
              <a:t>https://aws.amazon.com/what-is/restful-api/</a:t>
            </a:r>
            <a:endParaRPr lang="en-US" sz="16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hlinkClick r:id="rId4"/>
              </a:rPr>
              <a:t>https://yuminlee2.medium.com/rest-in-a-nutshell-ff7e85a7559b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319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37194-64B6-A769-AED6-7FE38C81E1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9435BD-C635-60EB-8043-55E057F8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1BED97-5B5F-8642-711E-A9CEE1292BE4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46458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Representational State Transfer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Software architectural style and resource oriented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Resources identified by URI’s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Client and server are independent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Stateless communication (-&gt; immutability)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Commonly implemented on top of HTTP</a:t>
            </a:r>
          </a:p>
        </p:txBody>
      </p:sp>
      <p:pic>
        <p:nvPicPr>
          <p:cNvPr id="8" name="Picture 7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0C6E119A-3F6A-9F00-6923-9CBD3E0E4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807" y="1079499"/>
            <a:ext cx="5374805" cy="381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41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94CAAA-F516-9C35-55BB-9EFD61893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BE57AE-B017-5F51-2DED-49913FC6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Resources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82F05D8C-536D-59D3-AA4B-C62FE5F49B7F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46458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Every content is considered as a resource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Uniform Resource Identifier (URI)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Popular representations (of raw data):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800" dirty="0"/>
              <a:t>XML</a:t>
            </a:r>
          </a:p>
          <a:p>
            <a:pPr marL="971550" lvl="1" indent="-285750">
              <a:lnSpc>
                <a:spcPct val="150000"/>
              </a:lnSpc>
            </a:pPr>
            <a:r>
              <a:rPr lang="en-US" sz="1800" dirty="0"/>
              <a:t>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Clients send requests to retrieve and manipulate resources through representations</a:t>
            </a:r>
          </a:p>
        </p:txBody>
      </p:sp>
      <p:pic>
        <p:nvPicPr>
          <p:cNvPr id="6" name="Picture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D5E3753-6B63-8EBC-B57E-0F461B473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40" y="1079499"/>
            <a:ext cx="5376672" cy="38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2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2BC3F6F-84C3-BE9F-B13D-5F7222338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46A74F-F5B2-CBFE-36DA-F0DF3108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1E16E2AB-2085-EABB-1605-267B16916DD3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524067" cy="464589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framework for describing API’s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Comprehensible for developers and non-developers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Human and machine readable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Adjustable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Well organized and easily understandable documentation through UI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658C084-4339-F9C0-BD1B-87B282D0E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07" y="225706"/>
            <a:ext cx="5277244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2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1F5D3-742E-CE17-C878-6154A9AF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 -&gt; Open API Initiative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421A5-BDAD-18D2-4E3D-72440AE11E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F4CE375-3258-60D3-6A1E-1F93F0CB1F1C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11174540" cy="50904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Originally known as the Swagger Specification – de facto API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OpenAPI</a:t>
            </a:r>
            <a:r>
              <a:rPr lang="en-US" sz="1800" dirty="0"/>
              <a:t> Specification (OAS) is a format to describe RESTful web services:</a:t>
            </a:r>
          </a:p>
          <a:p>
            <a:pPr marL="971550" lvl="1" indent="-285750"/>
            <a:r>
              <a:rPr lang="en-US" sz="1800" dirty="0"/>
              <a:t>Produce</a:t>
            </a:r>
          </a:p>
          <a:p>
            <a:pPr marL="971550" lvl="1" indent="-285750"/>
            <a:r>
              <a:rPr lang="en-US" sz="1800" dirty="0"/>
              <a:t>Consume</a:t>
            </a:r>
          </a:p>
          <a:p>
            <a:pPr marL="971550" lvl="1" indent="-285750"/>
            <a:r>
              <a:rPr lang="en-US" sz="1800" dirty="0"/>
              <a:t>Visualize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Programming language agnostic – identify and understand service capabilities for both computers and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Automatic documentation for a server interface</a:t>
            </a:r>
          </a:p>
          <a:p>
            <a:pPr marL="971550" lvl="1" indent="-285750"/>
            <a:r>
              <a:rPr lang="en-US" sz="1800" dirty="0"/>
              <a:t>Endpoints: availability and allowed operations</a:t>
            </a:r>
          </a:p>
          <a:p>
            <a:pPr marL="971550" lvl="1" indent="-285750"/>
            <a:r>
              <a:rPr lang="en-US" sz="1800" dirty="0"/>
              <a:t>Authentication methods</a:t>
            </a:r>
          </a:p>
          <a:p>
            <a:pPr marL="971550" lvl="1" indent="-285750"/>
            <a:r>
              <a:rPr lang="en-US" sz="1800" dirty="0"/>
              <a:t>Operation input and output parameters (query, path, header, cookies, request and response body)</a:t>
            </a:r>
          </a:p>
          <a:p>
            <a:pPr marL="285750" indent="-285750"/>
            <a:endParaRPr lang="en-US" sz="1800" dirty="0">
              <a:hlinkClick r:id="rId2"/>
            </a:endParaRPr>
          </a:p>
          <a:p>
            <a:pPr marL="285750" indent="-285750"/>
            <a:endParaRPr lang="en-US" sz="1800" dirty="0">
              <a:hlinkClick r:id="rId2"/>
            </a:endParaRPr>
          </a:p>
          <a:p>
            <a:pPr marL="285750" indent="-285750" algn="ctr"/>
            <a:r>
              <a:rPr lang="en-US" sz="1800" dirty="0">
                <a:hlinkClick r:id="rId2"/>
              </a:rPr>
              <a:t>https://www.openapis.org/?ref=blog.readme.com</a:t>
            </a:r>
            <a:endParaRPr lang="en-US" sz="1800" dirty="0"/>
          </a:p>
          <a:p>
            <a:pPr marL="971550" lvl="1" indent="-28575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6604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42B771D-849F-4EC9-8A88-DFB525FB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2BB75F-4A08-460B-BEC2-0F44EA900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Commonly used libraries and development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1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E8F3D-2760-4D82-9332-D66FFB54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ECMAScript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E74D-89C0-419A-A9C8-809B795E93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05EA1E3-0798-418F-BD2A-6280F156555B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11174540" cy="50904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Commonly used for client-side scripting on World Wide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JavaScript standard to ensure the interoperability of web pages across different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Always Up-to-date version: ESNext</a:t>
            </a:r>
          </a:p>
          <a:p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Make your work much easier if you know the standards for the different browsers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Downgrade is possible between different versions using additional tools and polyfills</a:t>
            </a:r>
          </a:p>
          <a:p>
            <a:pPr lvl="1"/>
            <a:r>
              <a:rPr lang="hu-HU" sz="1800" dirty="0"/>
              <a:t>Solves most of the problems with browser differencies</a:t>
            </a:r>
          </a:p>
          <a:p>
            <a:pPr lvl="1"/>
            <a:r>
              <a:rPr lang="hu-HU" sz="1800" dirty="0"/>
              <a:t>Does not replace testing!</a:t>
            </a:r>
          </a:p>
          <a:p>
            <a:pPr lvl="1"/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47392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E54391-D217-4E30-AF9D-D28F2015A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Agenda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B22648-D431-4AC7-B68B-8F74D39A01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86639" y="1191039"/>
            <a:ext cx="498928" cy="321627"/>
          </a:xfrm>
        </p:spPr>
        <p:txBody>
          <a:bodyPr/>
          <a:lstStyle/>
          <a:p>
            <a:r>
              <a:rPr lang="hu-HU" dirty="0"/>
              <a:t>01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32A1F0-1D3E-4F12-BA15-8B9506B899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02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33235E-1CF9-4914-A246-9DF637A567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BFCFD-C0BD-4B49-BA53-522B73F35D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2F6457-0610-4A20-8D25-09A96FB830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B0C1F58-AB37-4E2A-92F1-29C8B037EB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62153AB-6957-4A24-A5F1-BCE578056B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17023C-025E-4A97-AF3A-4597CB3E36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Swagger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DF3AB2-CBCE-4C8D-95F5-CE3FCCDF4FC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Utilities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53C1F1-EBD4-41A5-860E-F5F7D47539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Node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B8B49AE-4FAD-4E25-8C04-5FA09A4E3A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822EF39-47A8-4C05-ACB2-1ED22EA14D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6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502B-7870-42A7-855B-049968DF7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Package managers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BB593-C303-44AF-906B-87E124E3B2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CB995B-C168-4D37-A08C-DC1B99DC0732}"/>
              </a:ext>
            </a:extLst>
          </p:cNvPr>
          <p:cNvSpPr txBox="1">
            <a:spLocks/>
          </p:cNvSpPr>
          <p:nvPr/>
        </p:nvSpPr>
        <p:spPr>
          <a:xfrm>
            <a:off x="457199" y="1079500"/>
            <a:ext cx="5637276" cy="39896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/>
              <a:t>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Worlds largest software registry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Standard usage of JavaScript libraries</a:t>
            </a:r>
            <a:r>
              <a:rPr lang="hu-HU" sz="1800" dirty="0"/>
              <a:t> and utilities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Supported by most of the IDE’s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Online repository for open-source Node.js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Command-line utility for interaction with the repo </a:t>
            </a: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</a:t>
            </a:r>
            <a:r>
              <a:rPr lang="en-US" sz="1800" dirty="0"/>
              <a:t>ids package installation, version and dependency management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456483-A54D-4442-87BA-14A93B5A1D9B}"/>
              </a:ext>
            </a:extLst>
          </p:cNvPr>
          <p:cNvSpPr txBox="1">
            <a:spLocks/>
          </p:cNvSpPr>
          <p:nvPr/>
        </p:nvSpPr>
        <p:spPr>
          <a:xfrm>
            <a:off x="6094476" y="1075924"/>
            <a:ext cx="5637276" cy="40908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/>
              <a:t>YARN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Also uses the NPM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Project management utility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Creates a more lightweight dependency tree than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Usually a bit faster (in large repositories)</a:t>
            </a:r>
          </a:p>
        </p:txBody>
      </p:sp>
    </p:spTree>
    <p:extLst>
      <p:ext uri="{BB962C8B-B14F-4D97-AF65-F5344CB8AC3E}">
        <p14:creationId xmlns:p14="http://schemas.microsoft.com/office/powerpoint/2010/main" val="1125436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069C-8CC2-45F6-B574-526ACF17EF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7B7E-479F-4BDF-9A76-8A594C78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Package.json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FABE96C5-B4E8-4749-9D12-A5599A1C6BAD}"/>
              </a:ext>
            </a:extLst>
          </p:cNvPr>
          <p:cNvSpPr txBox="1">
            <a:spLocks/>
          </p:cNvSpPr>
          <p:nvPr/>
        </p:nvSpPr>
        <p:spPr>
          <a:xfrm>
            <a:off x="457199" y="1079499"/>
            <a:ext cx="5339919" cy="351025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Entry point for each package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Store version of the software, depencies for development and for the working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Describes what is necessary to run the created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Initialize your project with:</a:t>
            </a:r>
          </a:p>
          <a:p>
            <a:pPr lvl="1"/>
            <a:r>
              <a:rPr lang="hu-HU" sz="1800" b="1" dirty="0"/>
              <a:t>yarn init</a:t>
            </a:r>
            <a:br>
              <a:rPr lang="hu-HU" sz="1800" b="1" dirty="0"/>
            </a:br>
            <a:r>
              <a:rPr lang="hu-HU" sz="1800" dirty="0"/>
              <a:t>or</a:t>
            </a:r>
          </a:p>
          <a:p>
            <a:pPr lvl="1"/>
            <a:r>
              <a:rPr lang="hu-HU" sz="1800" b="1" dirty="0"/>
              <a:t>npm init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725E-09C7-488B-96E6-BFD2812BA6C5}"/>
              </a:ext>
            </a:extLst>
          </p:cNvPr>
          <p:cNvSpPr txBox="1"/>
          <p:nvPr/>
        </p:nvSpPr>
        <p:spPr>
          <a:xfrm>
            <a:off x="6394882" y="1048427"/>
            <a:ext cx="53399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"0.0.1"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"little bit of description"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"index.js"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"license"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"dependencies"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"express"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"4.17.3"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"@types/express"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"4.17.13"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70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64CE5-EC9C-45A9-9C29-F28AFBA6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TypeScript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203612-F630-47BC-AB1B-80C9B1899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387076E-EEDE-433E-BD67-6B2A9841AAC0}"/>
              </a:ext>
            </a:extLst>
          </p:cNvPr>
          <p:cNvSpPr txBox="1">
            <a:spLocks/>
          </p:cNvSpPr>
          <p:nvPr/>
        </p:nvSpPr>
        <p:spPr>
          <a:xfrm>
            <a:off x="457199" y="1079500"/>
            <a:ext cx="5260019" cy="37588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Typed JavaScript at any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Superlative for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Add ability for static type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Provide a way to describe your application and lets you validate your code 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Transformed into JavaScript with TypeScript compiler or Babel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@types package usually have support for older/not TS libs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A3173C5-B6F5-4603-838A-0E578829DD9B}"/>
              </a:ext>
            </a:extLst>
          </p:cNvPr>
          <p:cNvSpPr txBox="1">
            <a:spLocks/>
          </p:cNvSpPr>
          <p:nvPr/>
        </p:nvSpPr>
        <p:spPr>
          <a:xfrm>
            <a:off x="6474784" y="457200"/>
            <a:ext cx="5332517" cy="49928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b="1" dirty="0"/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Better readibility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Reduce the number of possible typos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Self-documented results, possible replacement of JSDoc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Clean and simple code results</a:t>
            </a:r>
          </a:p>
          <a:p>
            <a:endParaRPr lang="hu-HU" sz="1800" dirty="0"/>
          </a:p>
          <a:p>
            <a:r>
              <a:rPr lang="hu-HU" sz="1800" b="1" dirty="0"/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Does not run in browsers (and it is not supposed 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Hard to configure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45780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7FEF-D37C-48A8-8320-DB6CC589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Linting – ESLint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E1BCE-26CD-4DA6-8628-A6A862C4A8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B4D603C2-C009-49F1-817E-19A6FF97389A}"/>
              </a:ext>
            </a:extLst>
          </p:cNvPr>
          <p:cNvSpPr txBox="1">
            <a:spLocks/>
          </p:cNvSpPr>
          <p:nvPr/>
        </p:nvSpPr>
        <p:spPr>
          <a:xfrm>
            <a:off x="457199" y="1079499"/>
            <a:ext cx="11274552" cy="41760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Static code analysis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Indentify problematic patterns found in ES/JS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Covers code quality and coding style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Makes code more consistent to avoid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Impose the coding standard using a certain set of standalone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Lets your project use the same writing style, e.g.:</a:t>
            </a:r>
          </a:p>
          <a:p>
            <a:pPr marL="971550" lvl="1" indent="-285750"/>
            <a:r>
              <a:rPr lang="hu-HU" sz="1800" dirty="0"/>
              <a:t>variable naming conventions</a:t>
            </a:r>
          </a:p>
          <a:p>
            <a:pPr marL="971550" lvl="1" indent="-285750"/>
            <a:r>
              <a:rPr lang="hu-HU" sz="1800" dirty="0"/>
              <a:t>tabs or space usage</a:t>
            </a:r>
          </a:p>
          <a:p>
            <a:pPr marL="971550" lvl="1" indent="-285750"/>
            <a:r>
              <a:rPr lang="hu-HU" sz="1800" dirty="0"/>
              <a:t>Single/double quotes for string</a:t>
            </a:r>
          </a:p>
          <a:p>
            <a:pPr marL="971550" lvl="1" indent="-285750"/>
            <a:r>
              <a:rPr lang="hu-HU" sz="1800" dirty="0"/>
              <a:t>Function styles</a:t>
            </a:r>
          </a:p>
          <a:p>
            <a:pPr marL="971550" lvl="1" indent="-285750"/>
            <a:r>
              <a:rPr lang="hu-HU" sz="18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75049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7B2F-AA22-4C1D-9D87-ECB9E7A5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/>
          <a:p>
            <a:r>
              <a:rPr lang="hu-HU" dirty="0"/>
              <a:t>Webpack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18983-F781-4334-888D-71088A8A15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Utilities</a:t>
            </a:r>
            <a:endParaRPr lang="en-US" dirty="0"/>
          </a:p>
        </p:txBody>
      </p:sp>
      <p:pic>
        <p:nvPicPr>
          <p:cNvPr id="4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D79A3CC1-CF7A-445D-8C53-FD44EEA87A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37" y="1944424"/>
            <a:ext cx="5509776" cy="2450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D2C065-F813-447E-B935-24383E6DF4CE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429875" cy="5152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Webpack is module bundler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Can take care of bundling alongside a separate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From an entry point it:</a:t>
            </a:r>
          </a:p>
          <a:p>
            <a:pPr lvl="1"/>
            <a:r>
              <a:rPr lang="hu-HU" sz="1800" dirty="0"/>
              <a:t>Traverses the module imports (import / require)</a:t>
            </a:r>
          </a:p>
          <a:p>
            <a:pPr lvl="1"/>
            <a:r>
              <a:rPr lang="hu-HU" sz="1800" dirty="0"/>
              <a:t>Construct a dependency graph of the project</a:t>
            </a:r>
          </a:p>
          <a:p>
            <a:pPr lvl="1"/>
            <a:r>
              <a:rPr lang="hu-HU" sz="1800" dirty="0"/>
              <a:t>Generates output based on the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Can handle different formats via loaders</a:t>
            </a:r>
          </a:p>
          <a:p>
            <a:pPr lvl="1"/>
            <a:r>
              <a:rPr lang="hu-HU" sz="1800" dirty="0"/>
              <a:t>TypeScript</a:t>
            </a:r>
          </a:p>
          <a:p>
            <a:pPr lvl="1"/>
            <a:r>
              <a:rPr lang="hu-HU" sz="1800" dirty="0"/>
              <a:t>(S)CSS</a:t>
            </a:r>
          </a:p>
          <a:p>
            <a:pPr lvl="1"/>
            <a:r>
              <a:rPr lang="hu-HU" sz="1800" dirty="0"/>
              <a:t>Simple JavaScript</a:t>
            </a:r>
          </a:p>
          <a:p>
            <a:pPr lvl="1"/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Can be used in other environments as well (e.g Ruby on Rails)</a:t>
            </a:r>
          </a:p>
        </p:txBody>
      </p:sp>
    </p:spTree>
    <p:extLst>
      <p:ext uri="{BB962C8B-B14F-4D97-AF65-F5344CB8AC3E}">
        <p14:creationId xmlns:p14="http://schemas.microsoft.com/office/powerpoint/2010/main" val="69526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932A21-06B3-43EE-8859-19CDD6CE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7541580" cy="923330"/>
          </a:xfrm>
        </p:spPr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84C648-D800-446D-ABCB-3162C68F3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JavaScript runtime environment for backend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95242A7-DD43-49E7-8620-02BEEB336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8440" y="1686186"/>
            <a:ext cx="4003170" cy="244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12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FDBEAB-5765-4993-A421-8786F2FD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What is Node.JS?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ADE89-D107-4AF8-9E63-B9164F73E3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F5A27AF-B145-4585-929B-892B46D63E92}"/>
              </a:ext>
            </a:extLst>
          </p:cNvPr>
          <p:cNvSpPr txBox="1">
            <a:spLocks/>
          </p:cNvSpPr>
          <p:nvPr/>
        </p:nvSpPr>
        <p:spPr>
          <a:xfrm>
            <a:off x="457200" y="1079500"/>
            <a:ext cx="8757821" cy="38209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Open source server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Runs on all major platforms (e.g. Windows, Linux, Unix, Mac 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JavaScript on the server side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Node is a single threaded, non-blocking asynchronous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What it can do in an efficient way:</a:t>
            </a:r>
          </a:p>
          <a:p>
            <a:pPr lvl="1"/>
            <a:r>
              <a:rPr lang="hu-HU" sz="1800" dirty="0"/>
              <a:t>Display dynamic page content</a:t>
            </a:r>
          </a:p>
          <a:p>
            <a:pPr lvl="1"/>
            <a:r>
              <a:rPr lang="hu-HU" sz="1800" dirty="0"/>
              <a:t>CRUD operations on server side files</a:t>
            </a:r>
          </a:p>
          <a:p>
            <a:pPr lvl="1"/>
            <a:r>
              <a:rPr lang="hu-HU" sz="1800" dirty="0"/>
              <a:t>Database communication</a:t>
            </a:r>
          </a:p>
          <a:p>
            <a:pPr lvl="1"/>
            <a:r>
              <a:rPr lang="hu-HU" sz="1800" dirty="0"/>
              <a:t>Socket handling: direct connection between clients through a server (e.g chats, P2P)</a:t>
            </a:r>
          </a:p>
          <a:p>
            <a:pPr lvl="1"/>
            <a:r>
              <a:rPr lang="hu-HU" sz="1800" dirty="0"/>
              <a:t>Proxy</a:t>
            </a:r>
          </a:p>
          <a:p>
            <a:pPr lvl="1"/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74494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848D-BB2D-42DA-AF5F-C16BDA65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Comparison: PHP vs Node.JS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AEFE-2E29-4358-8B21-88370F9B35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C75987-0C8B-4FDF-BB53-4E800CAC9A9A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5475440" cy="4708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PHP file handling</a:t>
            </a:r>
          </a:p>
          <a:p>
            <a:pPr lvl="1"/>
            <a:r>
              <a:rPr lang="hu-HU" sz="1800" dirty="0"/>
              <a:t>Sends the task to the computer’s file system</a:t>
            </a:r>
          </a:p>
          <a:p>
            <a:pPr lvl="1"/>
            <a:r>
              <a:rPr lang="hu-HU" sz="1800" dirty="0"/>
              <a:t>Waits until the file system opens and reads the file</a:t>
            </a:r>
          </a:p>
          <a:p>
            <a:pPr lvl="1"/>
            <a:r>
              <a:rPr lang="hu-HU" sz="1800" dirty="0"/>
              <a:t>Return the content to the client</a:t>
            </a:r>
          </a:p>
          <a:p>
            <a:pPr lvl="1"/>
            <a:r>
              <a:rPr lang="hu-HU" sz="1800" dirty="0"/>
              <a:t>Ready to handle next request</a:t>
            </a:r>
          </a:p>
          <a:p>
            <a:pPr lvl="1"/>
            <a:endParaRPr lang="hu-HU" sz="1800" dirty="0"/>
          </a:p>
          <a:p>
            <a:r>
              <a:rPr lang="hu-HU" sz="1800" dirty="0"/>
              <a:t>Cons:</a:t>
            </a:r>
          </a:p>
          <a:p>
            <a:pPr lvl="1"/>
            <a:r>
              <a:rPr lang="hu-HU" sz="1800" dirty="0"/>
              <a:t>Multiple, but independent database requests can thake a while</a:t>
            </a:r>
          </a:p>
          <a:p>
            <a:pPr lvl="1"/>
            <a:r>
              <a:rPr lang="hu-HU" sz="1800" dirty="0"/>
              <a:t>Not enough responsive on many cases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01464CE-8F46-42EB-93B1-2DD6446C13AC}"/>
              </a:ext>
            </a:extLst>
          </p:cNvPr>
          <p:cNvSpPr txBox="1">
            <a:spLocks/>
          </p:cNvSpPr>
          <p:nvPr/>
        </p:nvSpPr>
        <p:spPr>
          <a:xfrm>
            <a:off x="6094476" y="1079499"/>
            <a:ext cx="5637276" cy="47087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Node request handling</a:t>
            </a:r>
          </a:p>
          <a:p>
            <a:pPr lvl="1"/>
            <a:r>
              <a:rPr lang="hu-HU" sz="1800" dirty="0"/>
              <a:t>Sends the task the computers’s file system</a:t>
            </a:r>
          </a:p>
          <a:p>
            <a:pPr lvl="1"/>
            <a:r>
              <a:rPr lang="hu-HU" sz="1800" dirty="0"/>
              <a:t>Ready to handle next request</a:t>
            </a:r>
          </a:p>
          <a:p>
            <a:pPr lvl="1"/>
            <a:r>
              <a:rPr lang="hu-HU" sz="1800" dirty="0"/>
              <a:t>When the file system finished the operation the server will send the response content to the client (streaming)</a:t>
            </a:r>
          </a:p>
          <a:p>
            <a:pPr lvl="1"/>
            <a:endParaRPr lang="hu-HU" sz="1800" dirty="0"/>
          </a:p>
          <a:p>
            <a:r>
              <a:rPr lang="hu-HU" sz="1800" dirty="0"/>
              <a:t>Cons:</a:t>
            </a:r>
          </a:p>
          <a:p>
            <a:pPr lvl="1"/>
            <a:r>
              <a:rPr lang="hu-HU" sz="1800" dirty="0"/>
              <a:t>Not much differences in response time on single operation</a:t>
            </a:r>
          </a:p>
          <a:p>
            <a:pPr lvl="1"/>
            <a:r>
              <a:rPr lang="hu-HU" sz="1800" dirty="0"/>
              <a:t>Sometimes hard to reconcile the independent queries</a:t>
            </a:r>
          </a:p>
          <a:p>
            <a:pPr lvl="1"/>
            <a:r>
              <a:rPr lang="hu-HU" sz="1800" dirty="0"/>
              <a:t>Usage of promises / callbacks are essential</a:t>
            </a:r>
          </a:p>
        </p:txBody>
      </p:sp>
    </p:spTree>
    <p:extLst>
      <p:ext uri="{BB962C8B-B14F-4D97-AF65-F5344CB8AC3E}">
        <p14:creationId xmlns:p14="http://schemas.microsoft.com/office/powerpoint/2010/main" val="726761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9CB6-5F16-4761-BB58-F82C71CF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Express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D141B-E0BC-4ABE-AF24-A1B1DC50E6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 dirty="0"/>
              <a:t>Node.JS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C2ECE7-3185-4EEE-A09D-852F90020884}"/>
              </a:ext>
            </a:extLst>
          </p:cNvPr>
          <p:cNvSpPr txBox="1">
            <a:spLocks/>
          </p:cNvSpPr>
          <p:nvPr/>
        </p:nvSpPr>
        <p:spPr>
          <a:xfrm>
            <a:off x="357188" y="1079499"/>
            <a:ext cx="5637275" cy="42293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Fast and minimalist web framework for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Let’s you create a RESTful JSON Webservice through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Flexible and pluggable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Ability to route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Ability to write middlewear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Supports MVC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Supports templating engines</a:t>
            </a:r>
            <a:endParaRPr lang="en-US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7C9A09F-383D-4B6E-996B-7C493FCC0174}"/>
              </a:ext>
            </a:extLst>
          </p:cNvPr>
          <p:cNvSpPr txBox="1">
            <a:spLocks/>
          </p:cNvSpPr>
          <p:nvPr/>
        </p:nvSpPr>
        <p:spPr>
          <a:xfrm>
            <a:off x="6094476" y="1079499"/>
            <a:ext cx="5637276" cy="422934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1800" dirty="0"/>
              <a:t>What is a HTTP RESTful API:</a:t>
            </a:r>
          </a:p>
          <a:p>
            <a:r>
              <a:rPr lang="hu-HU" sz="1800" dirty="0"/>
              <a:t>Supports CRUD operations through HTTP requests:</a:t>
            </a:r>
          </a:p>
          <a:p>
            <a:pPr lvl="1"/>
            <a:r>
              <a:rPr lang="hu-HU" sz="1800" dirty="0"/>
              <a:t>(C) POST to push new items</a:t>
            </a:r>
          </a:p>
          <a:p>
            <a:pPr lvl="1"/>
            <a:r>
              <a:rPr lang="hu-HU" sz="1800" dirty="0"/>
              <a:t>(R) GET requests for request data</a:t>
            </a:r>
          </a:p>
          <a:p>
            <a:pPr lvl="1"/>
            <a:r>
              <a:rPr lang="hu-HU" sz="1800" dirty="0"/>
              <a:t>(U) PUT to update existing items</a:t>
            </a:r>
          </a:p>
          <a:p>
            <a:pPr lvl="1"/>
            <a:r>
              <a:rPr lang="hu-HU" sz="1800" dirty="0"/>
              <a:t>(D) DELETE to remove data</a:t>
            </a:r>
          </a:p>
          <a:p>
            <a:r>
              <a:rPr lang="hu-HU" sz="1800" dirty="0"/>
              <a:t>Response tells if it was successful or not:</a:t>
            </a:r>
          </a:p>
          <a:p>
            <a:pPr lvl="1"/>
            <a:r>
              <a:rPr lang="hu-HU" sz="1800" dirty="0"/>
              <a:t>HTTP Status codes (e.g. 200 – OK, 404 – Not found, 500 – error)</a:t>
            </a:r>
          </a:p>
          <a:p>
            <a:pPr lvl="1"/>
            <a:r>
              <a:rPr lang="hu-HU" sz="1800" dirty="0"/>
              <a:t>Response body contains a JSON object with the result of the operation</a:t>
            </a:r>
          </a:p>
          <a:p>
            <a:pPr lvl="1"/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414502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Thank you!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 dirty="0"/>
              <a:t>For more information, contact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Jozsef Gal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Senior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jozsef_gal@epam.com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 dirty="0"/>
              <a:t>EPAM Debrecen</a:t>
            </a:r>
          </a:p>
          <a:p>
            <a:r>
              <a:rPr lang="hu-HU" dirty="0"/>
              <a:t>Tüzér street 4.</a:t>
            </a:r>
          </a:p>
          <a:p>
            <a:r>
              <a:rPr lang="hu-HU" dirty="0"/>
              <a:t>HU-4028 Debrecen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95D681C-6800-B9CC-3ECE-1C94D14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A9D05A5-54A6-0615-F90C-390AD9942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</p:spTree>
    <p:extLst>
      <p:ext uri="{BB962C8B-B14F-4D97-AF65-F5344CB8AC3E}">
        <p14:creationId xmlns:p14="http://schemas.microsoft.com/office/powerpoint/2010/main" val="14408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4F2863-52E0-DB81-86FC-F77B0F91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Transfer Protocol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01528-7035-4483-89C3-9D8E1B5A31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17FF55C-AE4F-6B92-A8D7-2276C2718DC9}"/>
              </a:ext>
            </a:extLst>
          </p:cNvPr>
          <p:cNvSpPr txBox="1">
            <a:spLocks/>
          </p:cNvSpPr>
          <p:nvPr/>
        </p:nvSpPr>
        <p:spPr>
          <a:xfrm>
            <a:off x="457200" y="1079499"/>
            <a:ext cx="11174540" cy="50904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Application protocol for distributed, collaborative and hypermedia information systems</a:t>
            </a: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Based on request-response protocol in client-server computing model</a:t>
            </a:r>
            <a:endParaRPr lang="hu-HU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Stateless communication – no stored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History:</a:t>
            </a:r>
          </a:p>
          <a:p>
            <a:pPr marL="971550" lvl="1" indent="-285750"/>
            <a:r>
              <a:rPr lang="en-US" sz="1800" dirty="0"/>
              <a:t>Timer Berners Lee &amp; CERN</a:t>
            </a:r>
          </a:p>
          <a:p>
            <a:pPr marL="971550" lvl="1" indent="-285750"/>
            <a:r>
              <a:rPr lang="en-US" sz="1800" dirty="0"/>
              <a:t>1991: v0.9</a:t>
            </a:r>
          </a:p>
          <a:p>
            <a:pPr marL="971550" lvl="1" indent="-285750"/>
            <a:r>
              <a:rPr lang="en-US" sz="1800" dirty="0"/>
              <a:t>1996: v1.0 (</a:t>
            </a:r>
            <a:r>
              <a:rPr lang="en-US" sz="1800" dirty="0">
                <a:hlinkClick r:id="rId2"/>
              </a:rPr>
              <a:t>RFC 1945</a:t>
            </a:r>
            <a:r>
              <a:rPr lang="en-US" sz="1800" dirty="0"/>
              <a:t>)</a:t>
            </a:r>
          </a:p>
          <a:p>
            <a:pPr marL="971550" lvl="1" indent="-285750"/>
            <a:r>
              <a:rPr lang="en-US" sz="1800" dirty="0"/>
              <a:t>1997: v1.1 (</a:t>
            </a:r>
            <a:r>
              <a:rPr lang="en-US" sz="1800" dirty="0">
                <a:hlinkClick r:id="rId3"/>
              </a:rPr>
              <a:t>RFC 2068</a:t>
            </a:r>
            <a:r>
              <a:rPr lang="en-US" sz="1800" dirty="0"/>
              <a:t>) – most widely known and used</a:t>
            </a:r>
          </a:p>
          <a:p>
            <a:pPr marL="971550" lvl="1" indent="-285750"/>
            <a:r>
              <a:rPr lang="en-US" sz="1800" dirty="0"/>
              <a:t>2015: v2.0 (HTTP/2 – </a:t>
            </a:r>
            <a:r>
              <a:rPr lang="en-US" sz="1800" dirty="0">
                <a:hlinkClick r:id="rId4"/>
              </a:rPr>
              <a:t>RFC 7540</a:t>
            </a:r>
            <a:r>
              <a:rPr lang="en-US" sz="1800" dirty="0"/>
              <a:t>) – multiplexing, content pushing</a:t>
            </a:r>
          </a:p>
          <a:p>
            <a:pPr marL="971550" lvl="1" indent="-285750"/>
            <a:r>
              <a:rPr lang="en-US" sz="1800" dirty="0"/>
              <a:t>2022: v3.0 (QUIC – </a:t>
            </a:r>
            <a:r>
              <a:rPr lang="en-US" sz="1800" dirty="0">
                <a:hlinkClick r:id="rId5"/>
              </a:rPr>
              <a:t>RFC 9114</a:t>
            </a:r>
            <a:r>
              <a:rPr lang="en-US" sz="1800" dirty="0"/>
              <a:t>) – based on UDP instead of TCP</a:t>
            </a:r>
          </a:p>
        </p:txBody>
      </p:sp>
    </p:spTree>
    <p:extLst>
      <p:ext uri="{BB962C8B-B14F-4D97-AF65-F5344CB8AC3E}">
        <p14:creationId xmlns:p14="http://schemas.microsoft.com/office/powerpoint/2010/main" val="839006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9381F-E269-39F1-1747-0A59D0DEEF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6B6FA-5AB6-FF61-D2FC-519634339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</a:t>
            </a:r>
          </a:p>
        </p:txBody>
      </p:sp>
      <p:sp>
        <p:nvSpPr>
          <p:cNvPr id="4" name="Tartalom helye 9">
            <a:extLst>
              <a:ext uri="{FF2B5EF4-FFF2-40B4-BE49-F238E27FC236}">
                <a16:creationId xmlns:a16="http://schemas.microsoft.com/office/drawing/2014/main" id="{4CA03204-E091-14FC-FF29-B5CAD8018912}"/>
              </a:ext>
            </a:extLst>
          </p:cNvPr>
          <p:cNvSpPr txBox="1">
            <a:spLocks/>
          </p:cNvSpPr>
          <p:nvPr/>
        </p:nvSpPr>
        <p:spPr>
          <a:xfrm>
            <a:off x="357190" y="1079500"/>
            <a:ext cx="5595024" cy="49520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dirty="0"/>
              <a:t>Client to server communication</a:t>
            </a:r>
          </a:p>
          <a:p>
            <a:r>
              <a:rPr lang="hu-HU" sz="1800" dirty="0"/>
              <a:t>Contains header information and body (if needed)</a:t>
            </a:r>
          </a:p>
          <a:p>
            <a:r>
              <a:rPr lang="hu-HU" sz="1800" dirty="0"/>
              <a:t>Structure:</a:t>
            </a:r>
          </a:p>
          <a:p>
            <a:endParaRPr lang="hu-HU" dirty="0"/>
          </a:p>
          <a:p>
            <a:endParaRPr lang="hu-HU" dirty="0"/>
          </a:p>
          <a:p>
            <a:pPr marL="457200" lvl="1" indent="0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hu-HU" sz="2000" dirty="0">
                <a:solidFill>
                  <a:srgbClr val="00B0F0"/>
                </a:solidFill>
                <a:latin typeface="+mj-lt"/>
              </a:rPr>
              <a:t>POST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>
                <a:solidFill>
                  <a:srgbClr val="FF0000"/>
                </a:solidFill>
                <a:latin typeface="+mj-lt"/>
              </a:rPr>
              <a:t>/create-user </a:t>
            </a:r>
            <a:r>
              <a:rPr lang="hu-HU" sz="2000" dirty="0">
                <a:solidFill>
                  <a:srgbClr val="00B050"/>
                </a:solidFill>
                <a:latin typeface="+mj-lt"/>
              </a:rPr>
              <a:t>HTTP/1.1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7030A0"/>
                </a:solidFill>
                <a:latin typeface="+mj-lt"/>
              </a:rPr>
              <a:t>Host: localhost:3000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7030A0"/>
                </a:solidFill>
                <a:latin typeface="+mj-lt"/>
              </a:rPr>
              <a:t>Content-type: application/json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1400" dirty="0">
                <a:solidFill>
                  <a:srgbClr val="002060"/>
                </a:solidFill>
                <a:latin typeface="+mj-lt"/>
              </a:rPr>
              <a:t>{ “name”: ”John”, ”age”: 35 }</a:t>
            </a:r>
          </a:p>
          <a:p>
            <a:endParaRPr lang="hu-HU" dirty="0"/>
          </a:p>
        </p:txBody>
      </p:sp>
      <p:sp>
        <p:nvSpPr>
          <p:cNvPr id="5" name="Tartalom helye 10">
            <a:extLst>
              <a:ext uri="{FF2B5EF4-FFF2-40B4-BE49-F238E27FC236}">
                <a16:creationId xmlns:a16="http://schemas.microsoft.com/office/drawing/2014/main" id="{E0F05AB4-E029-11FB-8F70-AFFBE4596EA1}"/>
              </a:ext>
            </a:extLst>
          </p:cNvPr>
          <p:cNvSpPr txBox="1">
            <a:spLocks/>
          </p:cNvSpPr>
          <p:nvPr/>
        </p:nvSpPr>
        <p:spPr>
          <a:xfrm>
            <a:off x="6239788" y="1079499"/>
            <a:ext cx="5595024" cy="49520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800" b="1" dirty="0">
                <a:solidFill>
                  <a:schemeClr val="bg1"/>
                </a:solidFill>
              </a:rPr>
              <a:t>GET: </a:t>
            </a:r>
            <a:r>
              <a:rPr lang="hu-HU" sz="1800" dirty="0">
                <a:solidFill>
                  <a:schemeClr val="bg1"/>
                </a:solidFill>
              </a:rPr>
              <a:t>retrieve information from the server using the given URI, expected to retrieve only and should have no effect on the data</a:t>
            </a:r>
          </a:p>
          <a:p>
            <a:r>
              <a:rPr lang="hu-HU" sz="1800" b="1" dirty="0">
                <a:solidFill>
                  <a:schemeClr val="bg1"/>
                </a:solidFill>
              </a:rPr>
              <a:t>POST: </a:t>
            </a:r>
            <a:r>
              <a:rPr lang="hu-HU" sz="1800" dirty="0">
                <a:solidFill>
                  <a:schemeClr val="bg1"/>
                </a:solidFill>
              </a:rPr>
              <a:t>send data to server – usually to store new information, upload data via HTML forms</a:t>
            </a:r>
          </a:p>
          <a:p>
            <a:r>
              <a:rPr lang="hu-HU" sz="1800" b="1" dirty="0">
                <a:solidFill>
                  <a:schemeClr val="bg1"/>
                </a:solidFill>
              </a:rPr>
              <a:t>PUT: </a:t>
            </a:r>
            <a:r>
              <a:rPr lang="hu-HU" sz="1800" dirty="0">
                <a:solidFill>
                  <a:schemeClr val="bg1"/>
                </a:solidFill>
              </a:rPr>
              <a:t>replace already existing information on the server; usually for update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PATCH: partial modification; update for some elements within an item</a:t>
            </a:r>
            <a:endParaRPr lang="hu-HU" sz="1800" dirty="0">
              <a:solidFill>
                <a:schemeClr val="bg1"/>
              </a:solidFill>
            </a:endParaRPr>
          </a:p>
          <a:p>
            <a:r>
              <a:rPr lang="hu-HU" sz="1800" b="1" dirty="0">
                <a:solidFill>
                  <a:schemeClr val="bg1"/>
                </a:solidFill>
              </a:rPr>
              <a:t>DELETE: </a:t>
            </a:r>
            <a:r>
              <a:rPr lang="hu-HU" sz="1800" dirty="0">
                <a:solidFill>
                  <a:schemeClr val="bg1"/>
                </a:solidFill>
              </a:rPr>
              <a:t>remove already existing data from the server</a:t>
            </a:r>
          </a:p>
          <a:p>
            <a:r>
              <a:rPr lang="hu-HU" sz="1800" b="1" dirty="0">
                <a:solidFill>
                  <a:schemeClr val="bg1"/>
                </a:solidFill>
              </a:rPr>
              <a:t>Others: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HEAD – almost same as GET, but no body is expected in the response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CONNECT – establish a tunnel to the server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OPTIONS – describe the communication options for the target resource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TRACE – for debugging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5403320-E9DC-5C5F-313A-FC6679855C80}"/>
              </a:ext>
            </a:extLst>
          </p:cNvPr>
          <p:cNvGrpSpPr/>
          <p:nvPr/>
        </p:nvGrpSpPr>
        <p:grpSpPr>
          <a:xfrm>
            <a:off x="835284" y="2463320"/>
            <a:ext cx="3150300" cy="1734067"/>
            <a:chOff x="191540" y="829321"/>
            <a:chExt cx="4407450" cy="2105511"/>
          </a:xfrm>
        </p:grpSpPr>
        <p:sp>
          <p:nvSpPr>
            <p:cNvPr id="7" name="Jobb oldali kapcsos zárójel 6">
              <a:extLst>
                <a:ext uri="{FF2B5EF4-FFF2-40B4-BE49-F238E27FC236}">
                  <a16:creationId xmlns:a16="http://schemas.microsoft.com/office/drawing/2014/main" id="{9078475B-651F-D391-364C-66CED7D3BD0E}"/>
                </a:ext>
              </a:extLst>
            </p:cNvPr>
            <p:cNvSpPr/>
            <p:nvPr/>
          </p:nvSpPr>
          <p:spPr>
            <a:xfrm rot="16200000" flipV="1">
              <a:off x="657720" y="863586"/>
              <a:ext cx="66954" cy="71721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Jobb oldali kapcsos zárójel 7">
              <a:extLst>
                <a:ext uri="{FF2B5EF4-FFF2-40B4-BE49-F238E27FC236}">
                  <a16:creationId xmlns:a16="http://schemas.microsoft.com/office/drawing/2014/main" id="{4EC75411-6305-BD30-78D8-DF0D4CAC1C74}"/>
                </a:ext>
              </a:extLst>
            </p:cNvPr>
            <p:cNvSpPr/>
            <p:nvPr/>
          </p:nvSpPr>
          <p:spPr>
            <a:xfrm rot="16200000" flipV="1">
              <a:off x="1962499" y="360796"/>
              <a:ext cx="55512" cy="174113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Jobb oldali kapcsos zárójel 8">
              <a:extLst>
                <a:ext uri="{FF2B5EF4-FFF2-40B4-BE49-F238E27FC236}">
                  <a16:creationId xmlns:a16="http://schemas.microsoft.com/office/drawing/2014/main" id="{C672AED2-B6BF-1FF8-47EC-75B033B54EDD}"/>
                </a:ext>
              </a:extLst>
            </p:cNvPr>
            <p:cNvSpPr/>
            <p:nvPr/>
          </p:nvSpPr>
          <p:spPr>
            <a:xfrm rot="16200000" flipV="1">
              <a:off x="3632215" y="535796"/>
              <a:ext cx="55512" cy="138424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" name="Szövegdoboz 11">
              <a:extLst>
                <a:ext uri="{FF2B5EF4-FFF2-40B4-BE49-F238E27FC236}">
                  <a16:creationId xmlns:a16="http://schemas.microsoft.com/office/drawing/2014/main" id="{02C9B69D-FBF4-AF3E-2B9A-A8658E2E36D6}"/>
                </a:ext>
              </a:extLst>
            </p:cNvPr>
            <p:cNvSpPr txBox="1"/>
            <p:nvPr/>
          </p:nvSpPr>
          <p:spPr>
            <a:xfrm>
              <a:off x="191540" y="842726"/>
              <a:ext cx="1106132" cy="33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 err="1">
                  <a:solidFill>
                    <a:srgbClr val="00B0F0"/>
                  </a:solidFill>
                </a:rPr>
                <a:t>Method</a:t>
              </a:r>
              <a:endParaRPr lang="hu-HU" sz="1200" dirty="0">
                <a:solidFill>
                  <a:srgbClr val="00B0F0"/>
                </a:solidFill>
              </a:endParaRPr>
            </a:p>
          </p:txBody>
        </p:sp>
        <p:sp>
          <p:nvSpPr>
            <p:cNvPr id="11" name="Szövegdoboz 12">
              <a:extLst>
                <a:ext uri="{FF2B5EF4-FFF2-40B4-BE49-F238E27FC236}">
                  <a16:creationId xmlns:a16="http://schemas.microsoft.com/office/drawing/2014/main" id="{3A6F3350-3D90-752F-2F1B-AE78C8AC0427}"/>
                </a:ext>
              </a:extLst>
            </p:cNvPr>
            <p:cNvSpPr txBox="1"/>
            <p:nvPr/>
          </p:nvSpPr>
          <p:spPr>
            <a:xfrm>
              <a:off x="1148302" y="850617"/>
              <a:ext cx="1712520" cy="33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rgbClr val="FF0000"/>
                  </a:solidFill>
                </a:rPr>
                <a:t>URI</a:t>
              </a:r>
            </a:p>
          </p:txBody>
        </p:sp>
        <p:sp>
          <p:nvSpPr>
            <p:cNvPr id="12" name="Szövegdoboz 13">
              <a:extLst>
                <a:ext uri="{FF2B5EF4-FFF2-40B4-BE49-F238E27FC236}">
                  <a16:creationId xmlns:a16="http://schemas.microsoft.com/office/drawing/2014/main" id="{64D0D26F-50A3-427F-FC02-675590628D06}"/>
                </a:ext>
              </a:extLst>
            </p:cNvPr>
            <p:cNvSpPr txBox="1"/>
            <p:nvPr/>
          </p:nvSpPr>
          <p:spPr>
            <a:xfrm>
              <a:off x="2923317" y="829321"/>
              <a:ext cx="1428775" cy="33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200" dirty="0">
                  <a:solidFill>
                    <a:srgbClr val="00B050"/>
                  </a:solidFill>
                </a:rPr>
                <a:t>Version</a:t>
              </a:r>
            </a:p>
          </p:txBody>
        </p:sp>
        <p:sp>
          <p:nvSpPr>
            <p:cNvPr id="13" name="Jobb oldali kapcsos zárójel 14">
              <a:extLst>
                <a:ext uri="{FF2B5EF4-FFF2-40B4-BE49-F238E27FC236}">
                  <a16:creationId xmlns:a16="http://schemas.microsoft.com/office/drawing/2014/main" id="{E8B0667A-883C-7B9E-30D5-6FE945A54BF7}"/>
                </a:ext>
              </a:extLst>
            </p:cNvPr>
            <p:cNvSpPr/>
            <p:nvPr/>
          </p:nvSpPr>
          <p:spPr>
            <a:xfrm flipV="1">
              <a:off x="3500205" y="1690126"/>
              <a:ext cx="95940" cy="53591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Jobb oldali kapcsos zárójel 15">
              <a:extLst>
                <a:ext uri="{FF2B5EF4-FFF2-40B4-BE49-F238E27FC236}">
                  <a16:creationId xmlns:a16="http://schemas.microsoft.com/office/drawing/2014/main" id="{47E17D8B-B52D-64C7-84C3-834DD33FBA6B}"/>
                </a:ext>
              </a:extLst>
            </p:cNvPr>
            <p:cNvSpPr/>
            <p:nvPr/>
          </p:nvSpPr>
          <p:spPr>
            <a:xfrm flipV="1">
              <a:off x="3501551" y="2590554"/>
              <a:ext cx="94594" cy="33633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" name="Szövegdoboz 16">
              <a:extLst>
                <a:ext uri="{FF2B5EF4-FFF2-40B4-BE49-F238E27FC236}">
                  <a16:creationId xmlns:a16="http://schemas.microsoft.com/office/drawing/2014/main" id="{723AA73E-BDDE-5657-A557-68077271CE10}"/>
                </a:ext>
              </a:extLst>
            </p:cNvPr>
            <p:cNvSpPr txBox="1"/>
            <p:nvPr/>
          </p:nvSpPr>
          <p:spPr>
            <a:xfrm>
              <a:off x="3619920" y="1777295"/>
              <a:ext cx="979070" cy="336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200" dirty="0" err="1">
                  <a:solidFill>
                    <a:srgbClr val="7030A0"/>
                  </a:solidFill>
                </a:rPr>
                <a:t>Headers</a:t>
              </a:r>
              <a:endParaRPr lang="hu-HU" sz="1200" dirty="0">
                <a:solidFill>
                  <a:srgbClr val="7030A0"/>
                </a:solidFill>
              </a:endParaRPr>
            </a:p>
          </p:txBody>
        </p:sp>
        <p:sp>
          <p:nvSpPr>
            <p:cNvPr id="16" name="Szövegdoboz 17">
              <a:extLst>
                <a:ext uri="{FF2B5EF4-FFF2-40B4-BE49-F238E27FC236}">
                  <a16:creationId xmlns:a16="http://schemas.microsoft.com/office/drawing/2014/main" id="{A008DEB8-072C-37B5-E7F2-389F25AEB109}"/>
                </a:ext>
              </a:extLst>
            </p:cNvPr>
            <p:cNvSpPr txBox="1"/>
            <p:nvPr/>
          </p:nvSpPr>
          <p:spPr>
            <a:xfrm>
              <a:off x="3743367" y="2598499"/>
              <a:ext cx="732173" cy="336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200" dirty="0">
                  <a:solidFill>
                    <a:srgbClr val="002060"/>
                  </a:solidFill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9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DAF9-F1EF-A96A-9980-DC79BE8995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69692-B671-E1A8-E7C7-A0EA635B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375702A5-0CAF-CBC1-C957-46BEF8F95C17}"/>
              </a:ext>
            </a:extLst>
          </p:cNvPr>
          <p:cNvSpPr txBox="1">
            <a:spLocks/>
          </p:cNvSpPr>
          <p:nvPr/>
        </p:nvSpPr>
        <p:spPr>
          <a:xfrm>
            <a:off x="357189" y="894864"/>
            <a:ext cx="5577698" cy="51630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Server to client communication</a:t>
            </a:r>
          </a:p>
          <a:p>
            <a:r>
              <a:rPr lang="hu-HU" sz="1600" dirty="0"/>
              <a:t>Structure:</a:t>
            </a:r>
          </a:p>
          <a:p>
            <a:endParaRPr lang="hu-HU" dirty="0"/>
          </a:p>
          <a:p>
            <a:endParaRPr lang="hu-HU" dirty="0"/>
          </a:p>
          <a:p>
            <a:pPr marL="182880"/>
            <a:r>
              <a:rPr lang="hu-HU" sz="1400" dirty="0">
                <a:solidFill>
                  <a:srgbClr val="0070C0"/>
                </a:solidFill>
              </a:rPr>
              <a:t>HTTP/1.1 </a:t>
            </a:r>
            <a:r>
              <a:rPr lang="hu-HU" sz="1400" dirty="0">
                <a:solidFill>
                  <a:srgbClr val="00B050"/>
                </a:solidFill>
              </a:rPr>
              <a:t>201 Created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Date: Mon, 27 Jul 2009 12:28:53 GMT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Server: Apache/2.2.14 (Win32)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Last-Modified: Wed, 22 Jul 2009 19:15:56 GMT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Content-Length: 88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Content-Type: text/html</a:t>
            </a:r>
          </a:p>
          <a:p>
            <a:pPr marL="182880"/>
            <a:r>
              <a:rPr lang="en-US" sz="1400" dirty="0">
                <a:solidFill>
                  <a:srgbClr val="7030A0"/>
                </a:solidFill>
              </a:rPr>
              <a:t>Connection: Closed</a:t>
            </a:r>
            <a:endParaRPr lang="hu-HU" sz="1400" dirty="0">
              <a:solidFill>
                <a:srgbClr val="7030A0"/>
              </a:solidFill>
            </a:endParaRP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D745C436-11D3-801F-3206-1FA4C96428B7}"/>
              </a:ext>
            </a:extLst>
          </p:cNvPr>
          <p:cNvSpPr txBox="1">
            <a:spLocks/>
          </p:cNvSpPr>
          <p:nvPr/>
        </p:nvSpPr>
        <p:spPr>
          <a:xfrm>
            <a:off x="6348741" y="481626"/>
            <a:ext cx="5386059" cy="568178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>
                <a:solidFill>
                  <a:schemeClr val="bg1"/>
                </a:solidFill>
              </a:rPr>
              <a:t>Status codes categories: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1: information responses – hold on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2: Successful responses – here you go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200: OK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202: Accepted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3: Redirection messages – go away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301: Moved permanently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302: Found (temporary changed)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4: Client error responses – you </a:t>
            </a:r>
            <a:r>
              <a:rPr lang="hu-HU" sz="1600" strike="sngStrike" dirty="0">
                <a:solidFill>
                  <a:schemeClr val="bg1"/>
                </a:solidFill>
              </a:rPr>
              <a:t>f***d</a:t>
            </a:r>
            <a:r>
              <a:rPr lang="hu-HU" sz="1600" dirty="0">
                <a:solidFill>
                  <a:schemeClr val="bg1"/>
                </a:solidFill>
              </a:rPr>
              <a:t> messed up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400: Bad request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401: Unauthorized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404: Not Found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418: I’m a teapot</a:t>
            </a:r>
          </a:p>
          <a:p>
            <a:pPr lvl="1"/>
            <a:r>
              <a:rPr lang="hu-HU" sz="1600" dirty="0">
                <a:solidFill>
                  <a:schemeClr val="bg1"/>
                </a:solidFill>
              </a:rPr>
              <a:t>5: Server error responses – I </a:t>
            </a:r>
            <a:r>
              <a:rPr lang="hu-HU" sz="1600" strike="sngStrike" dirty="0">
                <a:solidFill>
                  <a:schemeClr val="bg1"/>
                </a:solidFill>
              </a:rPr>
              <a:t>f***d</a:t>
            </a:r>
            <a:r>
              <a:rPr lang="hu-HU" sz="1600" dirty="0">
                <a:solidFill>
                  <a:schemeClr val="bg1"/>
                </a:solidFill>
              </a:rPr>
              <a:t> messed up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500: Internal server error</a:t>
            </a:r>
          </a:p>
          <a:p>
            <a:pPr lvl="2"/>
            <a:r>
              <a:rPr lang="hu-HU" sz="1600" dirty="0">
                <a:solidFill>
                  <a:schemeClr val="bg1"/>
                </a:solidFill>
              </a:rPr>
              <a:t>503: Service unavailable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F5BF908A-EE5F-53E9-A971-F05699F391B3}"/>
              </a:ext>
            </a:extLst>
          </p:cNvPr>
          <p:cNvGrpSpPr/>
          <p:nvPr/>
        </p:nvGrpSpPr>
        <p:grpSpPr>
          <a:xfrm>
            <a:off x="641395" y="1769312"/>
            <a:ext cx="4102630" cy="2547712"/>
            <a:chOff x="261287" y="842725"/>
            <a:chExt cx="5739815" cy="2525710"/>
          </a:xfrm>
        </p:grpSpPr>
        <p:sp>
          <p:nvSpPr>
            <p:cNvPr id="7" name="Jobb oldali kapcsos zárójel 6">
              <a:extLst>
                <a:ext uri="{FF2B5EF4-FFF2-40B4-BE49-F238E27FC236}">
                  <a16:creationId xmlns:a16="http://schemas.microsoft.com/office/drawing/2014/main" id="{A35CA94B-685B-F7BD-DA93-76B090B94DEF}"/>
                </a:ext>
              </a:extLst>
            </p:cNvPr>
            <p:cNvSpPr/>
            <p:nvPr/>
          </p:nvSpPr>
          <p:spPr>
            <a:xfrm rot="16200000" flipV="1">
              <a:off x="665313" y="784689"/>
              <a:ext cx="74817" cy="88287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Jobb oldali kapcsos zárójel 7">
              <a:extLst>
                <a:ext uri="{FF2B5EF4-FFF2-40B4-BE49-F238E27FC236}">
                  <a16:creationId xmlns:a16="http://schemas.microsoft.com/office/drawing/2014/main" id="{3DF7D6A4-2881-063C-6127-8C53F3249C34}"/>
                </a:ext>
              </a:extLst>
            </p:cNvPr>
            <p:cNvSpPr/>
            <p:nvPr/>
          </p:nvSpPr>
          <p:spPr>
            <a:xfrm rot="16200000" flipV="1">
              <a:off x="1838577" y="627555"/>
              <a:ext cx="74817" cy="119713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Szövegdoboz 11">
              <a:extLst>
                <a:ext uri="{FF2B5EF4-FFF2-40B4-BE49-F238E27FC236}">
                  <a16:creationId xmlns:a16="http://schemas.microsoft.com/office/drawing/2014/main" id="{10B6E0CA-97B4-FD01-CD55-AED8023475D7}"/>
                </a:ext>
              </a:extLst>
            </p:cNvPr>
            <p:cNvSpPr txBox="1"/>
            <p:nvPr/>
          </p:nvSpPr>
          <p:spPr>
            <a:xfrm>
              <a:off x="357188" y="842725"/>
              <a:ext cx="882868" cy="298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000" dirty="0">
                  <a:solidFill>
                    <a:srgbClr val="0070C0"/>
                  </a:solidFill>
                </a:rPr>
                <a:t>Version</a:t>
              </a:r>
            </a:p>
          </p:txBody>
        </p:sp>
        <p:sp>
          <p:nvSpPr>
            <p:cNvPr id="10" name="Szövegdoboz 12">
              <a:extLst>
                <a:ext uri="{FF2B5EF4-FFF2-40B4-BE49-F238E27FC236}">
                  <a16:creationId xmlns:a16="http://schemas.microsoft.com/office/drawing/2014/main" id="{7620769B-491B-FBEC-E79B-C011E5812A3E}"/>
                </a:ext>
              </a:extLst>
            </p:cNvPr>
            <p:cNvSpPr txBox="1"/>
            <p:nvPr/>
          </p:nvSpPr>
          <p:spPr>
            <a:xfrm>
              <a:off x="1368458" y="842725"/>
              <a:ext cx="1106096" cy="298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>
                  <a:solidFill>
                    <a:srgbClr val="00B050"/>
                  </a:solidFill>
                </a:rPr>
                <a:t>Status code</a:t>
              </a:r>
            </a:p>
          </p:txBody>
        </p:sp>
        <p:sp>
          <p:nvSpPr>
            <p:cNvPr id="11" name="Jobb oldali kapcsos zárójel 14">
              <a:extLst>
                <a:ext uri="{FF2B5EF4-FFF2-40B4-BE49-F238E27FC236}">
                  <a16:creationId xmlns:a16="http://schemas.microsoft.com/office/drawing/2014/main" id="{3CF1D2A1-5BB0-6089-5177-6DBB3A0BA06C}"/>
                </a:ext>
              </a:extLst>
            </p:cNvPr>
            <p:cNvSpPr/>
            <p:nvPr/>
          </p:nvSpPr>
          <p:spPr>
            <a:xfrm flipV="1">
              <a:off x="5005829" y="1691979"/>
              <a:ext cx="99751" cy="167645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Szövegdoboz 16">
              <a:extLst>
                <a:ext uri="{FF2B5EF4-FFF2-40B4-BE49-F238E27FC236}">
                  <a16:creationId xmlns:a16="http://schemas.microsoft.com/office/drawing/2014/main" id="{CAD25BE0-29F5-6A43-EDF2-B81ECA8783FC}"/>
                </a:ext>
              </a:extLst>
            </p:cNvPr>
            <p:cNvSpPr txBox="1"/>
            <p:nvPr/>
          </p:nvSpPr>
          <p:spPr>
            <a:xfrm>
              <a:off x="5139459" y="2356905"/>
              <a:ext cx="861643" cy="298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000" dirty="0" err="1">
                  <a:solidFill>
                    <a:srgbClr val="7030A0"/>
                  </a:solidFill>
                </a:rPr>
                <a:t>Headers</a:t>
              </a:r>
              <a:endParaRPr lang="hu-HU" sz="10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119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E4CE6-F232-A0E3-E5AE-B1806762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AE2860-ADCF-3EE8-9B5F-3A0F4F8E16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3864681-BBBF-B437-025E-EE0C30C7EBA6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11274551" cy="449788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HTTP headers let the client and the server </a:t>
            </a:r>
            <a:r>
              <a:rPr lang="en-US" sz="1800" b="1" dirty="0"/>
              <a:t>pass additional information</a:t>
            </a:r>
            <a:r>
              <a:rPr lang="en-US" sz="1800" dirty="0"/>
              <a:t> within an HTTP request or response.</a:t>
            </a:r>
            <a:endParaRPr lang="hu-HU" sz="1800" dirty="0"/>
          </a:p>
          <a:p>
            <a:r>
              <a:rPr lang="hu-HU" sz="1800" dirty="0"/>
              <a:t>A HTTP header consist of a </a:t>
            </a:r>
            <a:r>
              <a:rPr lang="hu-HU" sz="1800" b="1" dirty="0"/>
              <a:t>name</a:t>
            </a:r>
            <a:r>
              <a:rPr lang="hu-HU" sz="1800" dirty="0"/>
              <a:t> followed by a colon, then by its </a:t>
            </a:r>
            <a:r>
              <a:rPr lang="hu-HU" sz="1800" b="1" dirty="0"/>
              <a:t>value</a:t>
            </a:r>
            <a:r>
              <a:rPr lang="en-US" sz="1800" b="1" dirty="0"/>
              <a:t> </a:t>
            </a:r>
            <a:r>
              <a:rPr lang="en-US" sz="1800" dirty="0"/>
              <a:t>(key-value pairs)</a:t>
            </a:r>
            <a:endParaRPr lang="hu-HU" sz="1800" b="1" dirty="0"/>
          </a:p>
          <a:p>
            <a:r>
              <a:rPr lang="hu-HU" sz="1800" dirty="0"/>
              <a:t>Some common headers are: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800" b="1" dirty="0"/>
              <a:t>Content-Type</a:t>
            </a:r>
            <a:r>
              <a:rPr lang="hu-HU" sz="1800" dirty="0"/>
              <a:t>: </a:t>
            </a:r>
            <a:r>
              <a:rPr lang="en-US" sz="1800" dirty="0"/>
              <a:t>Indicates the media type of the resource.</a:t>
            </a:r>
            <a:endParaRPr lang="hu-HU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800" b="1" dirty="0"/>
              <a:t>Host</a:t>
            </a:r>
            <a:r>
              <a:rPr lang="hu-HU" sz="1800" dirty="0"/>
              <a:t>: Specifies the domain name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1800" b="1" dirty="0"/>
              <a:t>Cookie: </a:t>
            </a:r>
            <a:r>
              <a:rPr lang="en-US" sz="1800" dirty="0"/>
              <a:t>Contains stored HTTP cookies previously sent by the server with the Set-Cookie header.</a:t>
            </a:r>
            <a:endParaRPr lang="hu-HU" sz="18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b="1" dirty="0"/>
              <a:t>Set-Cookie</a:t>
            </a:r>
            <a:r>
              <a:rPr lang="hu-HU" sz="1800" dirty="0"/>
              <a:t>: </a:t>
            </a:r>
            <a:r>
              <a:rPr lang="en-US" sz="1800" dirty="0"/>
              <a:t>Send cookies from the server to the user-agent.</a:t>
            </a:r>
            <a:endParaRPr lang="hu-HU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hu-HU" sz="1800" dirty="0">
              <a:latin typeface="+mj-lt"/>
            </a:endParaRPr>
          </a:p>
          <a:p>
            <a:r>
              <a:rPr lang="hu-HU" sz="1800" dirty="0"/>
              <a:t>For example: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hu-HU" sz="1800" dirty="0"/>
              <a:t>”Content-Type”: </a:t>
            </a:r>
            <a:r>
              <a:rPr lang="hu-HU" sz="1800" dirty="0">
                <a:solidFill>
                  <a:schemeClr val="accent2"/>
                </a:solidFill>
              </a:rPr>
              <a:t>”text/html”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93F98-FF88-731A-6185-759BA156C468}"/>
              </a:ext>
            </a:extLst>
          </p:cNvPr>
          <p:cNvSpPr txBox="1"/>
          <p:nvPr/>
        </p:nvSpPr>
        <p:spPr>
          <a:xfrm>
            <a:off x="246953" y="5577384"/>
            <a:ext cx="625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https://developer.mozilla.org/en-US/docs/Web/HTTP/Headers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A5158-6A71-7DE7-13FE-82797D5CB2A2}"/>
              </a:ext>
            </a:extLst>
          </p:cNvPr>
          <p:cNvSpPr txBox="1"/>
          <p:nvPr/>
        </p:nvSpPr>
        <p:spPr>
          <a:xfrm>
            <a:off x="246952" y="5820989"/>
            <a:ext cx="625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https://developer.mozilla.org/en-US/docs/Web/HTTP/Basics_of_HTTP/MIME_types</a:t>
            </a:r>
            <a:endParaRPr lang="en-US" sz="1200" dirty="0"/>
          </a:p>
        </p:txBody>
      </p:sp>
      <p:sp>
        <p:nvSpPr>
          <p:cNvPr id="7" name="Jobb oldali kapcsos zárójel 7">
            <a:extLst>
              <a:ext uri="{FF2B5EF4-FFF2-40B4-BE49-F238E27FC236}">
                <a16:creationId xmlns:a16="http://schemas.microsoft.com/office/drawing/2014/main" id="{929EFFAF-949A-A7F7-DF9F-0854AB2230B3}"/>
              </a:ext>
            </a:extLst>
          </p:cNvPr>
          <p:cNvSpPr/>
          <p:nvPr/>
        </p:nvSpPr>
        <p:spPr>
          <a:xfrm rot="16200000" flipV="1">
            <a:off x="2917968" y="3952743"/>
            <a:ext cx="45719" cy="9765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6449E-F995-1B7A-F385-B03B1CD0FCE2}"/>
              </a:ext>
            </a:extLst>
          </p:cNvPr>
          <p:cNvSpPr txBox="1"/>
          <p:nvPr/>
        </p:nvSpPr>
        <p:spPr>
          <a:xfrm>
            <a:off x="2452564" y="4164916"/>
            <a:ext cx="9765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accent2"/>
                </a:solidFill>
              </a:rPr>
              <a:t>Mime type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9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148A8-8752-5684-79A9-C3606C6E9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8363C-3B9F-9D05-22CE-20BB775A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 through HTTP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4F49A4-0967-19A3-753D-DB1D975A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105"/>
            <a:ext cx="5902937" cy="4250113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EBC1CF9-4F8E-5C54-0B2E-0BEB5BABB468}"/>
              </a:ext>
            </a:extLst>
          </p:cNvPr>
          <p:cNvSpPr txBox="1">
            <a:spLocks/>
          </p:cNvSpPr>
          <p:nvPr/>
        </p:nvSpPr>
        <p:spPr>
          <a:xfrm>
            <a:off x="6289064" y="1079500"/>
            <a:ext cx="5738813" cy="45124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You enter http://server.com into your browser’s address bar.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Your browser looks up the IP address for server.com.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Your browser issues a request for the home page at server.com.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The request crosses the Internet and arrives at the server.com web server.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The web server, having received the request, looks for the web page on its disk.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The web page is retrieved by the server and returned to the browser.</a:t>
            </a:r>
            <a:endParaRPr lang="hu-HU" sz="18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Your browser displays the web page.</a:t>
            </a:r>
          </a:p>
        </p:txBody>
      </p:sp>
    </p:spTree>
    <p:extLst>
      <p:ext uri="{BB962C8B-B14F-4D97-AF65-F5344CB8AC3E}">
        <p14:creationId xmlns:p14="http://schemas.microsoft.com/office/powerpoint/2010/main" val="318371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0B7016-2901-8D3B-CCF3-AA03D152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old school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947A1-954D-92D0-62CF-270F706BC4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4DF81E-3692-FB91-CFD1-76E24B4240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6250" y="1600200"/>
            <a:ext cx="4991100" cy="41448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Synchronous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must wait while full content 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way of communication in web pages</a:t>
            </a:r>
            <a:br>
              <a:rPr lang="en-US" dirty="0"/>
            </a:br>
            <a:r>
              <a:rPr lang="en-US" dirty="0"/>
              <a:t>(click – wait – refresh)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request – one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 your HTML code</a:t>
            </a:r>
            <a:br>
              <a:rPr lang="en-US" dirty="0"/>
            </a:br>
            <a:r>
              <a:rPr lang="en-US" dirty="0"/>
              <a:t>external resources (scripts images, stylesheets)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server side – serve the client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independent from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page requires full content load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Slow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Terrible user </a:t>
            </a:r>
            <a:r>
              <a:rPr lang="en-US" dirty="0" err="1">
                <a:solidFill>
                  <a:schemeClr val="bg1"/>
                </a:solidFill>
              </a:rPr>
              <a:t>experince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Tartalom helye 17">
            <a:extLst>
              <a:ext uri="{FF2B5EF4-FFF2-40B4-BE49-F238E27FC236}">
                <a16:creationId xmlns:a16="http://schemas.microsoft.com/office/drawing/2014/main" id="{01D998F6-0D87-34C9-0535-F6E49C13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52" y="1600200"/>
            <a:ext cx="5268056" cy="269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37374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2E3419-B313-4514-AD24-D56E1F80A63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2295</Words>
  <Application>Microsoft Office PowerPoint</Application>
  <PresentationFormat>Widescreen</PresentationFormat>
  <Paragraphs>380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Bold</vt:lpstr>
      <vt:lpstr>Calibri Light</vt:lpstr>
      <vt:lpstr>Consolas</vt:lpstr>
      <vt:lpstr>Courier New</vt:lpstr>
      <vt:lpstr>EPAM Master 2021.3</vt:lpstr>
      <vt:lpstr>TypeScript and tools to use</vt:lpstr>
      <vt:lpstr>Agenda</vt:lpstr>
      <vt:lpstr>HTTP</vt:lpstr>
      <vt:lpstr>HyperText Transfer Protocol</vt:lpstr>
      <vt:lpstr>HTTP Request</vt:lpstr>
      <vt:lpstr>HTTP Response</vt:lpstr>
      <vt:lpstr>Headers</vt:lpstr>
      <vt:lpstr>How the web works through HTTP</vt:lpstr>
      <vt:lpstr>The old school</vt:lpstr>
      <vt:lpstr>The asynchronous way</vt:lpstr>
      <vt:lpstr>Async pros &amp; cons</vt:lpstr>
      <vt:lpstr>Swagger</vt:lpstr>
      <vt:lpstr>REST</vt:lpstr>
      <vt:lpstr>REST API</vt:lpstr>
      <vt:lpstr>REST Resources</vt:lpstr>
      <vt:lpstr>Swagger</vt:lpstr>
      <vt:lpstr>Swagger -&gt; Open API Initiative</vt:lpstr>
      <vt:lpstr>Utilities</vt:lpstr>
      <vt:lpstr>ECMAScript</vt:lpstr>
      <vt:lpstr>Package managers</vt:lpstr>
      <vt:lpstr>Package.json</vt:lpstr>
      <vt:lpstr>TypeScript</vt:lpstr>
      <vt:lpstr>Linting – ESLint</vt:lpstr>
      <vt:lpstr>Webpack</vt:lpstr>
      <vt:lpstr>Node.JS</vt:lpstr>
      <vt:lpstr>What is Node.JS?</vt:lpstr>
      <vt:lpstr>Comparison: PHP vs Node.JS</vt:lpstr>
      <vt:lpstr>Express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Jozsef Gal</cp:lastModifiedBy>
  <cp:revision>401</cp:revision>
  <dcterms:created xsi:type="dcterms:W3CDTF">2020-10-27T12:12:11Z</dcterms:created>
  <dcterms:modified xsi:type="dcterms:W3CDTF">2024-03-16T00:33:40Z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