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8"/>
  </p:notesMasterIdLst>
  <p:sldIdLst>
    <p:sldId id="256" r:id="rId5"/>
    <p:sldId id="257" r:id="rId6"/>
    <p:sldId id="278" r:id="rId7"/>
    <p:sldId id="300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301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4" autoAdjust="0"/>
    <p:restoredTop sz="94595" autoAdjust="0"/>
  </p:normalViewPr>
  <p:slideViewPr>
    <p:cSldViewPr snapToGrid="0">
      <p:cViewPr varScale="1">
        <p:scale>
          <a:sx n="109" d="100"/>
          <a:sy n="109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 code section: 3a-async-timer.html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3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 code section: 3b-async-timer.html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Segoe UI" panose="020B0502040204020203" pitchFamily="34" charset="0"/>
              </a:rPr>
              <a:t>3c-async-timer-with-promise.html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4a-fetch.html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6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Check exercise.html &amp; exercise.js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AJA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Fetch_AP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synchronous-programming-in-javascript/" TargetMode="External"/><Relationship Id="rId2" Type="http://schemas.openxmlformats.org/officeDocument/2006/relationships/hyperlink" Target="https://semaphoreci.com/blog/asynchronous-javascript" TargetMode="Externa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Promise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Janos Stefan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/03/1</a:t>
            </a:r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215991"/>
          </a:xfrm>
        </p:spPr>
        <p:txBody>
          <a:bodyPr/>
          <a:lstStyle/>
          <a:p>
            <a:r>
              <a:rPr lang="hu-HU" sz="7200" dirty="0"/>
              <a:t>Advanced JavaScript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A518-B6F1-4D0B-ADBA-5D560E1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How to work with promises?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2003-8F31-4102-B3D0-F688E394F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03AD0CCD-9B29-4501-9FC3-62E5ADAC2E9A}"/>
              </a:ext>
            </a:extLst>
          </p:cNvPr>
          <p:cNvSpPr txBox="1">
            <a:spLocks/>
          </p:cNvSpPr>
          <p:nvPr/>
        </p:nvSpPr>
        <p:spPr>
          <a:xfrm>
            <a:off x="457200" y="1010841"/>
            <a:ext cx="724841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In async calls you have to work with data you don’t have yet – so:</a:t>
            </a:r>
            <a:br>
              <a:rPr lang="hu-HU" sz="1800" dirty="0"/>
            </a:br>
            <a:r>
              <a:rPr lang="hu-HU" sz="1800" b="1" dirty="0"/>
              <a:t>Simple variable assignment is not working!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You have to </a:t>
            </a:r>
            <a:r>
              <a:rPr lang="hu-HU" sz="1800" b="1" dirty="0"/>
              <a:t>WAIT</a:t>
            </a:r>
            <a:r>
              <a:rPr lang="hu-HU" sz="1800" dirty="0"/>
              <a:t> until the data arrives – it can be done via the </a:t>
            </a:r>
            <a:r>
              <a:rPr lang="hu-HU" sz="1800" b="1" dirty="0"/>
              <a:t>THEN</a:t>
            </a:r>
            <a:r>
              <a:rPr lang="hu-HU" sz="1800" dirty="0"/>
              <a:t> method</a:t>
            </a:r>
            <a:endParaRPr lang="hu-HU" sz="1800" b="1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It’s also possible an error occurs and it has to be handled too – never forget it, a promise has to be accepted or rejected within a time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You can store data within promises too</a:t>
            </a:r>
            <a:br>
              <a:rPr lang="hu-HU" sz="1800" dirty="0"/>
            </a:br>
            <a:r>
              <a:rPr lang="hu-HU" sz="1800" dirty="0"/>
              <a:t>e.g. no other request has to be sent out which can increase performance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JS Decorator for promise: async + await pairing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A86ED-2873-4E05-9C1D-1E59B5834325}"/>
              </a:ext>
            </a:extLst>
          </p:cNvPr>
          <p:cNvSpPr txBox="1"/>
          <p:nvPr/>
        </p:nvSpPr>
        <p:spPr>
          <a:xfrm>
            <a:off x="8137133" y="1010841"/>
            <a:ext cx="3801438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"done"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54116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5D5205-126F-4255-9F24-A68C412D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Counting with Promises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19F39-BC4B-4643-BD72-CB7E22310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06B88-BBD6-45BF-AC5F-F3365E1B6472}"/>
              </a:ext>
            </a:extLst>
          </p:cNvPr>
          <p:cNvSpPr txBox="1"/>
          <p:nvPr/>
        </p:nvSpPr>
        <p:spPr>
          <a:xfrm>
            <a:off x="457199" y="1366463"/>
            <a:ext cx="5399071" cy="369331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number:"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7F0A5-7BC9-4BF5-B757-BB7A8335D552}"/>
              </a:ext>
            </a:extLst>
          </p:cNvPr>
          <p:cNvSpPr txBox="1"/>
          <p:nvPr/>
        </p:nvSpPr>
        <p:spPr>
          <a:xfrm>
            <a:off x="6094476" y="3315985"/>
            <a:ext cx="5085707" cy="147732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l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36B2-EDD5-431E-9697-6AFE42B88909}"/>
              </a:ext>
            </a:extLst>
          </p:cNvPr>
          <p:cNvSpPr txBox="1"/>
          <p:nvPr/>
        </p:nvSpPr>
        <p:spPr>
          <a:xfrm>
            <a:off x="457199" y="5404207"/>
            <a:ext cx="11274552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 We successfully created a promise chain that will print the numbers in order */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446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00C6F-46B0-D03A-9995-E431CBBF44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Callbacks &amp; Promises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830D1-21C4-D9D0-2088-359D9ED4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the async</a:t>
            </a:r>
          </a:p>
        </p:txBody>
      </p:sp>
      <p:sp>
        <p:nvSpPr>
          <p:cNvPr id="6" name="Tartalom helye 6">
            <a:extLst>
              <a:ext uri="{FF2B5EF4-FFF2-40B4-BE49-F238E27FC236}">
                <a16:creationId xmlns:a16="http://schemas.microsoft.com/office/drawing/2014/main" id="{92AC6CDE-BA03-8613-BE78-8A0BCD0947B8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647957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What the actual …? Why …?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little multi-threaded thinking is needed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800" dirty="0"/>
              <a:t>E.g. transactions (database or multiple requests)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want to know when all the async methods are finished, failed or just settled (-&gt; </a:t>
            </a:r>
            <a:r>
              <a:rPr lang="en-US" sz="1800" dirty="0" err="1"/>
              <a:t>Promise.allSettled</a:t>
            </a:r>
            <a:r>
              <a:rPr lang="en-US" sz="1800" dirty="0"/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want the fastest result (-&gt; </a:t>
            </a:r>
            <a:r>
              <a:rPr lang="en-US" sz="1800" dirty="0" err="1"/>
              <a:t>Promise.race</a:t>
            </a:r>
            <a:r>
              <a:rPr lang="en-US" sz="1800" dirty="0"/>
              <a:t>)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800" dirty="0"/>
              <a:t>How to stop the unstoppable?</a:t>
            </a:r>
          </a:p>
          <a:p>
            <a:pPr lvl="2" indent="0">
              <a:lnSpc>
                <a:spcPct val="100000"/>
              </a:lnSpc>
              <a:buNone/>
            </a:pPr>
            <a:r>
              <a:rPr lang="en-US" sz="1800" dirty="0"/>
              <a:t>-&gt; don’t – just accept it and move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6A806-395F-C9B7-2354-9B3974467C29}"/>
              </a:ext>
            </a:extLst>
          </p:cNvPr>
          <p:cNvSpPr txBox="1"/>
          <p:nvPr/>
        </p:nvSpPr>
        <p:spPr>
          <a:xfrm>
            <a:off x="6260123" y="457200"/>
            <a:ext cx="5829300" cy="58169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number:"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wait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 num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endParaRPr lang="hu-H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  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number1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 number2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 number3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 done"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number1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 number2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 number3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421058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BFEF7-4B29-4D5C-AF0F-59739691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5DE00-6022-4E33-8228-B029DFEDA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Asynchronouse JavaScript and XML</a:t>
            </a:r>
          </a:p>
          <a:p>
            <a:r>
              <a:rPr lang="hu-HU" dirty="0"/>
              <a:t>Execute requests from client side to a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0C5F1E-77FD-658B-00B7-F5BDCCA7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/>
          <a:p>
            <a:r>
              <a:rPr lang="hu-HU" dirty="0"/>
              <a:t>A typical AJAX request</a:t>
            </a:r>
            <a:endParaRPr lang="en-US" dirty="0"/>
          </a:p>
        </p:txBody>
      </p:sp>
      <p:pic>
        <p:nvPicPr>
          <p:cNvPr id="10" name="Kép 18">
            <a:extLst>
              <a:ext uri="{FF2B5EF4-FFF2-40B4-BE49-F238E27FC236}">
                <a16:creationId xmlns:a16="http://schemas.microsoft.com/office/drawing/2014/main" id="{259C766B-543A-4D15-8231-29AE7EE0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94" y="1079500"/>
            <a:ext cx="5564697" cy="3032759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AEA0AAA-2560-4633-92E7-27808011C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231494"/>
            <a:ext cx="3611880" cy="225706"/>
          </a:xfrm>
        </p:spPr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</p:txBody>
      </p:sp>
      <p:sp>
        <p:nvSpPr>
          <p:cNvPr id="13" name="Tartalom helye 15">
            <a:extLst>
              <a:ext uri="{FF2B5EF4-FFF2-40B4-BE49-F238E27FC236}">
                <a16:creationId xmlns:a16="http://schemas.microsoft.com/office/drawing/2014/main" id="{FBCC1581-F446-4AE6-849F-374C11AE0FEF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5325708" cy="46562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Click event handler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Create a request, register callback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Call a service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Server is answering…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hu-HU" sz="1800" dirty="0"/>
              <a:t>Event – answer arrived; run callback function</a:t>
            </a:r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endParaRPr lang="hu-HU" sz="1800" dirty="0"/>
          </a:p>
          <a:p>
            <a:pPr>
              <a:lnSpc>
                <a:spcPct val="100000"/>
              </a:lnSpc>
            </a:pPr>
            <a:r>
              <a:rPr lang="hu-HU" sz="1800" b="1" u="sng" dirty="0"/>
              <a:t>Remember:</a:t>
            </a:r>
          </a:p>
          <a:p>
            <a:pPr>
              <a:lnSpc>
                <a:spcPct val="100000"/>
              </a:lnSpc>
            </a:pPr>
            <a:r>
              <a:rPr lang="hu-HU" sz="1800" dirty="0"/>
              <a:t>Your callback is what really process the data</a:t>
            </a:r>
          </a:p>
          <a:p>
            <a:pPr>
              <a:lnSpc>
                <a:spcPct val="100000"/>
              </a:lnSpc>
            </a:pPr>
            <a:r>
              <a:rPr lang="hu-HU" sz="1800" dirty="0"/>
              <a:t>Can’t work with a value you don’t have yet</a:t>
            </a:r>
          </a:p>
          <a:p>
            <a:pPr>
              <a:lnSpc>
                <a:spcPct val="100000"/>
              </a:lnSpc>
            </a:pPr>
            <a:endParaRPr lang="hu-HU" sz="1800" dirty="0"/>
          </a:p>
          <a:p>
            <a:pPr>
              <a:lnSpc>
                <a:spcPct val="100000"/>
              </a:lnSpc>
            </a:pPr>
            <a:endParaRPr lang="hu-HU" sz="1800" dirty="0"/>
          </a:p>
          <a:p>
            <a:pPr>
              <a:lnSpc>
                <a:spcPct val="100000"/>
              </a:lnSpc>
            </a:pPr>
            <a:endParaRPr lang="hu-HU" sz="1800" dirty="0"/>
          </a:p>
          <a:p>
            <a:pPr>
              <a:lnSpc>
                <a:spcPct val="100000"/>
              </a:lnSpc>
            </a:pPr>
            <a:endParaRPr lang="hu-HU" sz="1800" dirty="0"/>
          </a:p>
          <a:p>
            <a:pPr algn="ctr">
              <a:lnSpc>
                <a:spcPct val="100000"/>
              </a:lnSpc>
            </a:pPr>
            <a:r>
              <a:rPr lang="hu-HU" sz="1600" dirty="0">
                <a:hlinkClick r:id="rId3"/>
              </a:rPr>
              <a:t>https://developer.mozilla.org/en-US/docs/Web/Guide/AJAX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422996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CDF54F-B4D1-44E2-82AA-00677A4C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9736"/>
            <a:ext cx="4797425" cy="338554"/>
          </a:xfrm>
        </p:spPr>
        <p:txBody>
          <a:bodyPr/>
          <a:lstStyle/>
          <a:p>
            <a:r>
              <a:rPr lang="hu-HU" dirty="0"/>
              <a:t>Old-school JS – XMLHttpRequest (XHR)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D3329B-671F-461A-846F-A3DD53063E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64534"/>
            <a:ext cx="4993689" cy="5258106"/>
          </a:xfrm>
        </p:spPr>
        <p:txBody>
          <a:bodyPr/>
          <a:lstStyle/>
          <a:p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readyState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updateQuantity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"Unexpected error"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/cart"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3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ajax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quantity: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B02B6-BAC3-415C-ABA1-A4D92B0EE3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</p:txBody>
      </p:sp>
      <p:sp>
        <p:nvSpPr>
          <p:cNvPr id="6" name="Szöveg helye 8">
            <a:extLst>
              <a:ext uri="{FF2B5EF4-FFF2-40B4-BE49-F238E27FC236}">
                <a16:creationId xmlns:a16="http://schemas.microsoft.com/office/drawing/2014/main" id="{4265C3DA-9AC7-48F3-A690-17822D2AEFC5}"/>
              </a:ext>
            </a:extLst>
          </p:cNvPr>
          <p:cNvSpPr txBox="1">
            <a:spLocks/>
          </p:cNvSpPr>
          <p:nvPr/>
        </p:nvSpPr>
        <p:spPr>
          <a:xfrm>
            <a:off x="7643674" y="475488"/>
            <a:ext cx="4091126" cy="4389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dirty="0"/>
              <a:t>Don’t Panic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BC4B508D-5167-4A9B-B28F-876E16F56EEB}"/>
              </a:ext>
            </a:extLst>
          </p:cNvPr>
          <p:cNvSpPr txBox="1">
            <a:spLocks/>
          </p:cNvSpPr>
          <p:nvPr/>
        </p:nvSpPr>
        <p:spPr>
          <a:xfrm>
            <a:off x="7643673" y="1538423"/>
            <a:ext cx="4091126" cy="12812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dirty="0"/>
              <a:t>This would be the code if you would like to handle the response only in native JavaScript</a:t>
            </a:r>
          </a:p>
          <a:p>
            <a:r>
              <a:rPr lang="hu-HU" sz="1400" dirty="0"/>
              <a:t>Frameworks and JS tools helps a lot in this – so don’t worry, you won’t meet this if you’re using one.</a:t>
            </a:r>
          </a:p>
        </p:txBody>
      </p:sp>
      <p:sp>
        <p:nvSpPr>
          <p:cNvPr id="8" name="Szöveg helye 9">
            <a:extLst>
              <a:ext uri="{FF2B5EF4-FFF2-40B4-BE49-F238E27FC236}">
                <a16:creationId xmlns:a16="http://schemas.microsoft.com/office/drawing/2014/main" id="{8B0A4029-0C65-4C18-BD30-EE441A0D3D62}"/>
              </a:ext>
            </a:extLst>
          </p:cNvPr>
          <p:cNvSpPr txBox="1">
            <a:spLocks/>
          </p:cNvSpPr>
          <p:nvPr/>
        </p:nvSpPr>
        <p:spPr>
          <a:xfrm>
            <a:off x="7643673" y="792626"/>
            <a:ext cx="4091126" cy="342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dirty="0"/>
              <a:t>and carry a towel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27F46-9146-47F1-BDBF-FD6ECB425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835" y="3222594"/>
            <a:ext cx="4993689" cy="28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8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A963F4-C694-49B5-BC41-C17BB8D87F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AJAX &amp; Fetch API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4CF1BA-53CB-49F1-AA50-7D8C1C32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Fetch API</a:t>
            </a:r>
            <a:endParaRPr lang="en-US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021233B-B5BE-4621-9AD6-EB945A4FAFD4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5315642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The Fetch API provides a JavaScript interface to create HTTP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Follows the Promise pattern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Standard way to request data from server and handle the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834DF4-B4EE-4D0E-9C18-098E23000E9D}"/>
              </a:ext>
            </a:extLst>
          </p:cNvPr>
          <p:cNvSpPr txBox="1"/>
          <p:nvPr/>
        </p:nvSpPr>
        <p:spPr>
          <a:xfrm>
            <a:off x="0" y="577850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https://developer.mozilla.org/en-US/docs/Web/API/Fetch_API</a:t>
            </a:r>
            <a:endParaRPr lang="hu-H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3C5A45-6F0D-4021-9B41-5E213DEB11ED}"/>
              </a:ext>
            </a:extLst>
          </p:cNvPr>
          <p:cNvSpPr txBox="1"/>
          <p:nvPr/>
        </p:nvSpPr>
        <p:spPr>
          <a:xfrm>
            <a:off x="6438530" y="213739"/>
            <a:ext cx="52962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/cart"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quantity: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  <a:endParaRPr lang="hu-H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updateQuantity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Unexpected error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74E43-9B51-426F-82CB-6E8CBE728FA7}"/>
              </a:ext>
            </a:extLst>
          </p:cNvPr>
          <p:cNvSpPr txBox="1"/>
          <p:nvPr/>
        </p:nvSpPr>
        <p:spPr>
          <a:xfrm>
            <a:off x="6438530" y="4732059"/>
            <a:ext cx="52962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Example: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"https://yesno.wtf/api"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json()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79448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10ABD-965A-4457-9E11-F9EB2B0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8C209-8D36-41A1-85E8-558F6DC5A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Dynamically update HTML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54376-2731-4921-A7A0-496B907B7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4AF6C6-7417-4987-9DC4-BC5A9253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Create a simple HTML page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CA9A834-FED3-4549-B451-ECB6918AD3CB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44621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Title: Was it good enough?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button with text: let’s 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placeholder for an image (no content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 placeholder for an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Define 3 CSS classes:</a:t>
            </a:r>
          </a:p>
          <a:p>
            <a:pPr lvl="1"/>
            <a:r>
              <a:rPr lang="hu-HU" sz="1800" dirty="0"/>
              <a:t>.ok with green color</a:t>
            </a:r>
          </a:p>
          <a:p>
            <a:pPr lvl="1"/>
            <a:r>
              <a:rPr lang="hu-HU" sz="1800" dirty="0"/>
              <a:t>.no with red color</a:t>
            </a:r>
          </a:p>
          <a:p>
            <a:pPr lvl="1"/>
            <a:r>
              <a:rPr lang="hu-HU" sz="1800" dirty="0"/>
              <a:t>.dunno with color gray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69D74-8CA4-40DC-9869-84A9EEA86F35}"/>
              </a:ext>
            </a:extLst>
          </p:cNvPr>
          <p:cNvSpPr txBox="1"/>
          <p:nvPr/>
        </p:nvSpPr>
        <p:spPr>
          <a:xfrm>
            <a:off x="6482780" y="1079500"/>
            <a:ext cx="524462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 it good enough?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dunno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 it good enough?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Let’s ask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 don’t know yet...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722772-9820-4B56-B50B-D7468DAB2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D30EDE-BDCD-47D4-9B72-A7E2ABF2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Let’s code something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6FE4-8886-4CA1-9214-71D89C05B850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5313285" cy="45489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an event-listener to button for click event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 a service MyService with one method: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When the button is clicked:</a:t>
            </a:r>
          </a:p>
          <a:p>
            <a:pPr lvl="1"/>
            <a:r>
              <a:rPr lang="hu-HU" sz="1800" dirty="0"/>
              <a:t>Execute a request to </a:t>
            </a:r>
            <a:r>
              <a:rPr lang="hu-HU" sz="1800" dirty="0">
                <a:solidFill>
                  <a:srgbClr val="C00000"/>
                </a:solidFill>
              </a:rPr>
              <a:t>"https://yesno.wtf/api"</a:t>
            </a:r>
          </a:p>
          <a:p>
            <a:pPr lvl="1"/>
            <a:r>
              <a:rPr lang="hu-HU" sz="1800" dirty="0"/>
              <a:t>(the handler should be placed within MyService)</a:t>
            </a:r>
          </a:p>
          <a:p>
            <a:pPr lvl="1"/>
            <a:endParaRPr lang="hu-HU" sz="1800" dirty="0"/>
          </a:p>
          <a:p>
            <a:pPr lvl="1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4CA9E-198D-4E02-AA88-B50A9C189F12}"/>
              </a:ext>
            </a:extLst>
          </p:cNvPr>
          <p:cNvSpPr txBox="1"/>
          <p:nvPr/>
        </p:nvSpPr>
        <p:spPr>
          <a:xfrm>
            <a:off x="6421517" y="1079499"/>
            <a:ext cx="562548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"https://yesno.wtf/api"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317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03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ADA816-DAE3-4E27-99E0-ED6B79811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04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 dirty="0"/>
              <a:t>Asynchronous model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dirty="0"/>
              <a:t>Callbacks, Promises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AJAX, Fetch API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C834AF-0D5F-439C-9521-AF54D5803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968BF-71F2-F918-6656-BD6E1FCA2E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675FB-EA6B-97C9-6B4A-5989FB44A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245ABB-6090-02EB-8EAD-3EB6CD77E8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5DBED5F-10A4-0F48-B2E9-784ECD0034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D30DB-07F6-4039-9ADA-9E60D36061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608A90-57CF-43CE-9804-7E128BD7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Still coding...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2E42AC-CB21-40E2-949F-58ED91E88D4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5377786" cy="40162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While waiting for response, change the paragraph text to „Wait for it...” and change it to gray color („dunno”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 a function that replace the items; </a:t>
            </a:r>
            <a:br>
              <a:rPr lang="hu-HU" sz="1800" dirty="0"/>
            </a:br>
            <a:r>
              <a:rPr lang="hu-HU" sz="1800" dirty="0"/>
              <a:t>depending on the answer param:</a:t>
            </a:r>
          </a:p>
          <a:p>
            <a:pPr lvl="1"/>
            <a:r>
              <a:rPr lang="hu-HU" sz="1800" dirty="0"/>
              <a:t>In case of „yes”:</a:t>
            </a:r>
          </a:p>
          <a:p>
            <a:pPr lvl="2"/>
            <a:r>
              <a:rPr lang="hu-HU" sz="1800" dirty="0"/>
              <a:t>Change paragraph text to „YES”</a:t>
            </a:r>
          </a:p>
          <a:p>
            <a:pPr lvl="2"/>
            <a:r>
              <a:rPr lang="hu-HU" sz="1800" dirty="0"/>
              <a:t>Change the paragraph’s color to green using the CSS classes (use „ok”)</a:t>
            </a:r>
          </a:p>
          <a:p>
            <a:pPr lvl="1"/>
            <a:r>
              <a:rPr lang="hu-HU" sz="1800" dirty="0"/>
              <a:t>In case of „no”:</a:t>
            </a:r>
          </a:p>
          <a:p>
            <a:pPr lvl="2"/>
            <a:r>
              <a:rPr lang="hu-HU" sz="1800" dirty="0"/>
              <a:t>Change the text of paragraph to „NO”</a:t>
            </a:r>
          </a:p>
          <a:p>
            <a:pPr lvl="2"/>
            <a:r>
              <a:rPr lang="hu-HU" sz="1800" dirty="0"/>
              <a:t>Change the paragraph’s color to red using the CSS classes (use „no”)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8FBBC-F8D3-4C0C-9394-A3ED40B36EE6}"/>
              </a:ext>
            </a:extLst>
          </p:cNvPr>
          <p:cNvSpPr txBox="1"/>
          <p:nvPr/>
        </p:nvSpPr>
        <p:spPr>
          <a:xfrm>
            <a:off x="6457027" y="1079499"/>
            <a:ext cx="551246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....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getTextItem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"Wait for it..."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dunno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textItem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dunno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endParaRPr lang="hu-H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....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4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D988F-5CD8-4D9C-BCC1-ADB4F83BF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3575F0-B267-4B2C-B870-44113805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Almost there...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02C171-55C8-48B3-9C2E-C070DD82E5D6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531266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 a function that replace or create the image within the placeholder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If the image already placed, update the source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If it has not been added yet, create  it and append to the placeholder with set url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F718B-40D9-4168-A1EA-2A83AE2AF250}"/>
              </a:ext>
            </a:extLst>
          </p:cNvPr>
          <p:cNvSpPr txBox="1"/>
          <p:nvPr/>
        </p:nvSpPr>
        <p:spPr>
          <a:xfrm>
            <a:off x="6498454" y="1079500"/>
            <a:ext cx="5434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"figure"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0483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DDAE4-4E80-4423-96B8-6E8F15E066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D88A6-024F-4BBA-9F32-2E3B1D0B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Finish it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4AC24E-E54F-49CB-A6D4-552A5447215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5315642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Connect the service call with update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Update/create image from the response’s „image”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Set the text based on the response’s „answer” field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170CA-8C8D-48E8-940C-B8FB59C0F2E3}"/>
              </a:ext>
            </a:extLst>
          </p:cNvPr>
          <p:cNvSpPr txBox="1"/>
          <p:nvPr/>
        </p:nvSpPr>
        <p:spPr>
          <a:xfrm>
            <a:off x="6519171" y="1079500"/>
            <a:ext cx="51516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618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89BE6E-7A4C-4E1B-9E46-49FDE40C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8E5B2-BB43-4C02-A0E9-673DAE6D5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6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60A49-13C0-0CF9-2997-9580181BF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Callbacks &amp; Promises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37162C-662D-3C73-8779-99CADA29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 in a nutshell</a:t>
            </a:r>
          </a:p>
        </p:txBody>
      </p:sp>
      <p:sp>
        <p:nvSpPr>
          <p:cNvPr id="6" name="Tartalom helye 6">
            <a:extLst>
              <a:ext uri="{FF2B5EF4-FFF2-40B4-BE49-F238E27FC236}">
                <a16:creationId xmlns:a16="http://schemas.microsoft.com/office/drawing/2014/main" id="{35BB54CE-768A-3941-EAB9-99F27C2CA765}"/>
              </a:ext>
            </a:extLst>
          </p:cNvPr>
          <p:cNvSpPr txBox="1">
            <a:spLocks/>
          </p:cNvSpPr>
          <p:nvPr/>
        </p:nvSpPr>
        <p:spPr>
          <a:xfrm>
            <a:off x="365981" y="1079500"/>
            <a:ext cx="5505932" cy="5145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Asynchronous programming is a way for a computer program to handle multiple tasks simultaneously rather than executing them one after the other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Allows a program to continue working on other tasks while waiting for external events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Improve performance and responsiveness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400" dirty="0"/>
              <a:t>Events (wait for user to click…?)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400" dirty="0"/>
              <a:t>Timers (e.g. do nothing for X seconds…?)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400" dirty="0"/>
              <a:t>HTTP requests (e.g. XHR or Fetch – block everything till data arrives…?)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JS is single-threaded – it carries out async operations via callback queue and event loop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800" dirty="0"/>
              <a:t>JS is synchronous and has a single call stack</a:t>
            </a:r>
          </a:p>
          <a:p>
            <a:pPr marL="971550" lvl="1" indent="-285750">
              <a:lnSpc>
                <a:spcPct val="100000"/>
              </a:lnSpc>
            </a:pPr>
            <a:r>
              <a:rPr lang="en-US" sz="1800" dirty="0"/>
              <a:t>Coed is executed in last-in first out (LIFO)</a:t>
            </a:r>
          </a:p>
          <a:p>
            <a:pPr marL="285750" indent="-285750">
              <a:lnSpc>
                <a:spcPct val="100000"/>
              </a:lnSpc>
            </a:pPr>
            <a:endParaRPr lang="en-US" sz="1800" dirty="0"/>
          </a:p>
          <a:p>
            <a:pPr marL="285750" indent="-285750" algn="ctr">
              <a:lnSpc>
                <a:spcPct val="100000"/>
              </a:lnSpc>
            </a:pPr>
            <a:r>
              <a:rPr lang="en-US" dirty="0">
                <a:hlinkClick r:id="rId2"/>
              </a:rPr>
              <a:t>https://semaphoreci.com/blog/asynchronous-javascript</a:t>
            </a:r>
            <a:endParaRPr lang="en-US" dirty="0"/>
          </a:p>
          <a:p>
            <a:pPr marL="285750" indent="-285750" algn="ctr">
              <a:lnSpc>
                <a:spcPct val="100000"/>
              </a:lnSpc>
            </a:pPr>
            <a:r>
              <a:rPr lang="en-US" dirty="0">
                <a:hlinkClick r:id="rId3"/>
              </a:rPr>
              <a:t>https://www.freecodecamp.org/news/asynchronous-programming-in-javascript/</a:t>
            </a:r>
            <a:endParaRPr lang="en-US" dirty="0"/>
          </a:p>
          <a:p>
            <a:pPr marL="285750" indent="-285750" algn="ctr">
              <a:lnSpc>
                <a:spcPct val="100000"/>
              </a:lnSpc>
            </a:pPr>
            <a:endParaRPr lang="en-US" dirty="0"/>
          </a:p>
        </p:txBody>
      </p:sp>
      <p:pic>
        <p:nvPicPr>
          <p:cNvPr id="8" name="Picture 7" descr="A diagram of a javan program&#10;&#10;Description automatically generated">
            <a:extLst>
              <a:ext uri="{FF2B5EF4-FFF2-40B4-BE49-F238E27FC236}">
                <a16:creationId xmlns:a16="http://schemas.microsoft.com/office/drawing/2014/main" id="{FF271616-74E9-F7B1-2F40-A3A7FF702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89" y="1079500"/>
            <a:ext cx="5627077" cy="42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FCD0A5-D872-4688-A62A-0208C532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JavaScript concurrency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A75B8-C31D-4856-A5F2-0FD6079AE6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0FD0DD17-9568-442B-9E12-977DBF3BF81E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11174540" cy="2349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JavaScript has a concurrency model based on „event loop”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Three main parts:</a:t>
            </a:r>
            <a:r>
              <a:rPr lang="hu-HU" sz="1800" b="1" dirty="0"/>
              <a:t> heap, stack </a:t>
            </a:r>
            <a:r>
              <a:rPr lang="hu-HU" sz="1800" dirty="0"/>
              <a:t>and</a:t>
            </a:r>
            <a:r>
              <a:rPr lang="hu-HU" sz="1800" b="1" dirty="0"/>
              <a:t> message queue</a:t>
            </a:r>
            <a:r>
              <a:rPr lang="hu-HU" sz="1800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At some time during the event loop, the JS runtime starts processing the messages on the message queue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Event handlers, XMLHttpRequest and timers can push messages to the message queue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Each message has a </a:t>
            </a:r>
            <a:r>
              <a:rPr lang="hu-HU" sz="1800" b="1" dirty="0"/>
              <a:t>callback</a:t>
            </a:r>
            <a:r>
              <a:rPr lang="hu-HU" sz="1800" dirty="0"/>
              <a:t> associated with it, which will be invoked upon processing.</a:t>
            </a:r>
          </a:p>
        </p:txBody>
      </p:sp>
    </p:spTree>
    <p:extLst>
      <p:ext uri="{BB962C8B-B14F-4D97-AF65-F5344CB8AC3E}">
        <p14:creationId xmlns:p14="http://schemas.microsoft.com/office/powerpoint/2010/main" val="109727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9E3B1-1A44-4518-923D-EC3A846B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Asynchronous functions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75F88-348F-4E67-A644-2F064FBBB1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9001E-4372-437C-AA80-5DD02C562B18}"/>
              </a:ext>
            </a:extLst>
          </p:cNvPr>
          <p:cNvSpPr txBox="1"/>
          <p:nvPr/>
        </p:nvSpPr>
        <p:spPr>
          <a:xfrm>
            <a:off x="457200" y="1366463"/>
            <a:ext cx="11111500" cy="36009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number is: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What is the result of this? Why?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0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7C707-1F15-43E2-B28C-0F474B598F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0E0A47-3FCF-477F-B805-70F015D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Callbacks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495EB-E7BD-4CF7-BD3A-D82ED2B1CE12}"/>
              </a:ext>
            </a:extLst>
          </p:cNvPr>
          <p:cNvSpPr txBox="1"/>
          <p:nvPr/>
        </p:nvSpPr>
        <p:spPr>
          <a:xfrm>
            <a:off x="6428892" y="914400"/>
            <a:ext cx="5405919" cy="44319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allBackFn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number is: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hu-HU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allBackFn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printNumber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Is this better?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06FB421B-1B0C-40CA-95D2-D0806ED15A0A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5505932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Functions are first class citizens in JavaScript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hu-HU" sz="1400" dirty="0"/>
              <a:t>That means we can use them as function parameters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callback is basically a function that is passed to another function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first function will call the callback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So let’s see our printNumber function with callbacks</a:t>
            </a:r>
          </a:p>
        </p:txBody>
      </p:sp>
    </p:spTree>
    <p:extLst>
      <p:ext uri="{BB962C8B-B14F-4D97-AF65-F5344CB8AC3E}">
        <p14:creationId xmlns:p14="http://schemas.microsoft.com/office/powerpoint/2010/main" val="360715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2F8C53-0095-46D9-90A8-F5FBFD07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Promise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1DB88-322E-46AD-B0C1-43FB46E90D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CEA6FA45-CE71-47EE-827F-B36F1CF02BAC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11274552" cy="51363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promise is an object representing the eventual completion or failure of an asychronous operation.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Promise is in one of these states: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pending: initial state, neither fulfilled nor rejected.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hu-HU" sz="1800" dirty="0"/>
              <a:t>resolved</a:t>
            </a:r>
            <a:r>
              <a:rPr lang="en-US" sz="1800" dirty="0"/>
              <a:t>: meaning that the operation completed successfully.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rejected: meaning that the operation failed.</a:t>
            </a:r>
            <a:endParaRPr lang="hu-HU" sz="1800" dirty="0"/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Until ES6 JavaScript did not have native implementation for promises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Pre ES6, the concept Promise was more like a design pattern, if you wanted to use it you had to use third-party libraries like jQuery or Q, frameworks that had the implementation (like AngularJS) or implement it yourself.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hu-HU" sz="1800" dirty="0"/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hu-HU" sz="1800" dirty="0"/>
          </a:p>
          <a:p>
            <a:pPr algn="ctr">
              <a:lnSpc>
                <a:spcPct val="100000"/>
              </a:lnSpc>
              <a:spcAft>
                <a:spcPts val="1000"/>
              </a:spcAft>
            </a:pPr>
            <a:r>
              <a:rPr lang="hu-HU" sz="1800" dirty="0">
                <a:hlinkClick r:id="rId2"/>
              </a:rPr>
              <a:t>https://developer.mozilla.org/en-US/docs/Web/JavaScript/Reference/Global_Objects/Promise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9455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26BF-1047-4A67-BBE2-A27AE9E0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Promise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121FA-07EB-4992-B3FD-0F196655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Callbacks &amp; Promises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EDBD1BF-35E9-4526-8906-0D7173AAF485}"/>
              </a:ext>
            </a:extLst>
          </p:cNvPr>
          <p:cNvSpPr txBox="1">
            <a:spLocks/>
          </p:cNvSpPr>
          <p:nvPr/>
        </p:nvSpPr>
        <p:spPr>
          <a:xfrm>
            <a:off x="457200" y="1010841"/>
            <a:ext cx="709867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With the standardisation of ECMAScript2015 (more commonly known as ES6), native support for promises was introduced for JavaScript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promise constructor takes a function with two functions as parameters for happy and sad cases – this function is called the </a:t>
            </a:r>
            <a:r>
              <a:rPr lang="hu-HU" sz="1800" b="1" dirty="0"/>
              <a:t>executor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executor is called immediately (even before creating the new promise object), does some asynchronous work then calls resolve if everything went fine, or reject if some error occured.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The Promise prototype has the well known </a:t>
            </a:r>
            <a:r>
              <a:rPr lang="hu-HU" sz="1800" b="1" dirty="0"/>
              <a:t>then</a:t>
            </a:r>
            <a:r>
              <a:rPr lang="hu-HU" sz="1800" dirty="0"/>
              <a:t>, </a:t>
            </a:r>
            <a:r>
              <a:rPr lang="hu-HU" sz="1800" b="1" dirty="0"/>
              <a:t>catch</a:t>
            </a:r>
            <a:r>
              <a:rPr lang="hu-HU" sz="1800" dirty="0"/>
              <a:t> and </a:t>
            </a:r>
            <a:r>
              <a:rPr lang="hu-HU" sz="1800" b="1" dirty="0"/>
              <a:t>finally</a:t>
            </a:r>
            <a:r>
              <a:rPr lang="hu-HU" sz="1800" dirty="0"/>
              <a:t> methods for handling the result of the Promise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B7EA2-77C8-435D-A27A-5FD22E07688B}"/>
              </a:ext>
            </a:extLst>
          </p:cNvPr>
          <p:cNvSpPr txBox="1"/>
          <p:nvPr/>
        </p:nvSpPr>
        <p:spPr>
          <a:xfrm>
            <a:off x="8137133" y="1010841"/>
            <a:ext cx="3801438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64713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</TotalTime>
  <Words>2520</Words>
  <Application>Microsoft Office PowerPoint</Application>
  <PresentationFormat>Widescreen</PresentationFormat>
  <Paragraphs>376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Bold</vt:lpstr>
      <vt:lpstr>Calibri Light</vt:lpstr>
      <vt:lpstr>Consolas</vt:lpstr>
      <vt:lpstr>Courier New</vt:lpstr>
      <vt:lpstr>Segoe UI</vt:lpstr>
      <vt:lpstr>EPAM Master 2021.3</vt:lpstr>
      <vt:lpstr>Advanced JavaScript</vt:lpstr>
      <vt:lpstr>Agenda</vt:lpstr>
      <vt:lpstr>Callbacks &amp; Promises</vt:lpstr>
      <vt:lpstr>Asynchronous JavaScript in a nutshell</vt:lpstr>
      <vt:lpstr>JavaScript concurrency model</vt:lpstr>
      <vt:lpstr>Asynchronous functions</vt:lpstr>
      <vt:lpstr>Callbacks</vt:lpstr>
      <vt:lpstr>The Promise</vt:lpstr>
      <vt:lpstr>The Promise object</vt:lpstr>
      <vt:lpstr>How to work with promises?</vt:lpstr>
      <vt:lpstr>Counting with Promises</vt:lpstr>
      <vt:lpstr>Sync the async</vt:lpstr>
      <vt:lpstr>AJAX &amp; Fetch API</vt:lpstr>
      <vt:lpstr>A typical AJAX request</vt:lpstr>
      <vt:lpstr>Old-school JS – XMLHttpRequest (XHR)</vt:lpstr>
      <vt:lpstr>The Fetch API</vt:lpstr>
      <vt:lpstr>Exercises</vt:lpstr>
      <vt:lpstr>Create a simple HTML page</vt:lpstr>
      <vt:lpstr>Let’s code something</vt:lpstr>
      <vt:lpstr>Still coding...</vt:lpstr>
      <vt:lpstr>Almost there...</vt:lpstr>
      <vt:lpstr>Finish 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802</cp:revision>
  <dcterms:created xsi:type="dcterms:W3CDTF">2020-10-27T12:12:11Z</dcterms:created>
  <dcterms:modified xsi:type="dcterms:W3CDTF">2024-03-10T23:02:22Z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