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Lo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ora-bold.fntdata"/><Relationship Id="rId23"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Italic.fntdata"/><Relationship Id="rId25"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f06922e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f06922e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f06922e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f06922e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f06922e5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f06922e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f06922e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f06922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cf06922e5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cf06922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cf06922e5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f06922e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f06922e5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f06922e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Employee Attrition Problem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a:t>
            </a:r>
            <a:r>
              <a:rPr lang="en"/>
              <a:t>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idx="4294967295" type="body"/>
          </p:nvPr>
        </p:nvSpPr>
        <p:spPr>
          <a:xfrm>
            <a:off x="337350" y="310500"/>
            <a:ext cx="8469300" cy="47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Cluster</a:t>
            </a:r>
            <a:r>
              <a:rPr b="1" lang="en" sz="1600"/>
              <a:t> Analysis</a:t>
            </a:r>
            <a:endParaRPr b="1" sz="1600"/>
          </a:p>
          <a:p>
            <a:pPr indent="0" lvl="0" marL="0" rtl="0" algn="l">
              <a:spcBef>
                <a:spcPts val="1600"/>
              </a:spcBef>
              <a:spcAft>
                <a:spcPts val="0"/>
              </a:spcAft>
              <a:buNone/>
            </a:pPr>
            <a:r>
              <a:rPr lang="en" sz="1400">
                <a:solidFill>
                  <a:srgbClr val="000000"/>
                </a:solidFill>
              </a:rPr>
              <a:t>It seems the most important factor for employees is </a:t>
            </a:r>
            <a:r>
              <a:rPr b="1" lang="en" sz="1400">
                <a:solidFill>
                  <a:srgbClr val="000000"/>
                </a:solidFill>
              </a:rPr>
              <a:t>Satisfaction</a:t>
            </a:r>
            <a:r>
              <a:rPr lang="en" sz="1400">
                <a:solidFill>
                  <a:srgbClr val="000000"/>
                </a:solidFill>
              </a:rPr>
              <a:t> and </a:t>
            </a:r>
            <a:r>
              <a:rPr b="1" lang="en" sz="1500">
                <a:solidFill>
                  <a:srgbClr val="3D4251"/>
                </a:solidFill>
                <a:highlight>
                  <a:srgbClr val="FFFFFF"/>
                </a:highlight>
                <a:latin typeface="Lora"/>
                <a:ea typeface="Lora"/>
                <a:cs typeface="Lora"/>
                <a:sym typeface="Lora"/>
              </a:rPr>
              <a:t>Performance</a:t>
            </a:r>
            <a:r>
              <a:rPr lang="en" sz="1400">
                <a:solidFill>
                  <a:srgbClr val="000000"/>
                </a:solidFill>
              </a:rPr>
              <a:t> in the company. This insight is to group employees who left by those factors to ascertain our facts.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pic>
        <p:nvPicPr>
          <p:cNvPr id="159" name="Google Shape;159;p23"/>
          <p:cNvPicPr preferRelativeResize="0"/>
          <p:nvPr/>
        </p:nvPicPr>
        <p:blipFill>
          <a:blip r:embed="rId3">
            <a:alphaModFix/>
          </a:blip>
          <a:stretch>
            <a:fillRect/>
          </a:stretch>
        </p:blipFill>
        <p:spPr>
          <a:xfrm>
            <a:off x="0" y="1541925"/>
            <a:ext cx="9144000" cy="345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idx="4294967295" type="body"/>
          </p:nvPr>
        </p:nvSpPr>
        <p:spPr>
          <a:xfrm>
            <a:off x="337350" y="268600"/>
            <a:ext cx="8469300" cy="47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Cluster</a:t>
            </a:r>
            <a:r>
              <a:rPr b="1" lang="en" sz="1600"/>
              <a:t> Analysis Conclusion</a:t>
            </a:r>
            <a:endParaRPr b="1" sz="1600"/>
          </a:p>
          <a:p>
            <a:pPr indent="-323850" lvl="0" marL="457200" rtl="0" algn="l">
              <a:lnSpc>
                <a:spcPct val="180000"/>
              </a:lnSpc>
              <a:spcBef>
                <a:spcPts val="3800"/>
              </a:spcBef>
              <a:spcAft>
                <a:spcPts val="0"/>
              </a:spcAft>
              <a:buClr>
                <a:srgbClr val="3D4251"/>
              </a:buClr>
              <a:buSzPts val="1500"/>
              <a:buFont typeface="Lora"/>
              <a:buChar char="●"/>
            </a:pPr>
            <a:r>
              <a:rPr lang="en" sz="1500">
                <a:solidFill>
                  <a:srgbClr val="3D4251"/>
                </a:solidFill>
                <a:highlight>
                  <a:srgbClr val="FFFFFF"/>
                </a:highlight>
                <a:latin typeface="Lora"/>
                <a:ea typeface="Lora"/>
                <a:cs typeface="Lora"/>
                <a:sym typeface="Lora"/>
              </a:rPr>
              <a:t>Naturally when you have a very </a:t>
            </a:r>
            <a:r>
              <a:rPr b="1" lang="en" sz="1500">
                <a:solidFill>
                  <a:srgbClr val="3D4251"/>
                </a:solidFill>
                <a:highlight>
                  <a:srgbClr val="FFFFFF"/>
                </a:highlight>
                <a:latin typeface="Lora"/>
                <a:ea typeface="Lora"/>
                <a:cs typeface="Lora"/>
                <a:sym typeface="Lora"/>
              </a:rPr>
              <a:t>Low Satisfaction Level</a:t>
            </a:r>
            <a:r>
              <a:rPr lang="en" sz="1500">
                <a:solidFill>
                  <a:srgbClr val="3D4251"/>
                </a:solidFill>
                <a:highlight>
                  <a:srgbClr val="FFFFFF"/>
                </a:highlight>
                <a:latin typeface="Lora"/>
                <a:ea typeface="Lora"/>
                <a:cs typeface="Lora"/>
                <a:sym typeface="Lora"/>
              </a:rPr>
              <a:t> with </a:t>
            </a:r>
            <a:r>
              <a:rPr b="1" lang="en" sz="1500">
                <a:solidFill>
                  <a:srgbClr val="3D4251"/>
                </a:solidFill>
                <a:highlight>
                  <a:srgbClr val="FFFFFF"/>
                </a:highlight>
                <a:latin typeface="Lora"/>
                <a:ea typeface="Lora"/>
                <a:cs typeface="Lora"/>
                <a:sym typeface="Lora"/>
              </a:rPr>
              <a:t>High Evaluation</a:t>
            </a:r>
            <a:r>
              <a:rPr lang="en" sz="1500">
                <a:solidFill>
                  <a:srgbClr val="3D4251"/>
                </a:solidFill>
                <a:highlight>
                  <a:srgbClr val="FFFFFF"/>
                </a:highlight>
                <a:latin typeface="Lora"/>
                <a:ea typeface="Lora"/>
                <a:cs typeface="Lora"/>
                <a:sym typeface="Lora"/>
              </a:rPr>
              <a:t> which are shaded Blue the graph can be tagged as Frustrated Employee and as a result they left the company.</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lang="en" sz="1500">
                <a:solidFill>
                  <a:srgbClr val="3D4251"/>
                </a:solidFill>
                <a:highlight>
                  <a:srgbClr val="FFFFFF"/>
                </a:highlight>
                <a:latin typeface="Lora"/>
                <a:ea typeface="Lora"/>
                <a:cs typeface="Lora"/>
                <a:sym typeface="Lora"/>
              </a:rPr>
              <a:t>The Green clusters of the graph shows </a:t>
            </a:r>
            <a:r>
              <a:rPr b="1" lang="en" sz="1500">
                <a:solidFill>
                  <a:srgbClr val="3D4251"/>
                </a:solidFill>
                <a:highlight>
                  <a:srgbClr val="FFFFFF"/>
                </a:highlight>
                <a:latin typeface="Lora"/>
                <a:ea typeface="Lora"/>
                <a:cs typeface="Lora"/>
                <a:sym typeface="Lora"/>
              </a:rPr>
              <a:t>Average Satisfaction Level</a:t>
            </a:r>
            <a:r>
              <a:rPr lang="en" sz="1500">
                <a:solidFill>
                  <a:srgbClr val="3D4251"/>
                </a:solidFill>
                <a:highlight>
                  <a:srgbClr val="FFFFFF"/>
                </a:highlight>
                <a:latin typeface="Lora"/>
                <a:ea typeface="Lora"/>
                <a:cs typeface="Lora"/>
                <a:sym typeface="Lora"/>
              </a:rPr>
              <a:t> and </a:t>
            </a:r>
            <a:r>
              <a:rPr b="1" lang="en" sz="1500">
                <a:solidFill>
                  <a:srgbClr val="3D4251"/>
                </a:solidFill>
                <a:highlight>
                  <a:srgbClr val="FFFFFF"/>
                </a:highlight>
                <a:latin typeface="Lora"/>
                <a:ea typeface="Lora"/>
                <a:cs typeface="Lora"/>
                <a:sym typeface="Lora"/>
              </a:rPr>
              <a:t>Low Evaluation</a:t>
            </a:r>
            <a:r>
              <a:rPr lang="en" sz="1500">
                <a:solidFill>
                  <a:srgbClr val="3D4251"/>
                </a:solidFill>
                <a:highlight>
                  <a:srgbClr val="FFFFFF"/>
                </a:highlight>
                <a:latin typeface="Lora"/>
                <a:ea typeface="Lora"/>
                <a:cs typeface="Lora"/>
                <a:sym typeface="Lora"/>
              </a:rPr>
              <a:t> shows they ain’t getting what they need and they might actually be seen as a bad match and hence why they left.</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lang="en" sz="1500">
                <a:solidFill>
                  <a:srgbClr val="3D4251"/>
                </a:solidFill>
                <a:highlight>
                  <a:srgbClr val="FFFFFF"/>
                </a:highlight>
                <a:latin typeface="Lora"/>
                <a:ea typeface="Lora"/>
                <a:cs typeface="Lora"/>
                <a:sym typeface="Lora"/>
              </a:rPr>
              <a:t>Grey shading of the graph has </a:t>
            </a:r>
            <a:r>
              <a:rPr b="1" lang="en" sz="1500">
                <a:solidFill>
                  <a:srgbClr val="3D4251"/>
                </a:solidFill>
                <a:highlight>
                  <a:srgbClr val="FFFFFF"/>
                </a:highlight>
                <a:latin typeface="Lora"/>
                <a:ea typeface="Lora"/>
                <a:cs typeface="Lora"/>
                <a:sym typeface="Lora"/>
              </a:rPr>
              <a:t>High Satisfaction Level</a:t>
            </a:r>
            <a:r>
              <a:rPr lang="en" sz="1500">
                <a:solidFill>
                  <a:srgbClr val="3D4251"/>
                </a:solidFill>
                <a:highlight>
                  <a:srgbClr val="FFFFFF"/>
                </a:highlight>
                <a:latin typeface="Lora"/>
                <a:ea typeface="Lora"/>
                <a:cs typeface="Lora"/>
                <a:sym typeface="Lora"/>
              </a:rPr>
              <a:t> and </a:t>
            </a:r>
            <a:r>
              <a:rPr b="1" lang="en" sz="1500">
                <a:solidFill>
                  <a:srgbClr val="3D4251"/>
                </a:solidFill>
                <a:highlight>
                  <a:srgbClr val="FFFFFF"/>
                </a:highlight>
                <a:latin typeface="Lora"/>
                <a:ea typeface="Lora"/>
                <a:cs typeface="Lora"/>
                <a:sym typeface="Lora"/>
              </a:rPr>
              <a:t>High Evaluation</a:t>
            </a:r>
            <a:r>
              <a:rPr lang="en" sz="1500">
                <a:solidFill>
                  <a:srgbClr val="3D4251"/>
                </a:solidFill>
                <a:highlight>
                  <a:srgbClr val="FFFFFF"/>
                </a:highlight>
                <a:latin typeface="Lora"/>
                <a:ea typeface="Lora"/>
                <a:cs typeface="Lora"/>
                <a:sym typeface="Lora"/>
              </a:rPr>
              <a:t> and is the major criteria that determines why employees left.</a:t>
            </a:r>
            <a:endParaRPr sz="1500">
              <a:solidFill>
                <a:srgbClr val="3D4251"/>
              </a:solidFill>
              <a:highlight>
                <a:srgbClr val="FFFFFF"/>
              </a:highlight>
              <a:latin typeface="Lora"/>
              <a:ea typeface="Lora"/>
              <a:cs typeface="Lora"/>
              <a:sym typeface="Lora"/>
            </a:endParaRPr>
          </a:p>
          <a:p>
            <a:pPr indent="0" lvl="0" marL="0" rtl="0" algn="l">
              <a:spcBef>
                <a:spcPts val="1500"/>
              </a:spcBef>
              <a:spcAft>
                <a:spcPts val="1600"/>
              </a:spcAft>
              <a:buNone/>
            </a:pPr>
            <a:r>
              <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Prediction</a:t>
            </a:r>
            <a:endParaRPr/>
          </a:p>
        </p:txBody>
      </p:sp>
      <p:sp>
        <p:nvSpPr>
          <p:cNvPr id="170" name="Google Shape;170;p2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97%</a:t>
            </a:r>
            <a:r>
              <a:rPr lang="en"/>
              <a:t> Accuracy, </a:t>
            </a:r>
            <a:br>
              <a:rPr lang="en"/>
            </a:br>
            <a:r>
              <a:rPr b="1" lang="en"/>
              <a:t>97%</a:t>
            </a:r>
            <a:r>
              <a:rPr lang="en"/>
              <a:t> Precision, </a:t>
            </a:r>
            <a:br>
              <a:rPr lang="en"/>
            </a:br>
            <a:r>
              <a:rPr b="1" lang="en"/>
              <a:t>92%</a:t>
            </a:r>
            <a:r>
              <a:rPr lang="en"/>
              <a:t> Attrition Identification.</a:t>
            </a:r>
            <a:endParaRPr/>
          </a:p>
        </p:txBody>
      </p:sp>
      <p:sp>
        <p:nvSpPr>
          <p:cNvPr id="171" name="Google Shape;171;p25"/>
          <p:cNvSpPr/>
          <p:nvPr/>
        </p:nvSpPr>
        <p:spPr>
          <a:xfrm>
            <a:off x="5214500" y="1789500"/>
            <a:ext cx="3501600" cy="1564500"/>
          </a:xfrm>
          <a:prstGeom prst="wedgeRoundRectCallout">
            <a:avLst>
              <a:gd fmla="val -22389" name="adj1"/>
              <a:gd fmla="val 50365"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5423925" y="1985900"/>
            <a:ext cx="3191700" cy="11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Result/Output</a:t>
            </a:r>
            <a:r>
              <a:rPr lang="en">
                <a:latin typeface="Roboto"/>
                <a:ea typeface="Roboto"/>
                <a:cs typeface="Roboto"/>
                <a:sym typeface="Roboto"/>
              </a:rPr>
              <a:t>:</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Accuracy: 0.9771111111111112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Precision: 0.976482617586912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Recall: 0.9227053140096618</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09" y="1304875"/>
            <a:ext cx="8263500"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Employee Attrition</a:t>
            </a:r>
            <a:endParaRPr>
              <a:solidFill>
                <a:schemeClr val="lt1"/>
              </a:solidFill>
            </a:endParaRPr>
          </a:p>
        </p:txBody>
      </p:sp>
      <p:sp>
        <p:nvSpPr>
          <p:cNvPr id="96" name="Google Shape;96;p14"/>
          <p:cNvSpPr txBox="1"/>
          <p:nvPr>
            <p:ph idx="4294967295" type="body"/>
          </p:nvPr>
        </p:nvSpPr>
        <p:spPr>
          <a:xfrm>
            <a:off x="498800" y="1835125"/>
            <a:ext cx="8129700" cy="2831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Attrition is said to be gradual reduction in number of employees through resignation, death and retirement. </a:t>
            </a:r>
            <a:br>
              <a:rPr lang="en" sz="1600"/>
            </a:br>
            <a:br>
              <a:rPr lang="en" sz="1600"/>
            </a:br>
            <a:r>
              <a:rPr lang="en" sz="1600"/>
              <a:t>The dataset provided has two types of data provided namely: “Existing employees” and “Employees who have left”. Our research here is to figure out what type of employees are leaving?; and to determine which employees are prone to leave next. </a:t>
            </a:r>
            <a:br>
              <a:rPr lang="en" sz="1600"/>
            </a:br>
            <a:br>
              <a:rPr lang="en" sz="1600"/>
            </a:br>
            <a:r>
              <a:rPr lang="en" sz="1600"/>
              <a:t>I proceeded to get insight into the dataset by doing </a:t>
            </a:r>
            <a:r>
              <a:rPr b="1" lang="en" sz="1600"/>
              <a:t>Exploratory Analysis</a:t>
            </a:r>
            <a:r>
              <a:rPr lang="en" sz="1600"/>
              <a:t>; use </a:t>
            </a:r>
            <a:r>
              <a:rPr b="1" lang="en" sz="1600"/>
              <a:t>Cluster Analysis</a:t>
            </a:r>
            <a:r>
              <a:rPr lang="en" sz="1600"/>
              <a:t> to group my insight, and build a </a:t>
            </a:r>
            <a:r>
              <a:rPr b="1" lang="en" sz="1600"/>
              <a:t>Prediction Model</a:t>
            </a:r>
            <a:r>
              <a:rPr lang="en" sz="1600"/>
              <a:t> so as to forecast my outcome.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deep-dive</a:t>
            </a:r>
            <a:endParaRPr/>
          </a:p>
        </p:txBody>
      </p:sp>
      <p:sp>
        <p:nvSpPr>
          <p:cNvPr id="102" name="Google Shape;10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Exploratory Analysis</a:t>
            </a:r>
            <a:endParaRPr>
              <a:solidFill>
                <a:schemeClr val="lt1"/>
              </a:solidFill>
            </a:endParaRPr>
          </a:p>
        </p:txBody>
      </p:sp>
      <p:sp>
        <p:nvSpPr>
          <p:cNvPr id="104" name="Google Shape;104;p15"/>
          <p:cNvSpPr txBox="1"/>
          <p:nvPr>
            <p:ph idx="4294967295" type="body"/>
          </p:nvPr>
        </p:nvSpPr>
        <p:spPr>
          <a:xfrm>
            <a:off x="432350" y="2070575"/>
            <a:ext cx="2612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Exploratory Data Analysis</a:t>
            </a:r>
            <a:endParaRPr b="1" sz="1600"/>
          </a:p>
          <a:p>
            <a:pPr indent="0" lvl="0" marL="0" rtl="0" algn="l">
              <a:spcBef>
                <a:spcPts val="800"/>
              </a:spcBef>
              <a:spcAft>
                <a:spcPts val="800"/>
              </a:spcAft>
              <a:buNone/>
            </a:pPr>
            <a:r>
              <a:rPr lang="en" sz="1200"/>
              <a:t>Exploratory Data Analysis is an underlying procedure of investigation, where you can condense attributes of information, for example, design, patterns, exceptions, and speculation testing utilizing elucidating measurements and perception</a:t>
            </a:r>
            <a:r>
              <a:rPr lang="en" sz="1200"/>
              <a:t>. </a:t>
            </a:r>
            <a:endParaRPr sz="1200"/>
          </a:p>
        </p:txBody>
      </p:sp>
      <p:sp>
        <p:nvSpPr>
          <p:cNvPr id="105" name="Google Shape;10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Cluster Analysis</a:t>
            </a:r>
            <a:endParaRPr>
              <a:solidFill>
                <a:schemeClr val="lt1"/>
              </a:solidFill>
            </a:endParaRPr>
          </a:p>
        </p:txBody>
      </p:sp>
      <p:sp>
        <p:nvSpPr>
          <p:cNvPr id="107" name="Google Shape;10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Cluster Analysis</a:t>
            </a:r>
            <a:endParaRPr b="1" sz="1600"/>
          </a:p>
          <a:p>
            <a:pPr indent="0" lvl="0" marL="0" rtl="0" algn="l">
              <a:spcBef>
                <a:spcPts val="800"/>
              </a:spcBef>
              <a:spcAft>
                <a:spcPts val="800"/>
              </a:spcAft>
              <a:buNone/>
            </a:pPr>
            <a:r>
              <a:rPr lang="en" sz="1200"/>
              <a:t>Cluster Analysis is the task of grouping a set of objects in such a way that objects in the same group (called a cluster) are more similar (in some sense) to each other than to those in other groups (clusters) --Wikipedia</a:t>
            </a:r>
            <a:endParaRPr sz="1200"/>
          </a:p>
        </p:txBody>
      </p:sp>
      <p:sp>
        <p:nvSpPr>
          <p:cNvPr id="108" name="Google Shape;10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Predictions</a:t>
            </a:r>
            <a:endParaRPr>
              <a:solidFill>
                <a:schemeClr val="lt1"/>
              </a:solidFill>
            </a:endParaRPr>
          </a:p>
        </p:txBody>
      </p:sp>
      <p:sp>
        <p:nvSpPr>
          <p:cNvPr id="110" name="Google Shape;110;p15"/>
          <p:cNvSpPr txBox="1"/>
          <p:nvPr>
            <p:ph idx="4294967295" type="body"/>
          </p:nvPr>
        </p:nvSpPr>
        <p:spPr>
          <a:xfrm>
            <a:off x="6113525" y="2070575"/>
            <a:ext cx="2612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Building Prediction Model</a:t>
            </a:r>
            <a:endParaRPr b="1" sz="1600"/>
          </a:p>
          <a:p>
            <a:pPr indent="0" lvl="0" marL="0" rtl="0" algn="l">
              <a:spcBef>
                <a:spcPts val="800"/>
              </a:spcBef>
              <a:spcAft>
                <a:spcPts val="800"/>
              </a:spcAft>
              <a:buNone/>
            </a:pPr>
            <a:r>
              <a:rPr lang="en" sz="1200"/>
              <a:t>Prediction Model is a process that uses data mining and probability to forecast outcomes.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idx="4294967295" type="body"/>
          </p:nvPr>
        </p:nvSpPr>
        <p:spPr>
          <a:xfrm>
            <a:off x="337350" y="376800"/>
            <a:ext cx="8469300" cy="46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Previous Employee Exploratory Analysis Graph</a:t>
            </a:r>
            <a:endParaRPr b="1" sz="1600"/>
          </a:p>
          <a:p>
            <a:pPr indent="0" lvl="0" marL="0" rtl="0" algn="l">
              <a:spcBef>
                <a:spcPts val="1600"/>
              </a:spcBef>
              <a:spcAft>
                <a:spcPts val="0"/>
              </a:spcAft>
              <a:buNone/>
            </a:pPr>
            <a:r>
              <a:rPr lang="en" sz="1400">
                <a:solidFill>
                  <a:srgbClr val="000000"/>
                </a:solidFill>
              </a:rPr>
              <a:t>So I ran exploratory analysis on the dataset to come up with the following graph plot.</a:t>
            </a:r>
            <a:endParaRPr sz="1400">
              <a:solidFill>
                <a:srgbClr val="000000"/>
              </a:solidFill>
            </a:endParaRPr>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pic>
        <p:nvPicPr>
          <p:cNvPr id="121" name="Google Shape;121;p17"/>
          <p:cNvPicPr preferRelativeResize="0"/>
          <p:nvPr/>
        </p:nvPicPr>
        <p:blipFill>
          <a:blip r:embed="rId3">
            <a:alphaModFix/>
          </a:blip>
          <a:stretch>
            <a:fillRect/>
          </a:stretch>
        </p:blipFill>
        <p:spPr>
          <a:xfrm>
            <a:off x="477675" y="3159225"/>
            <a:ext cx="2049150" cy="1879874"/>
          </a:xfrm>
          <a:prstGeom prst="rect">
            <a:avLst/>
          </a:prstGeom>
          <a:noFill/>
          <a:ln>
            <a:noFill/>
          </a:ln>
        </p:spPr>
      </p:pic>
      <p:pic>
        <p:nvPicPr>
          <p:cNvPr id="122" name="Google Shape;122;p17"/>
          <p:cNvPicPr preferRelativeResize="0"/>
          <p:nvPr/>
        </p:nvPicPr>
        <p:blipFill>
          <a:blip r:embed="rId4">
            <a:alphaModFix/>
          </a:blip>
          <a:stretch>
            <a:fillRect/>
          </a:stretch>
        </p:blipFill>
        <p:spPr>
          <a:xfrm>
            <a:off x="2526825" y="3190375"/>
            <a:ext cx="2249450" cy="1817575"/>
          </a:xfrm>
          <a:prstGeom prst="rect">
            <a:avLst/>
          </a:prstGeom>
          <a:noFill/>
          <a:ln>
            <a:noFill/>
          </a:ln>
        </p:spPr>
      </p:pic>
      <p:pic>
        <p:nvPicPr>
          <p:cNvPr id="123" name="Google Shape;123;p17"/>
          <p:cNvPicPr preferRelativeResize="0"/>
          <p:nvPr/>
        </p:nvPicPr>
        <p:blipFill>
          <a:blip r:embed="rId5">
            <a:alphaModFix/>
          </a:blip>
          <a:stretch>
            <a:fillRect/>
          </a:stretch>
        </p:blipFill>
        <p:spPr>
          <a:xfrm>
            <a:off x="2526825" y="1225813"/>
            <a:ext cx="2249450" cy="1817624"/>
          </a:xfrm>
          <a:prstGeom prst="rect">
            <a:avLst/>
          </a:prstGeom>
          <a:noFill/>
          <a:ln>
            <a:noFill/>
          </a:ln>
        </p:spPr>
      </p:pic>
      <p:pic>
        <p:nvPicPr>
          <p:cNvPr id="124" name="Google Shape;124;p17"/>
          <p:cNvPicPr preferRelativeResize="0"/>
          <p:nvPr/>
        </p:nvPicPr>
        <p:blipFill>
          <a:blip r:embed="rId6">
            <a:alphaModFix/>
          </a:blip>
          <a:stretch>
            <a:fillRect/>
          </a:stretch>
        </p:blipFill>
        <p:spPr>
          <a:xfrm>
            <a:off x="4776275" y="1225850"/>
            <a:ext cx="2049150" cy="1817575"/>
          </a:xfrm>
          <a:prstGeom prst="rect">
            <a:avLst/>
          </a:prstGeom>
          <a:noFill/>
          <a:ln>
            <a:noFill/>
          </a:ln>
        </p:spPr>
      </p:pic>
      <p:pic>
        <p:nvPicPr>
          <p:cNvPr id="125" name="Google Shape;125;p17"/>
          <p:cNvPicPr preferRelativeResize="0"/>
          <p:nvPr/>
        </p:nvPicPr>
        <p:blipFill>
          <a:blip r:embed="rId7">
            <a:alphaModFix/>
          </a:blip>
          <a:stretch>
            <a:fillRect/>
          </a:stretch>
        </p:blipFill>
        <p:spPr>
          <a:xfrm>
            <a:off x="4776275" y="3190350"/>
            <a:ext cx="2049150" cy="1817600"/>
          </a:xfrm>
          <a:prstGeom prst="rect">
            <a:avLst/>
          </a:prstGeom>
          <a:noFill/>
          <a:ln>
            <a:noFill/>
          </a:ln>
        </p:spPr>
      </p:pic>
      <p:pic>
        <p:nvPicPr>
          <p:cNvPr id="126" name="Google Shape;126;p17"/>
          <p:cNvPicPr preferRelativeResize="0"/>
          <p:nvPr/>
        </p:nvPicPr>
        <p:blipFill>
          <a:blip r:embed="rId8">
            <a:alphaModFix/>
          </a:blip>
          <a:stretch>
            <a:fillRect/>
          </a:stretch>
        </p:blipFill>
        <p:spPr>
          <a:xfrm>
            <a:off x="477675" y="1194700"/>
            <a:ext cx="2049150" cy="1879876"/>
          </a:xfrm>
          <a:prstGeom prst="rect">
            <a:avLst/>
          </a:prstGeom>
          <a:noFill/>
          <a:ln>
            <a:noFill/>
          </a:ln>
        </p:spPr>
      </p:pic>
      <p:pic>
        <p:nvPicPr>
          <p:cNvPr id="127" name="Google Shape;127;p17"/>
          <p:cNvPicPr preferRelativeResize="0"/>
          <p:nvPr/>
        </p:nvPicPr>
        <p:blipFill>
          <a:blip r:embed="rId9">
            <a:alphaModFix/>
          </a:blip>
          <a:stretch>
            <a:fillRect/>
          </a:stretch>
        </p:blipFill>
        <p:spPr>
          <a:xfrm>
            <a:off x="6825425" y="1225825"/>
            <a:ext cx="1879475" cy="1879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idx="4294967295" type="body"/>
          </p:nvPr>
        </p:nvSpPr>
        <p:spPr>
          <a:xfrm>
            <a:off x="337350" y="376800"/>
            <a:ext cx="8469300" cy="46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Previous Employee Observations</a:t>
            </a:r>
            <a:endParaRPr b="1" sz="1600"/>
          </a:p>
          <a:p>
            <a:pPr indent="-317500" lvl="0" marL="457200" rtl="0" algn="l">
              <a:spcBef>
                <a:spcPts val="1600"/>
              </a:spcBef>
              <a:spcAft>
                <a:spcPts val="0"/>
              </a:spcAft>
              <a:buClr>
                <a:srgbClr val="000000"/>
              </a:buClr>
              <a:buSzPts val="1400"/>
              <a:buChar char="●"/>
            </a:pPr>
            <a:r>
              <a:rPr lang="en" sz="1400">
                <a:solidFill>
                  <a:srgbClr val="000000"/>
                </a:solidFill>
              </a:rPr>
              <a:t>It is observed that a larger percentage of employees do only 2 projects, but most of the employee are doing about 4 to 6 projects.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is observed that only few employee take high salary. Majority are getting salary either medium or low.</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Generating a descriptive statistics on the current and previous employee dataset, it shows that current employee amounts to 11,428, while total number of employee that left the company counts up to 3,571 employees. This means 23.8% of the total employee left the company.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larger percentage of employee didn’t get promotion in the last 5 years.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 also observed that the Sales Department, Technical Department, and  Support Department has the maximum number of employees respectively.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is observed that most employee spend between 3 to 5 years in the company and very few stayed up to 6 years. So there is a fall in number of years people stayed and work with the company.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is observed from the dataset of employees who left the company and who took larger projects are less satisfied while those ones that left the company but took lesser project are highly satisfied.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is also observed that satisfaction level reduced based on the number of years spent at the company.</a:t>
            </a:r>
            <a:endParaRPr sz="1400">
              <a:solidFill>
                <a:srgbClr val="000000"/>
              </a:solidFill>
            </a:endParaRPr>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idx="4294967295" type="body"/>
          </p:nvPr>
        </p:nvSpPr>
        <p:spPr>
          <a:xfrm>
            <a:off x="337350" y="310500"/>
            <a:ext cx="8469300" cy="47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Concatenated Comparison </a:t>
            </a:r>
            <a:r>
              <a:rPr b="1" lang="en" sz="1600"/>
              <a:t>Analysis Graph for both Datasets</a:t>
            </a:r>
            <a:endParaRPr b="1" sz="1600"/>
          </a:p>
          <a:p>
            <a:pPr indent="0" lvl="0" marL="0" rtl="0" algn="ctr">
              <a:spcBef>
                <a:spcPts val="1600"/>
              </a:spcBef>
              <a:spcAft>
                <a:spcPts val="0"/>
              </a:spcAft>
              <a:buNone/>
            </a:pPr>
            <a:r>
              <a:rPr b="1" lang="en" sz="1600"/>
              <a:t>(Previous &amp; Current Employee)</a:t>
            </a:r>
            <a:endParaRPr b="1" sz="1600"/>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pic>
        <p:nvPicPr>
          <p:cNvPr id="138" name="Google Shape;138;p19"/>
          <p:cNvPicPr preferRelativeResize="0"/>
          <p:nvPr/>
        </p:nvPicPr>
        <p:blipFill>
          <a:blip r:embed="rId3">
            <a:alphaModFix/>
          </a:blip>
          <a:stretch>
            <a:fillRect/>
          </a:stretch>
        </p:blipFill>
        <p:spPr>
          <a:xfrm>
            <a:off x="379288" y="1276350"/>
            <a:ext cx="8385425"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idx="4294967295" type="body"/>
          </p:nvPr>
        </p:nvSpPr>
        <p:spPr>
          <a:xfrm>
            <a:off x="337350" y="376800"/>
            <a:ext cx="8469300" cy="46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Exploratory Analysis points based on combined dataset</a:t>
            </a:r>
            <a:endParaRPr b="1" sz="1600"/>
          </a:p>
          <a:p>
            <a:pPr indent="0" lvl="0" marL="45720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Based on number of projects, we can now from the comparison see that those employees who have the number of projects more than 6 left the company.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Based on number of projects, the employees who had done 6 and 7 projects left the company. It seems they were overloaded with work.</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Based on promotion, it is also clear that there wasn’t promotion in 5 year and it highly contributed to the number of employees leaving. I believe the company doesn’t have a foresight to grow employees as it seems and they are being bombarded with work.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Based on promotion, employees who got promotion in last 5 years didn't leave, meaning that all those that left the company didn't get the promotion in 5 years.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employee with 6 years stay/experience are not leaving probably because of the time they have invested into the company.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Low and Medium salary earners in the company are majorly the employee leaving.</a:t>
            </a:r>
            <a:endParaRPr sz="1400">
              <a:solidFill>
                <a:srgbClr val="000000"/>
              </a:solidFill>
            </a:endParaRPr>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idx="4294967295" type="body"/>
          </p:nvPr>
        </p:nvSpPr>
        <p:spPr>
          <a:xfrm>
            <a:off x="337350" y="268600"/>
            <a:ext cx="8469300" cy="47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Exploratory Analysis Conclusion</a:t>
            </a:r>
            <a:endParaRPr b="1" sz="1600"/>
          </a:p>
          <a:p>
            <a:pPr indent="0" lvl="0" marL="0" rtl="0" algn="l">
              <a:spcBef>
                <a:spcPts val="1600"/>
              </a:spcBef>
              <a:spcAft>
                <a:spcPts val="0"/>
              </a:spcAft>
              <a:buNone/>
            </a:pPr>
            <a:r>
              <a:rPr lang="en" sz="1400">
                <a:solidFill>
                  <a:srgbClr val="000000"/>
                </a:solidFill>
              </a:rPr>
              <a:t>The following are the major reasons employees are leaving:</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Promotion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Emolument/Salary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Number of Project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Time Spent in Company</a:t>
            </a:r>
            <a:endParaRPr sz="1400">
              <a:solidFill>
                <a:srgbClr val="000000"/>
              </a:solidFill>
            </a:endParaRPr>
          </a:p>
          <a:p>
            <a:pPr indent="0" lvl="0" marL="0" rtl="0" algn="l">
              <a:spcBef>
                <a:spcPts val="1600"/>
              </a:spcBef>
              <a:spcAft>
                <a:spcPts val="1600"/>
              </a:spcAft>
              <a:buNone/>
            </a:pPr>
            <a:r>
              <a:rPr b="1" lang="en" sz="1600"/>
              <a:t>Considering the information on the graph regarding the aforementioned reasons, I believe the company will turn things around if they look at threshold of 3 Projects and 5 Projects, as well as the information we deduced being the fact that most employee left at Year 5. A three-year threshold is mostly important for the employee from what the datasets say and if they aren't seeing value for it, they mentally quit and start searching for jobs at Year 3 because the analysis shows high loyalty of employee at year 3. A larger percentage earning less than expected quit, and promotion information backs that up so well that employees leave once there is not promotion and it turns shows on their salary, so they quit.</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