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SIRS - </a:t>
            </a:r>
            <a:r>
              <a:rPr lang="pt-PT" sz="3100" cap="all" dirty="0"/>
              <a:t>Segurança Informática em </a:t>
            </a:r>
            <a:br>
              <a:rPr lang="pt-PT" sz="3100" cap="all" dirty="0"/>
            </a:br>
            <a:r>
              <a:rPr lang="pt-PT" sz="3100" cap="all" dirty="0"/>
              <a:t>Redes e Sistemas</a:t>
            </a:r>
            <a:r>
              <a:rPr lang="pt-PT" cap="all" dirty="0"/>
              <a:t/>
            </a:r>
            <a:br>
              <a:rPr lang="pt-PT" cap="all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Medical Records </a:t>
            </a:r>
            <a:r>
              <a:rPr lang="en-GB" dirty="0" smtClean="0"/>
              <a:t>Database (</a:t>
            </a:r>
            <a:r>
              <a:rPr lang="pt-PT" dirty="0" smtClean="0"/>
              <a:t>MED-DB)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530120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  <a:r>
              <a:rPr lang="pt-PT" dirty="0" smtClean="0"/>
              <a:t> 28:</a:t>
            </a:r>
            <a:br>
              <a:rPr lang="pt-PT" dirty="0" smtClean="0"/>
            </a:br>
            <a:r>
              <a:rPr lang="pt-PT" dirty="0" smtClean="0"/>
              <a:t>Afonso Garcia </a:t>
            </a:r>
            <a:r>
              <a:rPr lang="pt-PT" smtClean="0"/>
              <a:t>– 70001</a:t>
            </a:r>
            <a:endParaRPr lang="pt-PT" dirty="0" smtClean="0"/>
          </a:p>
          <a:p>
            <a:r>
              <a:rPr lang="pt-PT" dirty="0" smtClean="0"/>
              <a:t>José Góis – 79261</a:t>
            </a:r>
          </a:p>
          <a:p>
            <a:r>
              <a:rPr lang="pt-PT" dirty="0" smtClean="0"/>
              <a:t>João Santos – 76276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16" y="548680"/>
            <a:ext cx="3168352" cy="12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Create/Define a structured Medical Database;</a:t>
            </a:r>
          </a:p>
          <a:p>
            <a:r>
              <a:rPr lang="en-US" dirty="0" smtClean="0"/>
              <a:t>Define access policies based on authentication;</a:t>
            </a:r>
          </a:p>
          <a:p>
            <a:r>
              <a:rPr lang="en-US" dirty="0" smtClean="0"/>
              <a:t>Assure confidentiality;</a:t>
            </a:r>
          </a:p>
          <a:p>
            <a:r>
              <a:rPr lang="en-US" dirty="0" smtClean="0"/>
              <a:t>Define access policies based on dynamic roles.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MED-DB Main Goals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MED-DB Domain Model</a:t>
            </a:r>
            <a:endParaRPr lang="en-US" dirty="0"/>
          </a:p>
        </p:txBody>
      </p:sp>
      <p:pic>
        <p:nvPicPr>
          <p:cNvPr id="5" name="graphics1"/>
          <p:cNvPicPr/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360988"/>
            <a:ext cx="6408712" cy="53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Users must have an unique username and password;</a:t>
            </a:r>
          </a:p>
          <a:p>
            <a:pPr lvl="1"/>
            <a:r>
              <a:rPr lang="en-US" dirty="0" smtClean="0"/>
              <a:t>6 to 18 characters long password;</a:t>
            </a:r>
            <a:endParaRPr lang="en-US" dirty="0"/>
          </a:p>
          <a:p>
            <a:pPr lvl="1"/>
            <a:r>
              <a:rPr lang="en-US" dirty="0" smtClean="0"/>
              <a:t>White spaces are not allowed neither sequences like “QUERTY”;</a:t>
            </a:r>
          </a:p>
          <a:p>
            <a:pPr lvl="1"/>
            <a:r>
              <a:rPr lang="en-US" dirty="0" smtClean="0"/>
              <a:t>Dictionary check (most common words, names and places);</a:t>
            </a:r>
          </a:p>
          <a:p>
            <a:pPr lvl="1"/>
            <a:r>
              <a:rPr lang="en-US" dirty="0" smtClean="0"/>
              <a:t>Password is stored in DB using hash and salt: SHA1(password||salt);</a:t>
            </a:r>
          </a:p>
          <a:p>
            <a:pPr lvl="1"/>
            <a:r>
              <a:rPr lang="en-US" dirty="0" smtClean="0"/>
              <a:t>Salt -&gt;</a:t>
            </a:r>
            <a:r>
              <a:rPr lang="en-US" dirty="0"/>
              <a:t> </a:t>
            </a:r>
            <a:r>
              <a:rPr lang="en-US" dirty="0" err="1" smtClean="0"/>
              <a:t>SecureRandom</a:t>
            </a:r>
            <a:r>
              <a:rPr lang="en-US" dirty="0" smtClean="0"/>
              <a:t> from Java.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 Security </a:t>
            </a:r>
            <a:r>
              <a:rPr lang="en-US" dirty="0" smtClean="0"/>
              <a:t>Implementations(1/4)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38653"/>
          </a:xfrm>
        </p:spPr>
        <p:txBody>
          <a:bodyPr>
            <a:normAutofit/>
          </a:bodyPr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Critical data is cyphered with symmetric key from system (Registers Data is considered critical);</a:t>
            </a:r>
          </a:p>
          <a:p>
            <a:pPr lvl="1"/>
            <a:r>
              <a:rPr lang="en-US" dirty="0" smtClean="0"/>
              <a:t>The key is automatically generated during system initialization;</a:t>
            </a:r>
          </a:p>
          <a:p>
            <a:pPr lvl="1"/>
            <a:r>
              <a:rPr lang="en-US" dirty="0" smtClean="0"/>
              <a:t>Permissions based on roles that are defined based on medic specialties.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Security </a:t>
            </a:r>
            <a:r>
              <a:rPr lang="en-US" dirty="0" smtClean="0"/>
              <a:t>Implementations(2/4</a:t>
            </a:r>
            <a:r>
              <a:rPr lang="en-US" dirty="0"/>
              <a:t>)</a:t>
            </a:r>
          </a:p>
        </p:txBody>
      </p:sp>
      <p:sp>
        <p:nvSpPr>
          <p:cNvPr id="5" name="Rectângulo arredondado 4"/>
          <p:cNvSpPr/>
          <p:nvPr/>
        </p:nvSpPr>
        <p:spPr>
          <a:xfrm>
            <a:off x="920698" y="483497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ângulo arredondado 6"/>
          <p:cNvSpPr/>
          <p:nvPr/>
        </p:nvSpPr>
        <p:spPr>
          <a:xfrm>
            <a:off x="4428922" y="4207247"/>
            <a:ext cx="1368152" cy="173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60858" y="4361426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1.“I need register A”</a:t>
            </a:r>
            <a:endParaRPr lang="en-US" dirty="0"/>
          </a:p>
        </p:txBody>
      </p:sp>
      <p:cxnSp>
        <p:nvCxnSpPr>
          <p:cNvPr id="20" name="Conexão em ângulos rectos 19"/>
          <p:cNvCxnSpPr>
            <a:stCxn id="5" idx="3"/>
            <a:endCxn id="7" idx="1"/>
          </p:cNvCxnSpPr>
          <p:nvPr/>
        </p:nvCxnSpPr>
        <p:spPr>
          <a:xfrm flipV="1">
            <a:off x="2288850" y="5073310"/>
            <a:ext cx="2140072" cy="13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curva 23"/>
          <p:cNvCxnSpPr>
            <a:stCxn id="7" idx="0"/>
          </p:cNvCxnSpPr>
          <p:nvPr/>
        </p:nvCxnSpPr>
        <p:spPr>
          <a:xfrm rot="16200000" flipH="1">
            <a:off x="5232724" y="4087521"/>
            <a:ext cx="444626" cy="684078"/>
          </a:xfrm>
          <a:prstGeom prst="curvedConnector4">
            <a:avLst>
              <a:gd name="adj1" fmla="val -51414"/>
              <a:gd name="adj2" fmla="val 1698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095075" y="4084426"/>
            <a:ext cx="1557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2.Check permission based on roles</a:t>
            </a:r>
            <a:endParaRPr lang="en-US" dirty="0"/>
          </a:p>
        </p:txBody>
      </p:sp>
      <p:cxnSp>
        <p:nvCxnSpPr>
          <p:cNvPr id="45" name="Conexão em ângulos rectos 44"/>
          <p:cNvCxnSpPr>
            <a:stCxn id="7" idx="2"/>
            <a:endCxn id="5" idx="2"/>
          </p:cNvCxnSpPr>
          <p:nvPr/>
        </p:nvCxnSpPr>
        <p:spPr>
          <a:xfrm rot="5400000" flipH="1">
            <a:off x="3058716" y="3885090"/>
            <a:ext cx="600340" cy="3508224"/>
          </a:xfrm>
          <a:prstGeom prst="bentConnector3">
            <a:avLst>
              <a:gd name="adj1" fmla="val -380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1825806" y="5945602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.”Here’s register A”</a:t>
            </a:r>
            <a:endParaRPr lang="en-US" dirty="0"/>
          </a:p>
        </p:txBody>
      </p:sp>
      <p:cxnSp>
        <p:nvCxnSpPr>
          <p:cNvPr id="50" name="Conexão curva 49"/>
          <p:cNvCxnSpPr>
            <a:stCxn id="7" idx="3"/>
          </p:cNvCxnSpPr>
          <p:nvPr/>
        </p:nvCxnSpPr>
        <p:spPr>
          <a:xfrm flipH="1">
            <a:off x="5293018" y="5073310"/>
            <a:ext cx="504056" cy="866063"/>
          </a:xfrm>
          <a:prstGeom prst="curvedConnector4">
            <a:avLst>
              <a:gd name="adj1" fmla="val -102211"/>
              <a:gd name="adj2" fmla="val 115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068331" y="5668603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3.Decypher Register using Key</a:t>
            </a:r>
            <a:endParaRPr lang="en-US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Politics</a:t>
            </a:r>
          </a:p>
          <a:p>
            <a:pPr lvl="1"/>
            <a:r>
              <a:rPr lang="en-US" dirty="0" smtClean="0"/>
              <a:t>Define access permissions to registers during their creation;</a:t>
            </a:r>
          </a:p>
          <a:p>
            <a:pPr lvl="1"/>
            <a:r>
              <a:rPr lang="en-US" dirty="0" smtClean="0"/>
              <a:t>Which specialties are allowed  to access registers from some specialty;</a:t>
            </a:r>
          </a:p>
          <a:p>
            <a:pPr lvl="1"/>
            <a:r>
              <a:rPr lang="en-US" dirty="0" smtClean="0"/>
              <a:t>If a medic can’t access some specialty.</a:t>
            </a:r>
          </a:p>
          <a:p>
            <a:pPr lvl="1"/>
            <a:r>
              <a:rPr lang="en-US" dirty="0" smtClean="0"/>
              <a:t>(they can be changed in runtime at administration zone)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Security </a:t>
            </a:r>
            <a:r>
              <a:rPr lang="en-US" dirty="0" smtClean="0"/>
              <a:t>Implementations(3/4</a:t>
            </a:r>
            <a:r>
              <a:rPr lang="en-US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Permissions</a:t>
            </a:r>
            <a:endParaRPr lang="en-US" dirty="0" smtClean="0"/>
          </a:p>
          <a:p>
            <a:pPr lvl="1"/>
            <a:r>
              <a:rPr lang="en-US" dirty="0" err="1" smtClean="0"/>
              <a:t>PermissaoMedicoDaEspecialidade</a:t>
            </a:r>
            <a:r>
              <a:rPr lang="en-US" dirty="0" smtClean="0"/>
              <a:t> – Allows medics from that register specialty;</a:t>
            </a:r>
          </a:p>
          <a:p>
            <a:pPr lvl="1"/>
            <a:r>
              <a:rPr lang="en-US" dirty="0" err="1" smtClean="0"/>
              <a:t>PermissaoMedicoDaPessoa</a:t>
            </a:r>
            <a:r>
              <a:rPr lang="en-US" dirty="0" smtClean="0"/>
              <a:t> – Allows medics from </a:t>
            </a:r>
            <a:r>
              <a:rPr lang="en-US" u="sng" dirty="0" smtClean="0"/>
              <a:t>that person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PermissaoMedicoDeUrgencia</a:t>
            </a:r>
            <a:r>
              <a:rPr lang="en-US" dirty="0" smtClean="0"/>
              <a:t> – Allows access from </a:t>
            </a:r>
            <a:r>
              <a:rPr lang="en-US" u="sng" dirty="0" smtClean="0"/>
              <a:t>urgency service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PermissaoMedicoDoEstabelecimento</a:t>
            </a:r>
            <a:r>
              <a:rPr lang="en-US" dirty="0"/>
              <a:t> </a:t>
            </a:r>
            <a:r>
              <a:rPr lang="en-US" dirty="0" smtClean="0"/>
              <a:t>– Allows medics from the </a:t>
            </a:r>
            <a:r>
              <a:rPr lang="en-US" u="sng" dirty="0" smtClean="0"/>
              <a:t>medical center where register belongs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PermissaoMedicoDoRegisto</a:t>
            </a:r>
            <a:r>
              <a:rPr lang="en-US" dirty="0" smtClean="0"/>
              <a:t> – Allows access to </a:t>
            </a:r>
            <a:r>
              <a:rPr lang="en-US" u="sng" dirty="0" smtClean="0"/>
              <a:t>medic which created the </a:t>
            </a:r>
            <a:r>
              <a:rPr lang="en-US" u="sng" dirty="0" err="1" smtClean="0"/>
              <a:t>regster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PermissaoPacienteDoRegisto</a:t>
            </a:r>
            <a:r>
              <a:rPr lang="en-US" dirty="0" smtClean="0"/>
              <a:t> – Allows access to the </a:t>
            </a:r>
            <a:r>
              <a:rPr lang="en-US" u="sng" dirty="0" smtClean="0"/>
              <a:t>patient</a:t>
            </a:r>
            <a:r>
              <a:rPr lang="en-US" dirty="0" smtClean="0"/>
              <a:t> from register;</a:t>
            </a:r>
          </a:p>
          <a:p>
            <a:pPr lvl="1"/>
            <a:r>
              <a:rPr lang="en-US" dirty="0" err="1" smtClean="0"/>
              <a:t>PermissaoPublica</a:t>
            </a:r>
            <a:r>
              <a:rPr lang="en-US" dirty="0" smtClean="0"/>
              <a:t> – </a:t>
            </a:r>
            <a:r>
              <a:rPr lang="en-US" u="sng" dirty="0" smtClean="0"/>
              <a:t>Open</a:t>
            </a:r>
            <a:r>
              <a:rPr lang="en-US" dirty="0" smtClean="0"/>
              <a:t> Register.</a:t>
            </a:r>
          </a:p>
          <a:p>
            <a:pPr lvl="1"/>
            <a:r>
              <a:rPr lang="en-US" dirty="0" err="1" smtClean="0"/>
              <a:t>PermissaoPoliticaDaEspecialidade</a:t>
            </a:r>
            <a:r>
              <a:rPr lang="en-US" dirty="0" smtClean="0"/>
              <a:t> – Allows medics which </a:t>
            </a:r>
            <a:r>
              <a:rPr lang="en-US" u="sng" dirty="0" smtClean="0"/>
              <a:t>specialties have access to register specialty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</a:t>
            </a:r>
            <a:r>
              <a:rPr lang="en-US" dirty="0" smtClean="0"/>
              <a:t> – Allows a </a:t>
            </a:r>
            <a:r>
              <a:rPr lang="en-US" u="sng" dirty="0" smtClean="0"/>
              <a:t>certain medic</a:t>
            </a:r>
            <a:r>
              <a:rPr lang="en-US" dirty="0" smtClean="0"/>
              <a:t> to access to register;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Security </a:t>
            </a:r>
            <a:r>
              <a:rPr lang="en-US" dirty="0" smtClean="0"/>
              <a:t>Implementations(4/4</a:t>
            </a:r>
            <a:r>
              <a:rPr lang="en-US" dirty="0"/>
              <a:t>)</a:t>
            </a:r>
          </a:p>
        </p:txBody>
      </p:sp>
      <p:sp>
        <p:nvSpPr>
          <p:cNvPr id="4" name="Chamada em forma de nuvem 3"/>
          <p:cNvSpPr/>
          <p:nvPr/>
        </p:nvSpPr>
        <p:spPr>
          <a:xfrm>
            <a:off x="2915816" y="1628800"/>
            <a:ext cx="4248472" cy="2808312"/>
          </a:xfrm>
          <a:prstGeom prst="cloudCallout">
            <a:avLst>
              <a:gd name="adj1" fmla="val -25396"/>
              <a:gd name="adj2" fmla="val 71733"/>
            </a:avLst>
          </a:prstGeom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They can also be composed using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operators (And, OR, NOT)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SQL Injection</a:t>
            </a:r>
          </a:p>
          <a:p>
            <a:pPr lvl="1"/>
            <a:r>
              <a:rPr lang="en-US" dirty="0" err="1" smtClean="0"/>
              <a:t>Fenix</a:t>
            </a:r>
            <a:r>
              <a:rPr lang="en-US" dirty="0" smtClean="0"/>
              <a:t> Framework prevents them;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Cross Site Scripting</a:t>
            </a:r>
          </a:p>
          <a:p>
            <a:pPr lvl="1"/>
            <a:r>
              <a:rPr lang="en-US" dirty="0" smtClean="0"/>
              <a:t>It’s a local application;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Stack </a:t>
            </a:r>
            <a:r>
              <a:rPr lang="en-US" dirty="0">
                <a:solidFill>
                  <a:srgbClr val="92D050"/>
                </a:solidFill>
              </a:rPr>
              <a:t>a</a:t>
            </a:r>
            <a:r>
              <a:rPr lang="en-US" dirty="0" smtClean="0">
                <a:solidFill>
                  <a:srgbClr val="92D050"/>
                </a:solidFill>
              </a:rPr>
              <a:t>nd Buffer Overflow</a:t>
            </a:r>
          </a:p>
          <a:p>
            <a:pPr lvl="1"/>
            <a:r>
              <a:rPr lang="en-US" dirty="0" smtClean="0"/>
              <a:t>Java uses dynamic memory allocation and pointers;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Non Repudiation</a:t>
            </a:r>
          </a:p>
          <a:p>
            <a:pPr lvl="1"/>
            <a:r>
              <a:rPr lang="en-US" dirty="0" smtClean="0"/>
              <a:t>It’s a very important aspect to achieve a higher security level, but due to </a:t>
            </a:r>
            <a:r>
              <a:rPr lang="en-US" dirty="0"/>
              <a:t>project </a:t>
            </a:r>
            <a:r>
              <a:rPr lang="en-US" dirty="0" smtClean="0"/>
              <a:t> deadline, we weren’t able to accomplish a viable mechanism;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Brute Force Attacks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Attack </a:t>
            </a:r>
            <a:r>
              <a:rPr lang="en-US" dirty="0" smtClean="0"/>
              <a:t>Resistance/Weak Points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</TotalTime>
  <Words>366</Words>
  <Application>Microsoft Office PowerPoint</Application>
  <PresentationFormat>Apresentação no Ecrã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Forma de Onda</vt:lpstr>
      <vt:lpstr>SIRS - Segurança Informática em  Redes e Sistemas </vt:lpstr>
      <vt:lpstr>MED-DB Main Goals</vt:lpstr>
      <vt:lpstr>MED-DB Domain Model</vt:lpstr>
      <vt:lpstr>  Security Implementations(1/4)</vt:lpstr>
      <vt:lpstr> Security Implementations(2/4)</vt:lpstr>
      <vt:lpstr> Security Implementations(3/4)</vt:lpstr>
      <vt:lpstr> Security Implementations(4/4)</vt:lpstr>
      <vt:lpstr> Attack Resistance/Weak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SIRS - Segurança Informática em  Redes e Sistemas </dc:title>
  <dc:creator>José Góis</dc:creator>
  <cp:lastModifiedBy>Joao</cp:lastModifiedBy>
  <cp:revision>2</cp:revision>
  <dcterms:modified xsi:type="dcterms:W3CDTF">2013-12-18T19:53:41Z</dcterms:modified>
</cp:coreProperties>
</file>