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273" r:id="rId4"/>
    <p:sldId id="264" r:id="rId5"/>
    <p:sldId id="257"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4"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Glacial Indifference" pitchFamily="2" charset="0"/>
      <p:regular r:id="rId26"/>
    </p:embeddedFont>
    <p:embeddedFont>
      <p:font typeface="Glacial Indifference Bold" pitchFamily="2" charset="0"/>
      <p:regular r:id="rId27"/>
      <p:bold r:id="rId28"/>
    </p:embeddedFont>
    <p:embeddedFont>
      <p:font typeface="Open Sauce Light" pitchFamily="2" charset="77"/>
      <p:regular r:id="rId29"/>
    </p:embeddedFont>
    <p:embeddedFont>
      <p:font typeface="Open Sauce Light Bold" pitchFamily="2" charset="77"/>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4" autoAdjust="0"/>
  </p:normalViewPr>
  <p:slideViewPr>
    <p:cSldViewPr>
      <p:cViewPr>
        <p:scale>
          <a:sx n="56" d="100"/>
          <a:sy n="56" d="100"/>
        </p:scale>
        <p:origin x="144"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0F54E-1C90-5D43-8233-C0D4B950F534}" type="datetimeFigureOut">
              <a:rPr lang="en-GB" smtClean="0"/>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27CDB-3783-A74C-8247-2A06A8E2B0D6}" type="slidenum">
              <a:rPr lang="en-GB" smtClean="0"/>
              <a:t>‹#›</a:t>
            </a:fld>
            <a:endParaRPr lang="en-GB"/>
          </a:p>
        </p:txBody>
      </p:sp>
    </p:spTree>
    <p:extLst>
      <p:ext uri="{BB962C8B-B14F-4D97-AF65-F5344CB8AC3E}">
        <p14:creationId xmlns:p14="http://schemas.microsoft.com/office/powerpoint/2010/main" val="25675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027CDB-3783-A74C-8247-2A06A8E2B0D6}" type="slidenum">
              <a:rPr lang="en-GB" smtClean="0"/>
              <a:t>2</a:t>
            </a:fld>
            <a:endParaRPr lang="en-GB"/>
          </a:p>
        </p:txBody>
      </p:sp>
    </p:spTree>
    <p:extLst>
      <p:ext uri="{BB962C8B-B14F-4D97-AF65-F5344CB8AC3E}">
        <p14:creationId xmlns:p14="http://schemas.microsoft.com/office/powerpoint/2010/main" val="429270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389587" y="4917838"/>
            <a:ext cx="670751" cy="817275"/>
            <a:chOff x="0" y="0"/>
            <a:chExt cx="2354580" cy="2868930"/>
          </a:xfrm>
        </p:grpSpPr>
        <p:sp>
          <p:nvSpPr>
            <p:cNvPr id="3" name="Freeform 3"/>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B48AB"/>
            </a:solidFill>
          </p:spPr>
        </p:sp>
      </p:grpSp>
      <p:grpSp>
        <p:nvGrpSpPr>
          <p:cNvPr id="4" name="Group 4"/>
          <p:cNvGrpSpPr/>
          <p:nvPr/>
        </p:nvGrpSpPr>
        <p:grpSpPr>
          <a:xfrm rot="-5400000">
            <a:off x="7367084" y="4911292"/>
            <a:ext cx="670751" cy="817275"/>
            <a:chOff x="0" y="0"/>
            <a:chExt cx="2354580" cy="2868930"/>
          </a:xfrm>
        </p:grpSpPr>
        <p:sp>
          <p:nvSpPr>
            <p:cNvPr id="5" name="Freeform 5"/>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B48AB"/>
            </a:solidFill>
          </p:spPr>
        </p:sp>
      </p:grpSp>
      <p:grpSp>
        <p:nvGrpSpPr>
          <p:cNvPr id="6" name="Group 6"/>
          <p:cNvGrpSpPr/>
          <p:nvPr/>
        </p:nvGrpSpPr>
        <p:grpSpPr>
          <a:xfrm>
            <a:off x="1771280" y="4984554"/>
            <a:ext cx="5826757" cy="670751"/>
            <a:chOff x="0" y="0"/>
            <a:chExt cx="1797897" cy="206966"/>
          </a:xfrm>
        </p:grpSpPr>
        <p:sp>
          <p:nvSpPr>
            <p:cNvPr id="7" name="Freeform 7"/>
            <p:cNvSpPr/>
            <p:nvPr/>
          </p:nvSpPr>
          <p:spPr>
            <a:xfrm>
              <a:off x="0" y="0"/>
              <a:ext cx="1797897" cy="206966"/>
            </a:xfrm>
            <a:custGeom>
              <a:avLst/>
              <a:gdLst/>
              <a:ahLst/>
              <a:cxnLst/>
              <a:rect l="l" t="t" r="r" b="b"/>
              <a:pathLst>
                <a:path w="1797897" h="206966">
                  <a:moveTo>
                    <a:pt x="0" y="0"/>
                  </a:moveTo>
                  <a:lnTo>
                    <a:pt x="1797897" y="0"/>
                  </a:lnTo>
                  <a:lnTo>
                    <a:pt x="1797897" y="206966"/>
                  </a:lnTo>
                  <a:lnTo>
                    <a:pt x="0" y="206966"/>
                  </a:lnTo>
                  <a:close/>
                </a:path>
              </a:pathLst>
            </a:custGeom>
            <a:solidFill>
              <a:srgbClr val="1B48AB"/>
            </a:solidFill>
          </p:spPr>
        </p:sp>
      </p:grpSp>
      <p:pic>
        <p:nvPicPr>
          <p:cNvPr id="8" name="Picture 8"/>
          <p:cNvPicPr>
            <a:picLocks noChangeAspect="1"/>
          </p:cNvPicPr>
          <p:nvPr/>
        </p:nvPicPr>
        <p:blipFill>
          <a:blip r:embed="rId2"/>
          <a:srcRect/>
          <a:stretch>
            <a:fillRect/>
          </a:stretch>
        </p:blipFill>
        <p:spPr>
          <a:xfrm>
            <a:off x="9497617" y="1261656"/>
            <a:ext cx="6761467" cy="7763688"/>
          </a:xfrm>
          <a:prstGeom prst="rect">
            <a:avLst/>
          </a:prstGeom>
        </p:spPr>
      </p:pic>
      <p:grpSp>
        <p:nvGrpSpPr>
          <p:cNvPr id="9" name="Group 9"/>
          <p:cNvGrpSpPr/>
          <p:nvPr/>
        </p:nvGrpSpPr>
        <p:grpSpPr>
          <a:xfrm>
            <a:off x="17499545" y="535253"/>
            <a:ext cx="493447" cy="493447"/>
            <a:chOff x="0" y="0"/>
            <a:chExt cx="657929" cy="657929"/>
          </a:xfrm>
        </p:grpSpPr>
        <p:grpSp>
          <p:nvGrpSpPr>
            <p:cNvPr id="10" name="Group 10"/>
            <p:cNvGrpSpPr>
              <a:grpSpLocks noChangeAspect="1"/>
            </p:cNvGrpSpPr>
            <p:nvPr/>
          </p:nvGrpSpPr>
          <p:grpSpPr>
            <a:xfrm>
              <a:off x="0" y="0"/>
              <a:ext cx="657929" cy="657929"/>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12" name="Picture 12"/>
            <p:cNvPicPr>
              <a:picLocks noChangeAspect="1"/>
            </p:cNvPicPr>
            <p:nvPr/>
          </p:nvPicPr>
          <p:blipFill>
            <a:blip r:embed="rId3"/>
            <a:srcRect/>
            <a:stretch>
              <a:fillRect/>
            </a:stretch>
          </p:blipFill>
          <p:spPr>
            <a:xfrm rot="5400000">
              <a:off x="109655" y="109655"/>
              <a:ext cx="438619" cy="438619"/>
            </a:xfrm>
            <a:prstGeom prst="rect">
              <a:avLst/>
            </a:prstGeom>
          </p:spPr>
        </p:pic>
      </p:grpSp>
      <p:grpSp>
        <p:nvGrpSpPr>
          <p:cNvPr id="13" name="Group 13"/>
          <p:cNvGrpSpPr/>
          <p:nvPr/>
        </p:nvGrpSpPr>
        <p:grpSpPr>
          <a:xfrm>
            <a:off x="17144897" y="4848912"/>
            <a:ext cx="749555" cy="294588"/>
            <a:chOff x="0" y="0"/>
            <a:chExt cx="999406" cy="392784"/>
          </a:xfrm>
        </p:grpSpPr>
        <p:sp>
          <p:nvSpPr>
            <p:cNvPr id="14" name="TextBox 14"/>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15" name="AutoShape 15"/>
            <p:cNvSpPr/>
            <p:nvPr/>
          </p:nvSpPr>
          <p:spPr>
            <a:xfrm rot="-5400000">
              <a:off x="194137" y="-16317"/>
              <a:ext cx="43972" cy="432247"/>
            </a:xfrm>
            <a:prstGeom prst="rect">
              <a:avLst/>
            </a:prstGeom>
            <a:solidFill>
              <a:srgbClr val="000000"/>
            </a:solidFill>
          </p:spPr>
        </p:sp>
      </p:grpSp>
      <p:pic>
        <p:nvPicPr>
          <p:cNvPr id="16" name="Picture 16"/>
          <p:cNvPicPr>
            <a:picLocks noChangeAspect="1"/>
          </p:cNvPicPr>
          <p:nvPr/>
        </p:nvPicPr>
        <p:blipFill>
          <a:blip r:embed="rId4"/>
          <a:srcRect/>
          <a:stretch>
            <a:fillRect/>
          </a:stretch>
        </p:blipFill>
        <p:spPr>
          <a:xfrm>
            <a:off x="17499545" y="9552243"/>
            <a:ext cx="394907" cy="262793"/>
          </a:xfrm>
          <a:prstGeom prst="rect">
            <a:avLst/>
          </a:prstGeom>
        </p:spPr>
      </p:pic>
      <p:sp>
        <p:nvSpPr>
          <p:cNvPr id="17" name="TextBox 17"/>
          <p:cNvSpPr txBox="1"/>
          <p:nvPr/>
        </p:nvSpPr>
        <p:spPr>
          <a:xfrm>
            <a:off x="1510607" y="5114925"/>
            <a:ext cx="6296657" cy="754694"/>
          </a:xfrm>
          <a:prstGeom prst="rect">
            <a:avLst/>
          </a:prstGeom>
        </p:spPr>
        <p:txBody>
          <a:bodyPr lIns="0" tIns="0" rIns="0" bIns="0" rtlCol="0" anchor="t">
            <a:spAutoFit/>
          </a:bodyPr>
          <a:lstStyle/>
          <a:p>
            <a:pPr algn="ctr">
              <a:lnSpc>
                <a:spcPts val="3112"/>
              </a:lnSpc>
            </a:pPr>
            <a:r>
              <a:rPr lang="en-US" sz="2000" spc="95" dirty="0">
                <a:solidFill>
                  <a:srgbClr val="FFFFFF"/>
                </a:solidFill>
                <a:latin typeface="Open Sauce Light Bold"/>
              </a:rPr>
              <a:t>The Ultimate Escape Room Game</a:t>
            </a:r>
          </a:p>
          <a:p>
            <a:pPr algn="ctr">
              <a:lnSpc>
                <a:spcPts val="3112"/>
              </a:lnSpc>
            </a:pPr>
            <a:endParaRPr lang="en-US" sz="2000" spc="95" dirty="0">
              <a:solidFill>
                <a:srgbClr val="FFFFFF"/>
              </a:solidFill>
              <a:latin typeface="Open Sauce Light Bold"/>
            </a:endParaRPr>
          </a:p>
        </p:txBody>
      </p:sp>
      <p:sp>
        <p:nvSpPr>
          <p:cNvPr id="18" name="TextBox 18"/>
          <p:cNvSpPr txBox="1"/>
          <p:nvPr/>
        </p:nvSpPr>
        <p:spPr>
          <a:xfrm>
            <a:off x="818918" y="3745865"/>
            <a:ext cx="7721040" cy="1397635"/>
          </a:xfrm>
          <a:prstGeom prst="rect">
            <a:avLst/>
          </a:prstGeom>
        </p:spPr>
        <p:txBody>
          <a:bodyPr lIns="0" tIns="0" rIns="0" bIns="0" rtlCol="0" anchor="t">
            <a:spAutoFit/>
          </a:bodyPr>
          <a:lstStyle/>
          <a:p>
            <a:pPr algn="ctr">
              <a:lnSpc>
                <a:spcPts val="10400"/>
              </a:lnSpc>
            </a:pPr>
            <a:r>
              <a:rPr lang="en-US" sz="10400" dirty="0">
                <a:solidFill>
                  <a:srgbClr val="1B48AB"/>
                </a:solidFill>
                <a:latin typeface="Libre Franklin Black Bold"/>
              </a:rPr>
              <a:t>IRONHACK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pic>
        <p:nvPicPr>
          <p:cNvPr id="10" name="Picture 10"/>
          <p:cNvPicPr>
            <a:picLocks noChangeAspect="1"/>
          </p:cNvPicPr>
          <p:nvPr/>
        </p:nvPicPr>
        <p:blipFill>
          <a:blip r:embed="rId4"/>
          <a:srcRect/>
          <a:stretch>
            <a:fillRect/>
          </a:stretch>
        </p:blipFill>
        <p:spPr>
          <a:xfrm>
            <a:off x="9404366" y="1497582"/>
            <a:ext cx="6337268" cy="7291836"/>
          </a:xfrm>
          <a:prstGeom prst="rect">
            <a:avLst/>
          </a:prstGeom>
        </p:spPr>
      </p:pic>
      <p:grpSp>
        <p:nvGrpSpPr>
          <p:cNvPr id="11" name="Group 11"/>
          <p:cNvGrpSpPr/>
          <p:nvPr/>
        </p:nvGrpSpPr>
        <p:grpSpPr>
          <a:xfrm>
            <a:off x="1636402" y="1983956"/>
            <a:ext cx="6069091" cy="6319088"/>
            <a:chOff x="0" y="0"/>
            <a:chExt cx="8092121" cy="8425451"/>
          </a:xfrm>
        </p:grpSpPr>
        <p:sp>
          <p:nvSpPr>
            <p:cNvPr id="12" name="TextBox 12"/>
            <p:cNvSpPr txBox="1"/>
            <p:nvPr/>
          </p:nvSpPr>
          <p:spPr>
            <a:xfrm>
              <a:off x="0" y="2657194"/>
              <a:ext cx="8092121" cy="1738773"/>
            </a:xfrm>
            <a:prstGeom prst="rect">
              <a:avLst/>
            </a:prstGeom>
          </p:spPr>
          <p:txBody>
            <a:bodyPr lIns="0" tIns="0" rIns="0" bIns="0" rtlCol="0" anchor="t">
              <a:spAutoFit/>
            </a:bodyPr>
            <a:lstStyle/>
            <a:p>
              <a:pPr algn="ctr">
                <a:lnSpc>
                  <a:spcPts val="9900"/>
                </a:lnSpc>
              </a:pPr>
              <a:r>
                <a:rPr lang="en-US" sz="9000" dirty="0">
                  <a:solidFill>
                    <a:srgbClr val="000000"/>
                  </a:solidFill>
                  <a:latin typeface="Glacial Indifference"/>
                </a:rPr>
                <a:t>Methods</a:t>
              </a:r>
            </a:p>
          </p:txBody>
        </p:sp>
        <p:sp>
          <p:nvSpPr>
            <p:cNvPr id="13" name="TextBox 13"/>
            <p:cNvSpPr txBox="1"/>
            <p:nvPr/>
          </p:nvSpPr>
          <p:spPr>
            <a:xfrm>
              <a:off x="2206902" y="4512543"/>
              <a:ext cx="3652917" cy="1239228"/>
            </a:xfrm>
            <a:prstGeom prst="rect">
              <a:avLst/>
            </a:prstGeom>
          </p:spPr>
          <p:txBody>
            <a:bodyPr lIns="0" tIns="0" rIns="0" bIns="0" rtlCol="0" anchor="t">
              <a:spAutoFit/>
            </a:bodyPr>
            <a:lstStyle/>
            <a:p>
              <a:pPr algn="ctr">
                <a:lnSpc>
                  <a:spcPts val="7150"/>
                </a:lnSpc>
              </a:pPr>
              <a:r>
                <a:rPr lang="en-US" sz="6500">
                  <a:solidFill>
                    <a:srgbClr val="000000"/>
                  </a:solidFill>
                  <a:latin typeface="Glacial Indifference"/>
                </a:rPr>
                <a:t>Part 02</a:t>
              </a:r>
            </a:p>
          </p:txBody>
        </p:sp>
        <p:sp>
          <p:nvSpPr>
            <p:cNvPr id="14" name="AutoShape 14"/>
            <p:cNvSpPr/>
            <p:nvPr/>
          </p:nvSpPr>
          <p:spPr>
            <a:xfrm rot="-10800000">
              <a:off x="4033361" y="0"/>
              <a:ext cx="12700" cy="1963215"/>
            </a:xfrm>
            <a:prstGeom prst="rect">
              <a:avLst/>
            </a:prstGeom>
            <a:solidFill>
              <a:srgbClr val="000000"/>
            </a:solidFill>
          </p:spPr>
        </p:sp>
        <p:sp>
          <p:nvSpPr>
            <p:cNvPr id="15" name="AutoShape 15"/>
            <p:cNvSpPr/>
            <p:nvPr/>
          </p:nvSpPr>
          <p:spPr>
            <a:xfrm rot="-10800000">
              <a:off x="4033361" y="6462235"/>
              <a:ext cx="12700" cy="1963215"/>
            </a:xfrm>
            <a:prstGeom prst="rect">
              <a:avLst/>
            </a:pr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10</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pic>
        <p:nvPicPr>
          <p:cNvPr id="10" name="Picture 10"/>
          <p:cNvPicPr>
            <a:picLocks noChangeAspect="1"/>
          </p:cNvPicPr>
          <p:nvPr/>
        </p:nvPicPr>
        <p:blipFill>
          <a:blip r:embed="rId4"/>
          <a:srcRect/>
          <a:stretch>
            <a:fillRect/>
          </a:stretch>
        </p:blipFill>
        <p:spPr>
          <a:xfrm>
            <a:off x="8608979" y="1348148"/>
            <a:ext cx="6417596" cy="7590704"/>
          </a:xfrm>
          <a:prstGeom prst="rect">
            <a:avLst/>
          </a:prstGeom>
        </p:spPr>
      </p:pic>
      <p:sp>
        <p:nvSpPr>
          <p:cNvPr id="11" name="AutoShape 11"/>
          <p:cNvSpPr/>
          <p:nvPr/>
        </p:nvSpPr>
        <p:spPr>
          <a:xfrm rot="-5400000">
            <a:off x="4435899" y="3932223"/>
            <a:ext cx="9525" cy="2519433"/>
          </a:xfrm>
          <a:prstGeom prst="rect">
            <a:avLst/>
          </a:prstGeom>
          <a:solidFill>
            <a:srgbClr val="000000"/>
          </a:solidFill>
        </p:spPr>
      </p:sp>
      <p:pic>
        <p:nvPicPr>
          <p:cNvPr id="12" name="Picture 12"/>
          <p:cNvPicPr>
            <a:picLocks noChangeAspect="1"/>
          </p:cNvPicPr>
          <p:nvPr/>
        </p:nvPicPr>
        <p:blipFill>
          <a:blip r:embed="rId5"/>
          <a:srcRect/>
          <a:stretch>
            <a:fillRect/>
          </a:stretch>
        </p:blipFill>
        <p:spPr>
          <a:xfrm>
            <a:off x="4170314" y="1848338"/>
            <a:ext cx="540694" cy="776453"/>
          </a:xfrm>
          <a:prstGeom prst="rect">
            <a:avLst/>
          </a:prstGeom>
        </p:spPr>
      </p:pic>
      <p:grpSp>
        <p:nvGrpSpPr>
          <p:cNvPr id="13" name="Group 13"/>
          <p:cNvGrpSpPr/>
          <p:nvPr/>
        </p:nvGrpSpPr>
        <p:grpSpPr>
          <a:xfrm>
            <a:off x="1806913" y="2898551"/>
            <a:ext cx="5267497" cy="1600409"/>
            <a:chOff x="0" y="0"/>
            <a:chExt cx="7023329" cy="2133878"/>
          </a:xfrm>
        </p:grpSpPr>
        <p:sp>
          <p:nvSpPr>
            <p:cNvPr id="14" name="TextBox 14"/>
            <p:cNvSpPr txBox="1"/>
            <p:nvPr/>
          </p:nvSpPr>
          <p:spPr>
            <a:xfrm>
              <a:off x="0" y="805451"/>
              <a:ext cx="7023329" cy="132842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5" name="TextBox 15"/>
            <p:cNvSpPr txBox="1"/>
            <p:nvPr/>
          </p:nvSpPr>
          <p:spPr>
            <a:xfrm>
              <a:off x="0" y="-38100"/>
              <a:ext cx="7023329" cy="640269"/>
            </a:xfrm>
            <a:prstGeom prst="rect">
              <a:avLst/>
            </a:prstGeom>
          </p:spPr>
          <p:txBody>
            <a:bodyPr lIns="0" tIns="0" rIns="0" bIns="0" rtlCol="0" anchor="t">
              <a:spAutoFit/>
            </a:bodyPr>
            <a:lstStyle/>
            <a:p>
              <a:pPr algn="ctr">
                <a:lnSpc>
                  <a:spcPts val="3900"/>
                </a:lnSpc>
              </a:pPr>
              <a:r>
                <a:rPr lang="en-US" sz="3000" spc="120">
                  <a:solidFill>
                    <a:srgbClr val="000000"/>
                  </a:solidFill>
                  <a:latin typeface="Open Sauce Light"/>
                </a:rPr>
                <a:t>Qualitative Methods</a:t>
              </a:r>
            </a:p>
          </p:txBody>
        </p:sp>
      </p:grpSp>
      <p:pic>
        <p:nvPicPr>
          <p:cNvPr id="16" name="Picture 16"/>
          <p:cNvPicPr>
            <a:picLocks noChangeAspect="1"/>
          </p:cNvPicPr>
          <p:nvPr/>
        </p:nvPicPr>
        <p:blipFill>
          <a:blip r:embed="rId6"/>
          <a:srcRect/>
          <a:stretch>
            <a:fillRect/>
          </a:stretch>
        </p:blipFill>
        <p:spPr>
          <a:xfrm>
            <a:off x="3951140" y="6078780"/>
            <a:ext cx="979042" cy="404077"/>
          </a:xfrm>
          <a:prstGeom prst="rect">
            <a:avLst/>
          </a:prstGeom>
        </p:spPr>
      </p:pic>
      <p:grpSp>
        <p:nvGrpSpPr>
          <p:cNvPr id="17" name="Group 17"/>
          <p:cNvGrpSpPr/>
          <p:nvPr/>
        </p:nvGrpSpPr>
        <p:grpSpPr>
          <a:xfrm>
            <a:off x="1806913" y="6838253"/>
            <a:ext cx="5267497" cy="1600409"/>
            <a:chOff x="0" y="0"/>
            <a:chExt cx="7023329" cy="2133878"/>
          </a:xfrm>
        </p:grpSpPr>
        <p:sp>
          <p:nvSpPr>
            <p:cNvPr id="18" name="TextBox 18"/>
            <p:cNvSpPr txBox="1"/>
            <p:nvPr/>
          </p:nvSpPr>
          <p:spPr>
            <a:xfrm>
              <a:off x="0" y="805451"/>
              <a:ext cx="7023329" cy="132842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Make sure you do enough research to support your points. It’s also a good idea to pair data with visual aids like charts.</a:t>
              </a:r>
            </a:p>
          </p:txBody>
        </p:sp>
        <p:sp>
          <p:nvSpPr>
            <p:cNvPr id="19" name="TextBox 19"/>
            <p:cNvSpPr txBox="1"/>
            <p:nvPr/>
          </p:nvSpPr>
          <p:spPr>
            <a:xfrm>
              <a:off x="0" y="-38100"/>
              <a:ext cx="7023329" cy="640269"/>
            </a:xfrm>
            <a:prstGeom prst="rect">
              <a:avLst/>
            </a:prstGeom>
          </p:spPr>
          <p:txBody>
            <a:bodyPr lIns="0" tIns="0" rIns="0" bIns="0" rtlCol="0" anchor="t">
              <a:spAutoFit/>
            </a:bodyPr>
            <a:lstStyle/>
            <a:p>
              <a:pPr algn="ctr">
                <a:lnSpc>
                  <a:spcPts val="3900"/>
                </a:lnSpc>
              </a:pPr>
              <a:r>
                <a:rPr lang="en-US" sz="3000" spc="120">
                  <a:solidFill>
                    <a:srgbClr val="000000"/>
                  </a:solidFill>
                  <a:latin typeface="Open Sauce Light"/>
                </a:rPr>
                <a:t>Quantitative Methods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11</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sp>
        <p:nvSpPr>
          <p:cNvPr id="10" name="AutoShape 10"/>
          <p:cNvSpPr/>
          <p:nvPr/>
        </p:nvSpPr>
        <p:spPr>
          <a:xfrm rot="-5400000">
            <a:off x="3633989" y="5416130"/>
            <a:ext cx="8929" cy="1124362"/>
          </a:xfrm>
          <a:prstGeom prst="rect">
            <a:avLst/>
          </a:prstGeom>
          <a:solidFill>
            <a:srgbClr val="FFFFFF"/>
          </a:solidFill>
        </p:spPr>
      </p:sp>
      <p:sp>
        <p:nvSpPr>
          <p:cNvPr id="11" name="AutoShape 11"/>
          <p:cNvSpPr/>
          <p:nvPr/>
        </p:nvSpPr>
        <p:spPr>
          <a:xfrm rot="-5400000">
            <a:off x="10092608" y="5416130"/>
            <a:ext cx="8929" cy="1124362"/>
          </a:xfrm>
          <a:prstGeom prst="rect">
            <a:avLst/>
          </a:prstGeom>
          <a:solidFill>
            <a:srgbClr val="FFFFFF"/>
          </a:solidFill>
        </p:spPr>
      </p:sp>
      <p:sp>
        <p:nvSpPr>
          <p:cNvPr id="12" name="AutoShape 12"/>
          <p:cNvSpPr/>
          <p:nvPr/>
        </p:nvSpPr>
        <p:spPr>
          <a:xfrm rot="-5400000">
            <a:off x="6863298" y="5416130"/>
            <a:ext cx="8929" cy="1124362"/>
          </a:xfrm>
          <a:prstGeom prst="rect">
            <a:avLst/>
          </a:prstGeom>
          <a:solidFill>
            <a:srgbClr val="FFFFFF"/>
          </a:solidFill>
        </p:spPr>
      </p:sp>
      <p:sp>
        <p:nvSpPr>
          <p:cNvPr id="13" name="AutoShape 13"/>
          <p:cNvSpPr/>
          <p:nvPr/>
        </p:nvSpPr>
        <p:spPr>
          <a:xfrm rot="-5400000">
            <a:off x="13321918" y="5416130"/>
            <a:ext cx="8929" cy="1124362"/>
          </a:xfrm>
          <a:prstGeom prst="rect">
            <a:avLst/>
          </a:prstGeom>
          <a:solidFill>
            <a:srgbClr val="FFFFFF"/>
          </a:solidFill>
        </p:spPr>
      </p:sp>
      <p:sp>
        <p:nvSpPr>
          <p:cNvPr id="14" name="TextBox 14"/>
          <p:cNvSpPr txBox="1"/>
          <p:nvPr/>
        </p:nvSpPr>
        <p:spPr>
          <a:xfrm>
            <a:off x="1000259" y="953427"/>
            <a:ext cx="8629883" cy="1285029"/>
          </a:xfrm>
          <a:prstGeom prst="rect">
            <a:avLst/>
          </a:prstGeom>
        </p:spPr>
        <p:txBody>
          <a:bodyPr lIns="0" tIns="0" rIns="0" bIns="0" rtlCol="0" anchor="t">
            <a:spAutoFit/>
          </a:bodyPr>
          <a:lstStyle/>
          <a:p>
            <a:pPr>
              <a:lnSpc>
                <a:spcPts val="9900"/>
              </a:lnSpc>
            </a:pPr>
            <a:r>
              <a:rPr lang="en-US" sz="9000">
                <a:solidFill>
                  <a:srgbClr val="FFFFFF"/>
                </a:solidFill>
                <a:latin typeface="Glacial Indifference"/>
              </a:rPr>
              <a:t>Project Timeline</a:t>
            </a:r>
          </a:p>
        </p:txBody>
      </p:sp>
      <p:grpSp>
        <p:nvGrpSpPr>
          <p:cNvPr id="15" name="Group 15"/>
          <p:cNvGrpSpPr/>
          <p:nvPr/>
        </p:nvGrpSpPr>
        <p:grpSpPr>
          <a:xfrm>
            <a:off x="1092381" y="5346985"/>
            <a:ext cx="2104948" cy="2960228"/>
            <a:chOff x="0" y="0"/>
            <a:chExt cx="2806598" cy="3946970"/>
          </a:xfrm>
        </p:grpSpPr>
        <p:grpSp>
          <p:nvGrpSpPr>
            <p:cNvPr id="16" name="Group 16"/>
            <p:cNvGrpSpPr/>
            <p:nvPr/>
          </p:nvGrpSpPr>
          <p:grpSpPr>
            <a:xfrm>
              <a:off x="1299977" y="0"/>
              <a:ext cx="206644" cy="206644"/>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8" name="TextBox 18"/>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01</a:t>
              </a:r>
            </a:p>
          </p:txBody>
        </p:sp>
        <p:sp>
          <p:nvSpPr>
            <p:cNvPr id="19" name="TextBox 19"/>
            <p:cNvSpPr txBox="1"/>
            <p:nvPr/>
          </p:nvSpPr>
          <p:spPr>
            <a:xfrm>
              <a:off x="0" y="2068789"/>
              <a:ext cx="2806598" cy="1878181"/>
            </a:xfrm>
            <a:prstGeom prst="rect">
              <a:avLst/>
            </a:prstGeom>
          </p:spPr>
          <p:txBody>
            <a:bodyPr lIns="0" tIns="0" rIns="0" bIns="0" rtlCol="0" anchor="t">
              <a:spAutoFit/>
            </a:bodyPr>
            <a:lstStyle/>
            <a:p>
              <a:pPr algn="ctr">
                <a:lnSpc>
                  <a:spcPts val="1968"/>
                </a:lnSpc>
              </a:pPr>
              <a:r>
                <a:rPr lang="en-US" sz="1312" spc="52">
                  <a:solidFill>
                    <a:srgbClr val="FFFFFF"/>
                  </a:solidFill>
                  <a:latin typeface="Open Sauce Light"/>
                </a:rPr>
                <a:t>Presentations are communication tools that can be used as demonstrations, lectures, speeches, reports, and more. </a:t>
              </a:r>
            </a:p>
          </p:txBody>
        </p:sp>
        <p:sp>
          <p:nvSpPr>
            <p:cNvPr id="20" name="TextBox 20"/>
            <p:cNvSpPr txBox="1"/>
            <p:nvPr/>
          </p:nvSpPr>
          <p:spPr>
            <a:xfrm>
              <a:off x="403565" y="1403316"/>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01</a:t>
              </a:r>
            </a:p>
          </p:txBody>
        </p:sp>
      </p:grpSp>
      <p:grpSp>
        <p:nvGrpSpPr>
          <p:cNvPr id="21" name="Group 21"/>
          <p:cNvGrpSpPr/>
          <p:nvPr/>
        </p:nvGrpSpPr>
        <p:grpSpPr>
          <a:xfrm>
            <a:off x="4200634" y="2999559"/>
            <a:ext cx="2104948" cy="3248677"/>
            <a:chOff x="0" y="0"/>
            <a:chExt cx="2806598" cy="4331569"/>
          </a:xfrm>
        </p:grpSpPr>
        <p:grpSp>
          <p:nvGrpSpPr>
            <p:cNvPr id="22" name="Group 22"/>
            <p:cNvGrpSpPr/>
            <p:nvPr/>
          </p:nvGrpSpPr>
          <p:grpSpPr>
            <a:xfrm>
              <a:off x="1299977" y="3127199"/>
              <a:ext cx="206644" cy="206644"/>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4" name="TextBox 24"/>
            <p:cNvSpPr txBox="1"/>
            <p:nvPr/>
          </p:nvSpPr>
          <p:spPr>
            <a:xfrm>
              <a:off x="973938" y="3632559"/>
              <a:ext cx="858722" cy="699010"/>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02</a:t>
              </a:r>
            </a:p>
          </p:txBody>
        </p:sp>
        <p:sp>
          <p:nvSpPr>
            <p:cNvPr id="25" name="TextBox 25"/>
            <p:cNvSpPr txBox="1"/>
            <p:nvPr/>
          </p:nvSpPr>
          <p:spPr>
            <a:xfrm>
              <a:off x="0" y="693135"/>
              <a:ext cx="2806598" cy="1958026"/>
            </a:xfrm>
            <a:prstGeom prst="rect">
              <a:avLst/>
            </a:prstGeom>
          </p:spPr>
          <p:txBody>
            <a:bodyPr lIns="0" tIns="0" rIns="0" bIns="0" rtlCol="0" anchor="t">
              <a:spAutoFit/>
            </a:bodyPr>
            <a:lstStyle/>
            <a:p>
              <a:pPr algn="ctr">
                <a:lnSpc>
                  <a:spcPts val="1968"/>
                </a:lnSpc>
              </a:pPr>
              <a:r>
                <a:rPr lang="en-US" sz="1312" spc="52">
                  <a:solidFill>
                    <a:srgbClr val="FFFFFF"/>
                  </a:solidFill>
                  <a:latin typeface="Open Sauce Light"/>
                </a:rPr>
                <a:t>Start with an outline of topics and identify highlights, which can be applied to whatever subject you plan on discussing.</a:t>
              </a:r>
            </a:p>
          </p:txBody>
        </p:sp>
        <p:sp>
          <p:nvSpPr>
            <p:cNvPr id="26" name="TextBox 26"/>
            <p:cNvSpPr txBox="1"/>
            <p:nvPr/>
          </p:nvSpPr>
          <p:spPr>
            <a:xfrm>
              <a:off x="403565" y="28575"/>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02</a:t>
              </a:r>
            </a:p>
          </p:txBody>
        </p:sp>
      </p:grpSp>
      <p:grpSp>
        <p:nvGrpSpPr>
          <p:cNvPr id="27" name="Group 27"/>
          <p:cNvGrpSpPr/>
          <p:nvPr/>
        </p:nvGrpSpPr>
        <p:grpSpPr>
          <a:xfrm>
            <a:off x="10659254" y="3063496"/>
            <a:ext cx="2104948" cy="3184739"/>
            <a:chOff x="0" y="0"/>
            <a:chExt cx="2806598" cy="4246319"/>
          </a:xfrm>
        </p:grpSpPr>
        <p:grpSp>
          <p:nvGrpSpPr>
            <p:cNvPr id="28" name="Group 28"/>
            <p:cNvGrpSpPr/>
            <p:nvPr/>
          </p:nvGrpSpPr>
          <p:grpSpPr>
            <a:xfrm>
              <a:off x="1299977" y="3047354"/>
              <a:ext cx="206644" cy="206644"/>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30" name="TextBox 30"/>
            <p:cNvSpPr txBox="1"/>
            <p:nvPr/>
          </p:nvSpPr>
          <p:spPr>
            <a:xfrm>
              <a:off x="973938" y="3552714"/>
              <a:ext cx="858722" cy="693605"/>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04</a:t>
              </a:r>
            </a:p>
          </p:txBody>
        </p:sp>
        <p:sp>
          <p:nvSpPr>
            <p:cNvPr id="31" name="TextBox 31"/>
            <p:cNvSpPr txBox="1"/>
            <p:nvPr/>
          </p:nvSpPr>
          <p:spPr>
            <a:xfrm>
              <a:off x="0" y="693135"/>
              <a:ext cx="2806598" cy="1878181"/>
            </a:xfrm>
            <a:prstGeom prst="rect">
              <a:avLst/>
            </a:prstGeom>
          </p:spPr>
          <p:txBody>
            <a:bodyPr lIns="0" tIns="0" rIns="0" bIns="0" rtlCol="0" anchor="t">
              <a:spAutoFit/>
            </a:bodyPr>
            <a:lstStyle/>
            <a:p>
              <a:pPr algn="ctr">
                <a:lnSpc>
                  <a:spcPts val="1968"/>
                </a:lnSpc>
              </a:pPr>
              <a:r>
                <a:rPr lang="en-US" sz="1312" spc="52">
                  <a:solidFill>
                    <a:srgbClr val="FFFFFF"/>
                  </a:solidFill>
                  <a:latin typeface="Open Sauce Light"/>
                </a:rPr>
                <a:t>Avoid overloading</a:t>
              </a:r>
            </a:p>
            <a:p>
              <a:pPr algn="ctr">
                <a:lnSpc>
                  <a:spcPts val="1968"/>
                </a:lnSpc>
              </a:pPr>
              <a:r>
                <a:rPr lang="en-US" sz="1312" spc="52">
                  <a:solidFill>
                    <a:srgbClr val="FFFFFF"/>
                  </a:solidFill>
                  <a:latin typeface="Open Sauce Light"/>
                </a:rPr>
                <a:t>a slide with too many words and choose a color palette that</a:t>
              </a:r>
            </a:p>
            <a:p>
              <a:pPr algn="ctr">
                <a:lnSpc>
                  <a:spcPts val="1968"/>
                </a:lnSpc>
              </a:pPr>
              <a:r>
                <a:rPr lang="en-US" sz="1312" spc="52">
                  <a:solidFill>
                    <a:srgbClr val="FFFFFF"/>
                  </a:solidFill>
                  <a:latin typeface="Open Sauce Light"/>
                </a:rPr>
                <a:t>won't distract the audience.</a:t>
              </a:r>
            </a:p>
          </p:txBody>
        </p:sp>
        <p:sp>
          <p:nvSpPr>
            <p:cNvPr id="32" name="TextBox 32"/>
            <p:cNvSpPr txBox="1"/>
            <p:nvPr/>
          </p:nvSpPr>
          <p:spPr>
            <a:xfrm>
              <a:off x="403565" y="28575"/>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04</a:t>
              </a:r>
            </a:p>
          </p:txBody>
        </p:sp>
      </p:grpSp>
      <p:grpSp>
        <p:nvGrpSpPr>
          <p:cNvPr id="33" name="Group 33"/>
          <p:cNvGrpSpPr/>
          <p:nvPr/>
        </p:nvGrpSpPr>
        <p:grpSpPr>
          <a:xfrm>
            <a:off x="7429944" y="5349012"/>
            <a:ext cx="2104948" cy="2958201"/>
            <a:chOff x="0" y="0"/>
            <a:chExt cx="2806598" cy="3944268"/>
          </a:xfrm>
        </p:grpSpPr>
        <p:grpSp>
          <p:nvGrpSpPr>
            <p:cNvPr id="34" name="Group 34"/>
            <p:cNvGrpSpPr/>
            <p:nvPr/>
          </p:nvGrpSpPr>
          <p:grpSpPr>
            <a:xfrm>
              <a:off x="1307264" y="0"/>
              <a:ext cx="206644" cy="206644"/>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36" name="TextBox 36"/>
            <p:cNvSpPr txBox="1"/>
            <p:nvPr/>
          </p:nvSpPr>
          <p:spPr>
            <a:xfrm>
              <a:off x="973938" y="505360"/>
              <a:ext cx="858722" cy="693605"/>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03</a:t>
              </a:r>
            </a:p>
          </p:txBody>
        </p:sp>
        <p:sp>
          <p:nvSpPr>
            <p:cNvPr id="37" name="TextBox 37"/>
            <p:cNvSpPr txBox="1"/>
            <p:nvPr/>
          </p:nvSpPr>
          <p:spPr>
            <a:xfrm>
              <a:off x="0" y="2066087"/>
              <a:ext cx="2806598" cy="1878181"/>
            </a:xfrm>
            <a:prstGeom prst="rect">
              <a:avLst/>
            </a:prstGeom>
          </p:spPr>
          <p:txBody>
            <a:bodyPr lIns="0" tIns="0" rIns="0" bIns="0" rtlCol="0" anchor="t">
              <a:spAutoFit/>
            </a:bodyPr>
            <a:lstStyle/>
            <a:p>
              <a:pPr algn="ctr">
                <a:lnSpc>
                  <a:spcPts val="1968"/>
                </a:lnSpc>
              </a:pPr>
              <a:r>
                <a:rPr lang="en-US" sz="1312" spc="52">
                  <a:solidFill>
                    <a:srgbClr val="FFFFFF"/>
                  </a:solidFill>
                  <a:latin typeface="Open Sauce Light"/>
                </a:rPr>
                <a:t>Make sure you do enough research to support your points. It’s also a good idea to pair data with visual aids like charts or images.</a:t>
              </a:r>
            </a:p>
          </p:txBody>
        </p:sp>
        <p:sp>
          <p:nvSpPr>
            <p:cNvPr id="38" name="TextBox 38"/>
            <p:cNvSpPr txBox="1"/>
            <p:nvPr/>
          </p:nvSpPr>
          <p:spPr>
            <a:xfrm>
              <a:off x="403565" y="1400613"/>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03</a:t>
              </a:r>
            </a:p>
          </p:txBody>
        </p:sp>
      </p:grpSp>
      <p:grpSp>
        <p:nvGrpSpPr>
          <p:cNvPr id="39" name="Group 39"/>
          <p:cNvGrpSpPr/>
          <p:nvPr/>
        </p:nvGrpSpPr>
        <p:grpSpPr>
          <a:xfrm>
            <a:off x="13888564" y="5344958"/>
            <a:ext cx="2104948" cy="2962255"/>
            <a:chOff x="0" y="0"/>
            <a:chExt cx="2806598" cy="3949673"/>
          </a:xfrm>
        </p:grpSpPr>
        <p:grpSp>
          <p:nvGrpSpPr>
            <p:cNvPr id="40" name="Group 40"/>
            <p:cNvGrpSpPr/>
            <p:nvPr/>
          </p:nvGrpSpPr>
          <p:grpSpPr>
            <a:xfrm>
              <a:off x="1301699" y="0"/>
              <a:ext cx="206644" cy="206644"/>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42" name="TextBox 42"/>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05</a:t>
              </a:r>
            </a:p>
          </p:txBody>
        </p:sp>
        <p:sp>
          <p:nvSpPr>
            <p:cNvPr id="43" name="TextBox 43"/>
            <p:cNvSpPr txBox="1"/>
            <p:nvPr/>
          </p:nvSpPr>
          <p:spPr>
            <a:xfrm>
              <a:off x="0" y="2071492"/>
              <a:ext cx="2806598" cy="1878181"/>
            </a:xfrm>
            <a:prstGeom prst="rect">
              <a:avLst/>
            </a:prstGeom>
          </p:spPr>
          <p:txBody>
            <a:bodyPr lIns="0" tIns="0" rIns="0" bIns="0" rtlCol="0" anchor="t">
              <a:spAutoFit/>
            </a:bodyPr>
            <a:lstStyle/>
            <a:p>
              <a:pPr algn="ctr">
                <a:lnSpc>
                  <a:spcPts val="1968"/>
                </a:lnSpc>
              </a:pPr>
              <a:r>
                <a:rPr lang="en-US" sz="1312" spc="52">
                  <a:solidFill>
                    <a:srgbClr val="FFFFFF"/>
                  </a:solidFill>
                  <a:latin typeface="Open Sauce Light"/>
                </a:rPr>
                <a:t>Remember to keep your presentation easy-to-read. Avoid overloading a slide with too many words and choose a color palette.</a:t>
              </a:r>
            </a:p>
          </p:txBody>
        </p:sp>
        <p:sp>
          <p:nvSpPr>
            <p:cNvPr id="44" name="TextBox 44"/>
            <p:cNvSpPr txBox="1"/>
            <p:nvPr/>
          </p:nvSpPr>
          <p:spPr>
            <a:xfrm>
              <a:off x="403565" y="1406019"/>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05</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12</a:t>
              </a:r>
            </a:p>
          </p:txBody>
        </p:sp>
        <p:sp>
          <p:nvSpPr>
            <p:cNvPr id="8" name="AutoShape 8"/>
            <p:cNvSpPr/>
            <p:nvPr/>
          </p:nvSpPr>
          <p:spPr>
            <a:xfrm rot="-5400000">
              <a:off x="194137" y="-16317"/>
              <a:ext cx="43972" cy="432247"/>
            </a:xfrm>
            <a:prstGeom prst="rect">
              <a:avLst/>
            </a:prstGeom>
            <a:solidFill>
              <a:srgbClr val="000000"/>
            </a:solidFill>
          </p:spPr>
        </p:sp>
      </p:grpSp>
      <p:sp>
        <p:nvSpPr>
          <p:cNvPr id="9" name="TextBox 9"/>
          <p:cNvSpPr txBox="1"/>
          <p:nvPr/>
        </p:nvSpPr>
        <p:spPr>
          <a:xfrm>
            <a:off x="1887859"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0" name="TextBox 10"/>
          <p:cNvSpPr txBox="1"/>
          <p:nvPr/>
        </p:nvSpPr>
        <p:spPr>
          <a:xfrm>
            <a:off x="6884361"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Make sure you do enough research to support your points. It’s also a good idea to pair data with visual aids like graphs.</a:t>
            </a:r>
          </a:p>
        </p:txBody>
      </p:sp>
      <p:sp>
        <p:nvSpPr>
          <p:cNvPr id="11" name="TextBox 11"/>
          <p:cNvSpPr txBox="1"/>
          <p:nvPr/>
        </p:nvSpPr>
        <p:spPr>
          <a:xfrm>
            <a:off x="11894511"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Avoid overloading a slide with too many words and choose a color palette that won't distract the audience.</a:t>
            </a:r>
          </a:p>
        </p:txBody>
      </p:sp>
      <p:grpSp>
        <p:nvGrpSpPr>
          <p:cNvPr id="12" name="Group 12"/>
          <p:cNvGrpSpPr/>
          <p:nvPr/>
        </p:nvGrpSpPr>
        <p:grpSpPr>
          <a:xfrm>
            <a:off x="1887859" y="5359054"/>
            <a:ext cx="4100178" cy="670751"/>
            <a:chOff x="0" y="0"/>
            <a:chExt cx="5466904" cy="894335"/>
          </a:xfrm>
        </p:grpSpPr>
        <p:grpSp>
          <p:nvGrpSpPr>
            <p:cNvPr id="13" name="Group 13"/>
            <p:cNvGrpSpPr/>
            <p:nvPr/>
          </p:nvGrpSpPr>
          <p:grpSpPr>
            <a:xfrm rot="5400000">
              <a:off x="97682" y="-97682"/>
              <a:ext cx="894335" cy="1089699"/>
              <a:chOff x="0" y="0"/>
              <a:chExt cx="2354580" cy="2868930"/>
            </a:xfrm>
          </p:grpSpPr>
          <p:sp>
            <p:nvSpPr>
              <p:cNvPr id="14" name="Freeform 1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5" name="Group 15"/>
            <p:cNvGrpSpPr/>
            <p:nvPr/>
          </p:nvGrpSpPr>
          <p:grpSpPr>
            <a:xfrm rot="-5400000">
              <a:off x="4474887" y="-97682"/>
              <a:ext cx="894335" cy="1089699"/>
              <a:chOff x="0" y="0"/>
              <a:chExt cx="2354580" cy="2868930"/>
            </a:xfrm>
          </p:grpSpPr>
          <p:sp>
            <p:nvSpPr>
              <p:cNvPr id="16" name="Freeform 1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7" name="Group 17"/>
            <p:cNvGrpSpPr/>
            <p:nvPr/>
          </p:nvGrpSpPr>
          <p:grpSpPr>
            <a:xfrm>
              <a:off x="698002" y="0"/>
              <a:ext cx="4351052" cy="894335"/>
              <a:chOff x="0" y="0"/>
              <a:chExt cx="1006916" cy="206966"/>
            </a:xfrm>
          </p:grpSpPr>
          <p:sp>
            <p:nvSpPr>
              <p:cNvPr id="18" name="Freeform 18"/>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19" name="TextBox 19"/>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Step 01</a:t>
              </a:r>
            </a:p>
          </p:txBody>
        </p:sp>
      </p:grpSp>
      <p:grpSp>
        <p:nvGrpSpPr>
          <p:cNvPr id="20" name="Group 20"/>
          <p:cNvGrpSpPr/>
          <p:nvPr/>
        </p:nvGrpSpPr>
        <p:grpSpPr>
          <a:xfrm>
            <a:off x="6884361" y="5359054"/>
            <a:ext cx="4100178" cy="670751"/>
            <a:chOff x="0" y="0"/>
            <a:chExt cx="5466904" cy="894335"/>
          </a:xfrm>
        </p:grpSpPr>
        <p:grpSp>
          <p:nvGrpSpPr>
            <p:cNvPr id="21" name="Group 21"/>
            <p:cNvGrpSpPr/>
            <p:nvPr/>
          </p:nvGrpSpPr>
          <p:grpSpPr>
            <a:xfrm rot="5400000">
              <a:off x="97682" y="-97682"/>
              <a:ext cx="894335" cy="1089699"/>
              <a:chOff x="0" y="0"/>
              <a:chExt cx="2354580" cy="2868930"/>
            </a:xfrm>
          </p:grpSpPr>
          <p:sp>
            <p:nvSpPr>
              <p:cNvPr id="22" name="Freeform 2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3" name="Group 23"/>
            <p:cNvGrpSpPr/>
            <p:nvPr/>
          </p:nvGrpSpPr>
          <p:grpSpPr>
            <a:xfrm rot="-5400000">
              <a:off x="4474887" y="-97682"/>
              <a:ext cx="894335" cy="1089699"/>
              <a:chOff x="0" y="0"/>
              <a:chExt cx="2354580" cy="2868930"/>
            </a:xfrm>
          </p:grpSpPr>
          <p:sp>
            <p:nvSpPr>
              <p:cNvPr id="24" name="Freeform 2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5" name="Group 25"/>
            <p:cNvGrpSpPr/>
            <p:nvPr/>
          </p:nvGrpSpPr>
          <p:grpSpPr>
            <a:xfrm>
              <a:off x="698002" y="0"/>
              <a:ext cx="4351052" cy="894335"/>
              <a:chOff x="0" y="0"/>
              <a:chExt cx="1006916" cy="206966"/>
            </a:xfrm>
          </p:grpSpPr>
          <p:sp>
            <p:nvSpPr>
              <p:cNvPr id="26" name="Freeform 26"/>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27" name="TextBox 27"/>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Step 02</a:t>
              </a:r>
            </a:p>
          </p:txBody>
        </p:sp>
      </p:grpSp>
      <p:grpSp>
        <p:nvGrpSpPr>
          <p:cNvPr id="28" name="Group 28"/>
          <p:cNvGrpSpPr/>
          <p:nvPr/>
        </p:nvGrpSpPr>
        <p:grpSpPr>
          <a:xfrm>
            <a:off x="11894511" y="5359054"/>
            <a:ext cx="4100178" cy="670751"/>
            <a:chOff x="0" y="0"/>
            <a:chExt cx="5466904" cy="894335"/>
          </a:xfrm>
        </p:grpSpPr>
        <p:grpSp>
          <p:nvGrpSpPr>
            <p:cNvPr id="29" name="Group 29"/>
            <p:cNvGrpSpPr/>
            <p:nvPr/>
          </p:nvGrpSpPr>
          <p:grpSpPr>
            <a:xfrm rot="5400000">
              <a:off x="97682" y="-97682"/>
              <a:ext cx="894335" cy="1089699"/>
              <a:chOff x="0" y="0"/>
              <a:chExt cx="2354580" cy="2868930"/>
            </a:xfrm>
          </p:grpSpPr>
          <p:sp>
            <p:nvSpPr>
              <p:cNvPr id="30" name="Freeform 3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1" name="Group 31"/>
            <p:cNvGrpSpPr/>
            <p:nvPr/>
          </p:nvGrpSpPr>
          <p:grpSpPr>
            <a:xfrm rot="-5400000">
              <a:off x="4474887" y="-97682"/>
              <a:ext cx="894335" cy="1089699"/>
              <a:chOff x="0" y="0"/>
              <a:chExt cx="2354580" cy="2868930"/>
            </a:xfrm>
          </p:grpSpPr>
          <p:sp>
            <p:nvSpPr>
              <p:cNvPr id="32" name="Freeform 3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3" name="Group 33"/>
            <p:cNvGrpSpPr/>
            <p:nvPr/>
          </p:nvGrpSpPr>
          <p:grpSpPr>
            <a:xfrm>
              <a:off x="698002" y="0"/>
              <a:ext cx="4351052" cy="894335"/>
              <a:chOff x="0" y="0"/>
              <a:chExt cx="1006916" cy="206966"/>
            </a:xfrm>
          </p:grpSpPr>
          <p:sp>
            <p:nvSpPr>
              <p:cNvPr id="34" name="Freeform 34"/>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35" name="TextBox 35"/>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Step 03</a:t>
              </a:r>
            </a:p>
          </p:txBody>
        </p:sp>
      </p:grpSp>
      <p:pic>
        <p:nvPicPr>
          <p:cNvPr id="36" name="Picture 36"/>
          <p:cNvPicPr>
            <a:picLocks noChangeAspect="1"/>
          </p:cNvPicPr>
          <p:nvPr/>
        </p:nvPicPr>
        <p:blipFill>
          <a:blip r:embed="rId3"/>
          <a:srcRect/>
          <a:stretch>
            <a:fillRect/>
          </a:stretch>
        </p:blipFill>
        <p:spPr>
          <a:xfrm>
            <a:off x="17499545" y="9552243"/>
            <a:ext cx="394907" cy="262793"/>
          </a:xfrm>
          <a:prstGeom prst="rect">
            <a:avLst/>
          </a:prstGeom>
        </p:spPr>
      </p:pic>
      <p:grpSp>
        <p:nvGrpSpPr>
          <p:cNvPr id="37" name="Group 37"/>
          <p:cNvGrpSpPr/>
          <p:nvPr/>
        </p:nvGrpSpPr>
        <p:grpSpPr>
          <a:xfrm>
            <a:off x="1887859" y="2144258"/>
            <a:ext cx="14106830" cy="2452164"/>
            <a:chOff x="0" y="0"/>
            <a:chExt cx="18809107" cy="3269552"/>
          </a:xfrm>
        </p:grpSpPr>
        <p:sp>
          <p:nvSpPr>
            <p:cNvPr id="38" name="TextBox 38"/>
            <p:cNvSpPr txBox="1"/>
            <p:nvPr/>
          </p:nvSpPr>
          <p:spPr>
            <a:xfrm>
              <a:off x="0" y="76200"/>
              <a:ext cx="18809107" cy="1738773"/>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Data Collection Methods</a:t>
              </a:r>
            </a:p>
          </p:txBody>
        </p:sp>
        <p:sp>
          <p:nvSpPr>
            <p:cNvPr id="39" name="TextBox 39"/>
            <p:cNvSpPr txBox="1"/>
            <p:nvPr/>
          </p:nvSpPr>
          <p:spPr>
            <a:xfrm>
              <a:off x="2408808" y="2030324"/>
              <a:ext cx="13973294" cy="1239228"/>
            </a:xfrm>
            <a:prstGeom prst="rect">
              <a:avLst/>
            </a:prstGeom>
          </p:spPr>
          <p:txBody>
            <a:bodyPr lIns="0" tIns="0" rIns="0" bIns="0" rtlCol="0" anchor="t">
              <a:spAutoFit/>
            </a:bodyPr>
            <a:lstStyle/>
            <a:p>
              <a:pPr algn="ctr">
                <a:lnSpc>
                  <a:spcPts val="7150"/>
                </a:lnSpc>
              </a:pPr>
              <a:r>
                <a:rPr lang="en-US" sz="6500">
                  <a:solidFill>
                    <a:srgbClr val="000000"/>
                  </a:solidFill>
                  <a:latin typeface="Glacial Indifference"/>
                </a:rPr>
                <a:t>Steps and Action Items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13</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pic>
        <p:nvPicPr>
          <p:cNvPr id="10" name="Picture 10"/>
          <p:cNvPicPr>
            <a:picLocks noChangeAspect="1"/>
          </p:cNvPicPr>
          <p:nvPr/>
        </p:nvPicPr>
        <p:blipFill>
          <a:blip r:embed="rId4"/>
          <a:srcRect/>
          <a:stretch>
            <a:fillRect/>
          </a:stretch>
        </p:blipFill>
        <p:spPr>
          <a:xfrm>
            <a:off x="1568854" y="2018713"/>
            <a:ext cx="7575146" cy="6748766"/>
          </a:xfrm>
          <a:prstGeom prst="rect">
            <a:avLst/>
          </a:prstGeom>
        </p:spPr>
      </p:pic>
      <p:grpSp>
        <p:nvGrpSpPr>
          <p:cNvPr id="11" name="Group 11"/>
          <p:cNvGrpSpPr/>
          <p:nvPr/>
        </p:nvGrpSpPr>
        <p:grpSpPr>
          <a:xfrm>
            <a:off x="9432114" y="2018713"/>
            <a:ext cx="6069091" cy="6319088"/>
            <a:chOff x="0" y="0"/>
            <a:chExt cx="8092121" cy="8425451"/>
          </a:xfrm>
        </p:grpSpPr>
        <p:sp>
          <p:nvSpPr>
            <p:cNvPr id="12" name="TextBox 12"/>
            <p:cNvSpPr txBox="1"/>
            <p:nvPr/>
          </p:nvSpPr>
          <p:spPr>
            <a:xfrm>
              <a:off x="0" y="2657194"/>
              <a:ext cx="8092121" cy="1738773"/>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Results</a:t>
              </a:r>
            </a:p>
          </p:txBody>
        </p:sp>
        <p:sp>
          <p:nvSpPr>
            <p:cNvPr id="13" name="TextBox 13"/>
            <p:cNvSpPr txBox="1"/>
            <p:nvPr/>
          </p:nvSpPr>
          <p:spPr>
            <a:xfrm>
              <a:off x="2300380" y="4512543"/>
              <a:ext cx="3491361" cy="1239228"/>
            </a:xfrm>
            <a:prstGeom prst="rect">
              <a:avLst/>
            </a:prstGeom>
          </p:spPr>
          <p:txBody>
            <a:bodyPr lIns="0" tIns="0" rIns="0" bIns="0" rtlCol="0" anchor="t">
              <a:spAutoFit/>
            </a:bodyPr>
            <a:lstStyle/>
            <a:p>
              <a:pPr algn="ctr">
                <a:lnSpc>
                  <a:spcPts val="7150"/>
                </a:lnSpc>
              </a:pPr>
              <a:r>
                <a:rPr lang="en-US" sz="6500">
                  <a:solidFill>
                    <a:srgbClr val="000000"/>
                  </a:solidFill>
                  <a:latin typeface="Glacial Indifference"/>
                </a:rPr>
                <a:t>Part 03</a:t>
              </a:r>
            </a:p>
          </p:txBody>
        </p:sp>
        <p:sp>
          <p:nvSpPr>
            <p:cNvPr id="14" name="AutoShape 14"/>
            <p:cNvSpPr/>
            <p:nvPr/>
          </p:nvSpPr>
          <p:spPr>
            <a:xfrm rot="-10800000">
              <a:off x="4033361" y="0"/>
              <a:ext cx="12700" cy="1963215"/>
            </a:xfrm>
            <a:prstGeom prst="rect">
              <a:avLst/>
            </a:prstGeom>
            <a:solidFill>
              <a:srgbClr val="000000"/>
            </a:solidFill>
          </p:spPr>
        </p:sp>
        <p:sp>
          <p:nvSpPr>
            <p:cNvPr id="15" name="AutoShape 15"/>
            <p:cNvSpPr/>
            <p:nvPr/>
          </p:nvSpPr>
          <p:spPr>
            <a:xfrm rot="-10800000">
              <a:off x="4033361" y="6462235"/>
              <a:ext cx="12700" cy="1963215"/>
            </a:xfrm>
            <a:prstGeom prst="rect">
              <a:avLst/>
            </a:prstGeom>
            <a:solidFill>
              <a:srgbClr val="000000"/>
            </a:solidFill>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8352994" y="-157809"/>
            <a:ext cx="10030256" cy="10621413"/>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8" name="Group 8"/>
          <p:cNvGrpSpPr/>
          <p:nvPr/>
        </p:nvGrpSpPr>
        <p:grpSpPr>
          <a:xfrm>
            <a:off x="17144897" y="4848912"/>
            <a:ext cx="749555" cy="294588"/>
            <a:chOff x="0" y="0"/>
            <a:chExt cx="999406" cy="392784"/>
          </a:xfrm>
        </p:grpSpPr>
        <p:sp>
          <p:nvSpPr>
            <p:cNvPr id="9" name="TextBox 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14</a:t>
              </a:r>
            </a:p>
          </p:txBody>
        </p:sp>
        <p:sp>
          <p:nvSpPr>
            <p:cNvPr id="10" name="AutoShape 10"/>
            <p:cNvSpPr/>
            <p:nvPr/>
          </p:nvSpPr>
          <p:spPr>
            <a:xfrm rot="-5400000">
              <a:off x="194137" y="-16317"/>
              <a:ext cx="43972" cy="432247"/>
            </a:xfrm>
            <a:prstGeom prst="rect">
              <a:avLst/>
            </a:prstGeom>
            <a:solidFill>
              <a:srgbClr val="000000"/>
            </a:solidFill>
          </p:spPr>
        </p:sp>
      </p:grpSp>
      <p:pic>
        <p:nvPicPr>
          <p:cNvPr id="11" name="Picture 11"/>
          <p:cNvPicPr>
            <a:picLocks noChangeAspect="1"/>
          </p:cNvPicPr>
          <p:nvPr/>
        </p:nvPicPr>
        <p:blipFill>
          <a:blip r:embed="rId3"/>
          <a:srcRect/>
          <a:stretch>
            <a:fillRect/>
          </a:stretch>
        </p:blipFill>
        <p:spPr>
          <a:xfrm>
            <a:off x="17499545" y="9552243"/>
            <a:ext cx="394907" cy="262793"/>
          </a:xfrm>
          <a:prstGeom prst="rect">
            <a:avLst/>
          </a:prstGeom>
        </p:spPr>
      </p:pic>
      <p:grpSp>
        <p:nvGrpSpPr>
          <p:cNvPr id="12" name="Group 12"/>
          <p:cNvGrpSpPr/>
          <p:nvPr/>
        </p:nvGrpSpPr>
        <p:grpSpPr>
          <a:xfrm>
            <a:off x="1314379" y="3028569"/>
            <a:ext cx="5176244" cy="4229862"/>
            <a:chOff x="0" y="0"/>
            <a:chExt cx="6901658" cy="5639816"/>
          </a:xfrm>
        </p:grpSpPr>
        <p:sp>
          <p:nvSpPr>
            <p:cNvPr id="13" name="TextBox 13"/>
            <p:cNvSpPr txBox="1"/>
            <p:nvPr/>
          </p:nvSpPr>
          <p:spPr>
            <a:xfrm>
              <a:off x="0" y="57150"/>
              <a:ext cx="6901658" cy="2626669"/>
            </a:xfrm>
            <a:prstGeom prst="rect">
              <a:avLst/>
            </a:prstGeom>
          </p:spPr>
          <p:txBody>
            <a:bodyPr lIns="0" tIns="0" rIns="0" bIns="0" rtlCol="0" anchor="t">
              <a:spAutoFit/>
            </a:bodyPr>
            <a:lstStyle/>
            <a:p>
              <a:pPr>
                <a:lnSpc>
                  <a:spcPts val="7700"/>
                </a:lnSpc>
              </a:pPr>
              <a:r>
                <a:rPr lang="en-US" sz="7000">
                  <a:solidFill>
                    <a:srgbClr val="000000"/>
                  </a:solidFill>
                  <a:latin typeface="Glacial Indifference"/>
                </a:rPr>
                <a:t>Qualitative Results</a:t>
              </a:r>
            </a:p>
          </p:txBody>
        </p:sp>
        <p:sp>
          <p:nvSpPr>
            <p:cNvPr id="14" name="TextBox 14"/>
            <p:cNvSpPr txBox="1"/>
            <p:nvPr/>
          </p:nvSpPr>
          <p:spPr>
            <a:xfrm>
              <a:off x="0" y="2884015"/>
              <a:ext cx="6110891" cy="2755801"/>
            </a:xfrm>
            <a:prstGeom prst="rect">
              <a:avLst/>
            </a:prstGeom>
          </p:spPr>
          <p:txBody>
            <a:bodyPr lIns="0" tIns="0" rIns="0" bIns="0" rtlCol="0" anchor="t">
              <a:spAutoFit/>
            </a:bodyPr>
            <a:lstStyle/>
            <a:p>
              <a:pPr>
                <a:lnSpc>
                  <a:spcPts val="5500"/>
                </a:lnSpc>
              </a:pPr>
              <a:r>
                <a:rPr lang="en-US" sz="5000">
                  <a:solidFill>
                    <a:srgbClr val="000000"/>
                  </a:solidFill>
                  <a:latin typeface="Glacial Indifference"/>
                </a:rPr>
                <a:t>Research findings </a:t>
              </a:r>
            </a:p>
            <a:p>
              <a:pPr>
                <a:lnSpc>
                  <a:spcPts val="5500"/>
                </a:lnSpc>
              </a:pPr>
              <a:r>
                <a:rPr lang="en-US" sz="5000">
                  <a:solidFill>
                    <a:srgbClr val="000000"/>
                  </a:solidFill>
                  <a:latin typeface="Glacial Indifference"/>
                </a:rPr>
                <a:t>and highlights</a:t>
              </a:r>
            </a:p>
          </p:txBody>
        </p:sp>
      </p:grpSp>
      <p:grpSp>
        <p:nvGrpSpPr>
          <p:cNvPr id="15" name="Group 15"/>
          <p:cNvGrpSpPr/>
          <p:nvPr/>
        </p:nvGrpSpPr>
        <p:grpSpPr>
          <a:xfrm>
            <a:off x="9740838" y="1697921"/>
            <a:ext cx="6103600" cy="1536388"/>
            <a:chOff x="0" y="0"/>
            <a:chExt cx="8138133" cy="2048517"/>
          </a:xfrm>
        </p:grpSpPr>
        <p:sp>
          <p:nvSpPr>
            <p:cNvPr id="16" name="TextBox 16"/>
            <p:cNvSpPr txBox="1"/>
            <p:nvPr/>
          </p:nvSpPr>
          <p:spPr>
            <a:xfrm>
              <a:off x="0" y="720089"/>
              <a:ext cx="8138133" cy="132842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7" name="TextBox 17"/>
            <p:cNvSpPr txBox="1"/>
            <p:nvPr/>
          </p:nvSpPr>
          <p:spPr>
            <a:xfrm>
              <a:off x="0" y="-19050"/>
              <a:ext cx="5243465"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a:rPr>
                <a:t>Highlight 1</a:t>
              </a:r>
            </a:p>
          </p:txBody>
        </p:sp>
      </p:grpSp>
      <p:grpSp>
        <p:nvGrpSpPr>
          <p:cNvPr id="18" name="Group 18"/>
          <p:cNvGrpSpPr/>
          <p:nvPr/>
        </p:nvGrpSpPr>
        <p:grpSpPr>
          <a:xfrm>
            <a:off x="9740838" y="4326985"/>
            <a:ext cx="6103600" cy="1536388"/>
            <a:chOff x="0" y="0"/>
            <a:chExt cx="8138133" cy="2048517"/>
          </a:xfrm>
        </p:grpSpPr>
        <p:sp>
          <p:nvSpPr>
            <p:cNvPr id="19" name="TextBox 19"/>
            <p:cNvSpPr txBox="1"/>
            <p:nvPr/>
          </p:nvSpPr>
          <p:spPr>
            <a:xfrm>
              <a:off x="0" y="720089"/>
              <a:ext cx="8138133" cy="132842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Make sure you do enough research to support your points. It’s also a good idea to pair data with visual aids like charts, graphs, or images. </a:t>
              </a:r>
            </a:p>
          </p:txBody>
        </p:sp>
        <p:sp>
          <p:nvSpPr>
            <p:cNvPr id="20" name="TextBox 20"/>
            <p:cNvSpPr txBox="1"/>
            <p:nvPr/>
          </p:nvSpPr>
          <p:spPr>
            <a:xfrm>
              <a:off x="0" y="-19050"/>
              <a:ext cx="5243465"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a:rPr>
                <a:t>Highlight 2</a:t>
              </a:r>
            </a:p>
          </p:txBody>
        </p:sp>
      </p:grpSp>
      <p:grpSp>
        <p:nvGrpSpPr>
          <p:cNvPr id="21" name="Group 21"/>
          <p:cNvGrpSpPr/>
          <p:nvPr/>
        </p:nvGrpSpPr>
        <p:grpSpPr>
          <a:xfrm>
            <a:off x="9740838" y="7052692"/>
            <a:ext cx="6103600" cy="1536388"/>
            <a:chOff x="0" y="0"/>
            <a:chExt cx="8138133" cy="2048517"/>
          </a:xfrm>
        </p:grpSpPr>
        <p:sp>
          <p:nvSpPr>
            <p:cNvPr id="22" name="TextBox 22"/>
            <p:cNvSpPr txBox="1"/>
            <p:nvPr/>
          </p:nvSpPr>
          <p:spPr>
            <a:xfrm>
              <a:off x="0" y="720089"/>
              <a:ext cx="8138133" cy="132842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Avoid overloading a slide with too many words and choose a color palette that won't distract the audience.</a:t>
              </a:r>
            </a:p>
          </p:txBody>
        </p:sp>
        <p:sp>
          <p:nvSpPr>
            <p:cNvPr id="23" name="TextBox 23"/>
            <p:cNvSpPr txBox="1"/>
            <p:nvPr/>
          </p:nvSpPr>
          <p:spPr>
            <a:xfrm>
              <a:off x="0" y="-19050"/>
              <a:ext cx="5243465"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a:rPr>
                <a:t>Highlight 3</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589176"/>
            <a:chOff x="0" y="0"/>
            <a:chExt cx="999406" cy="785568"/>
          </a:xfrm>
        </p:grpSpPr>
        <p:sp>
          <p:nvSpPr>
            <p:cNvPr id="7" name="TextBox 7"/>
            <p:cNvSpPr txBox="1"/>
            <p:nvPr/>
          </p:nvSpPr>
          <p:spPr>
            <a:xfrm>
              <a:off x="394147" y="-9525"/>
              <a:ext cx="605260" cy="795093"/>
            </a:xfrm>
            <a:prstGeom prst="rect">
              <a:avLst/>
            </a:prstGeom>
          </p:spPr>
          <p:txBody>
            <a:bodyPr lIns="0" tIns="0" rIns="0" bIns="0" rtlCol="0" anchor="t">
              <a:spAutoFit/>
            </a:bodyPr>
            <a:lstStyle/>
            <a:p>
              <a:pPr algn="r">
                <a:lnSpc>
                  <a:spcPts val="2399"/>
                </a:lnSpc>
              </a:pPr>
              <a:r>
                <a:rPr lang="en-US" sz="2000" spc="200">
                  <a:solidFill>
                    <a:srgbClr val="000000"/>
                  </a:solidFill>
                  <a:latin typeface="Glacial Indifference Bold"/>
                </a:rPr>
                <a:t>15</a:t>
              </a:r>
            </a:p>
            <a:p>
              <a:pPr algn="r">
                <a:lnSpc>
                  <a:spcPts val="2400"/>
                </a:lnSpc>
              </a:pPr>
              <a:endParaRPr lang="en-US" sz="2000" spc="200">
                <a:solidFill>
                  <a:srgbClr val="000000"/>
                </a:solidFill>
                <a:latin typeface="Glacial Indifference Bold"/>
              </a:endParaRP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sp>
        <p:nvSpPr>
          <p:cNvPr id="10" name="TextBox 10"/>
          <p:cNvSpPr txBox="1"/>
          <p:nvPr/>
        </p:nvSpPr>
        <p:spPr>
          <a:xfrm>
            <a:off x="4183898" y="4274994"/>
            <a:ext cx="9920204" cy="1641762"/>
          </a:xfrm>
          <a:prstGeom prst="rect">
            <a:avLst/>
          </a:prstGeom>
        </p:spPr>
        <p:txBody>
          <a:bodyPr lIns="0" tIns="0" rIns="0" bIns="0" rtlCol="0" anchor="t">
            <a:spAutoFit/>
          </a:bodyPr>
          <a:lstStyle/>
          <a:p>
            <a:pPr algn="ctr">
              <a:lnSpc>
                <a:spcPts val="4500"/>
              </a:lnSpc>
            </a:pPr>
            <a:r>
              <a:rPr lang="en-US" sz="3000" spc="120">
                <a:solidFill>
                  <a:srgbClr val="000000"/>
                </a:solidFill>
                <a:latin typeface="Open Sauce Light"/>
              </a:rPr>
              <a:t>Avoid overloading a slide with too many words</a:t>
            </a:r>
          </a:p>
          <a:p>
            <a:pPr algn="ctr">
              <a:lnSpc>
                <a:spcPts val="4500"/>
              </a:lnSpc>
            </a:pPr>
            <a:r>
              <a:rPr lang="en-US" sz="3000" spc="120">
                <a:solidFill>
                  <a:srgbClr val="000000"/>
                </a:solidFill>
                <a:latin typeface="Open Sauce Light"/>
              </a:rPr>
              <a:t>and choose a color palette that won't</a:t>
            </a:r>
          </a:p>
          <a:p>
            <a:pPr algn="ctr">
              <a:lnSpc>
                <a:spcPts val="4500"/>
              </a:lnSpc>
            </a:pPr>
            <a:r>
              <a:rPr lang="en-US" sz="3000" spc="120">
                <a:solidFill>
                  <a:srgbClr val="000000"/>
                </a:solidFill>
                <a:latin typeface="Open Sauce Light"/>
              </a:rPr>
              <a:t>distract the audience. </a:t>
            </a:r>
          </a:p>
        </p:txBody>
      </p:sp>
      <p:pic>
        <p:nvPicPr>
          <p:cNvPr id="11" name="Picture 11"/>
          <p:cNvPicPr>
            <a:picLocks noChangeAspect="1"/>
          </p:cNvPicPr>
          <p:nvPr/>
        </p:nvPicPr>
        <p:blipFill>
          <a:blip r:embed="rId4"/>
          <a:srcRect/>
          <a:stretch>
            <a:fillRect/>
          </a:stretch>
        </p:blipFill>
        <p:spPr>
          <a:xfrm>
            <a:off x="1028700" y="6371619"/>
            <a:ext cx="3729943" cy="3180624"/>
          </a:xfrm>
          <a:prstGeom prst="rect">
            <a:avLst/>
          </a:prstGeom>
        </p:spPr>
      </p:pic>
      <p:pic>
        <p:nvPicPr>
          <p:cNvPr id="12" name="Picture 12"/>
          <p:cNvPicPr>
            <a:picLocks noChangeAspect="1"/>
          </p:cNvPicPr>
          <p:nvPr/>
        </p:nvPicPr>
        <p:blipFill>
          <a:blip r:embed="rId5"/>
          <a:srcRect/>
          <a:stretch>
            <a:fillRect/>
          </a:stretch>
        </p:blipFill>
        <p:spPr>
          <a:xfrm>
            <a:off x="5740888" y="1028700"/>
            <a:ext cx="6329255" cy="2301547"/>
          </a:xfrm>
          <a:prstGeom prst="rect">
            <a:avLst/>
          </a:prstGeom>
        </p:spPr>
      </p:pic>
      <p:pic>
        <p:nvPicPr>
          <p:cNvPr id="13" name="Picture 13"/>
          <p:cNvPicPr>
            <a:picLocks noChangeAspect="1"/>
          </p:cNvPicPr>
          <p:nvPr/>
        </p:nvPicPr>
        <p:blipFill>
          <a:blip r:embed="rId6"/>
          <a:srcRect/>
          <a:stretch>
            <a:fillRect/>
          </a:stretch>
        </p:blipFill>
        <p:spPr>
          <a:xfrm>
            <a:off x="11769114" y="6715555"/>
            <a:ext cx="4635235" cy="27052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16</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grpSp>
        <p:nvGrpSpPr>
          <p:cNvPr id="10" name="Group 10"/>
          <p:cNvGrpSpPr/>
          <p:nvPr/>
        </p:nvGrpSpPr>
        <p:grpSpPr>
          <a:xfrm>
            <a:off x="8968585" y="1605340"/>
            <a:ext cx="6901796" cy="6947388"/>
            <a:chOff x="0" y="0"/>
            <a:chExt cx="9202395" cy="9263184"/>
          </a:xfrm>
        </p:grpSpPr>
        <p:sp>
          <p:nvSpPr>
            <p:cNvPr id="11" name="TextBox 11"/>
            <p:cNvSpPr txBox="1"/>
            <p:nvPr/>
          </p:nvSpPr>
          <p:spPr>
            <a:xfrm>
              <a:off x="699246" y="8830370"/>
              <a:ext cx="1530567" cy="432814"/>
            </a:xfrm>
            <a:prstGeom prst="rect">
              <a:avLst/>
            </a:prstGeom>
          </p:spPr>
          <p:txBody>
            <a:bodyPr lIns="0" tIns="0" rIns="0" bIns="0" rtlCol="0" anchor="t">
              <a:spAutoFit/>
            </a:bodyPr>
            <a:lstStyle/>
            <a:p>
              <a:pPr algn="ctr">
                <a:lnSpc>
                  <a:spcPts val="2777"/>
                </a:lnSpc>
              </a:pPr>
              <a:r>
                <a:rPr lang="en-US" sz="1983">
                  <a:solidFill>
                    <a:srgbClr val="000000"/>
                  </a:solidFill>
                  <a:latin typeface="Open Sauce Light"/>
                </a:rPr>
                <a:t>Item 1</a:t>
              </a:r>
            </a:p>
          </p:txBody>
        </p:sp>
        <p:sp>
          <p:nvSpPr>
            <p:cNvPr id="12" name="TextBox 12"/>
            <p:cNvSpPr txBox="1"/>
            <p:nvPr/>
          </p:nvSpPr>
          <p:spPr>
            <a:xfrm>
              <a:off x="2442392" y="8830370"/>
              <a:ext cx="1530567" cy="432814"/>
            </a:xfrm>
            <a:prstGeom prst="rect">
              <a:avLst/>
            </a:prstGeom>
          </p:spPr>
          <p:txBody>
            <a:bodyPr lIns="0" tIns="0" rIns="0" bIns="0" rtlCol="0" anchor="t">
              <a:spAutoFit/>
            </a:bodyPr>
            <a:lstStyle/>
            <a:p>
              <a:pPr algn="ctr">
                <a:lnSpc>
                  <a:spcPts val="2777"/>
                </a:lnSpc>
              </a:pPr>
              <a:r>
                <a:rPr lang="en-US" sz="1983">
                  <a:solidFill>
                    <a:srgbClr val="000000"/>
                  </a:solidFill>
                  <a:latin typeface="Open Sauce Light"/>
                </a:rPr>
                <a:t>Item 2</a:t>
              </a:r>
            </a:p>
          </p:txBody>
        </p:sp>
        <p:sp>
          <p:nvSpPr>
            <p:cNvPr id="13" name="TextBox 13"/>
            <p:cNvSpPr txBox="1"/>
            <p:nvPr/>
          </p:nvSpPr>
          <p:spPr>
            <a:xfrm>
              <a:off x="4185537" y="8830370"/>
              <a:ext cx="1530567" cy="432814"/>
            </a:xfrm>
            <a:prstGeom prst="rect">
              <a:avLst/>
            </a:prstGeom>
          </p:spPr>
          <p:txBody>
            <a:bodyPr lIns="0" tIns="0" rIns="0" bIns="0" rtlCol="0" anchor="t">
              <a:spAutoFit/>
            </a:bodyPr>
            <a:lstStyle/>
            <a:p>
              <a:pPr algn="ctr">
                <a:lnSpc>
                  <a:spcPts val="2777"/>
                </a:lnSpc>
              </a:pPr>
              <a:r>
                <a:rPr lang="en-US" sz="1983">
                  <a:solidFill>
                    <a:srgbClr val="000000"/>
                  </a:solidFill>
                  <a:latin typeface="Open Sauce Light"/>
                </a:rPr>
                <a:t>Item 3</a:t>
              </a:r>
            </a:p>
          </p:txBody>
        </p:sp>
        <p:sp>
          <p:nvSpPr>
            <p:cNvPr id="14" name="TextBox 14"/>
            <p:cNvSpPr txBox="1"/>
            <p:nvPr/>
          </p:nvSpPr>
          <p:spPr>
            <a:xfrm>
              <a:off x="5928683" y="8830370"/>
              <a:ext cx="1530567" cy="432814"/>
            </a:xfrm>
            <a:prstGeom prst="rect">
              <a:avLst/>
            </a:prstGeom>
          </p:spPr>
          <p:txBody>
            <a:bodyPr lIns="0" tIns="0" rIns="0" bIns="0" rtlCol="0" anchor="t">
              <a:spAutoFit/>
            </a:bodyPr>
            <a:lstStyle/>
            <a:p>
              <a:pPr algn="ctr">
                <a:lnSpc>
                  <a:spcPts val="2777"/>
                </a:lnSpc>
              </a:pPr>
              <a:r>
                <a:rPr lang="en-US" sz="1983">
                  <a:solidFill>
                    <a:srgbClr val="000000"/>
                  </a:solidFill>
                  <a:latin typeface="Open Sauce Light"/>
                </a:rPr>
                <a:t>Item 4</a:t>
              </a:r>
            </a:p>
          </p:txBody>
        </p:sp>
        <p:sp>
          <p:nvSpPr>
            <p:cNvPr id="15" name="TextBox 15"/>
            <p:cNvSpPr txBox="1"/>
            <p:nvPr/>
          </p:nvSpPr>
          <p:spPr>
            <a:xfrm>
              <a:off x="7671828" y="8830370"/>
              <a:ext cx="1530567" cy="432814"/>
            </a:xfrm>
            <a:prstGeom prst="rect">
              <a:avLst/>
            </a:prstGeom>
          </p:spPr>
          <p:txBody>
            <a:bodyPr lIns="0" tIns="0" rIns="0" bIns="0" rtlCol="0" anchor="t">
              <a:spAutoFit/>
            </a:bodyPr>
            <a:lstStyle/>
            <a:p>
              <a:pPr algn="ctr">
                <a:lnSpc>
                  <a:spcPts val="2777"/>
                </a:lnSpc>
              </a:pPr>
              <a:r>
                <a:rPr lang="en-US" sz="1983">
                  <a:solidFill>
                    <a:srgbClr val="000000"/>
                  </a:solidFill>
                  <a:latin typeface="Open Sauce Light"/>
                </a:rPr>
                <a:t>Item 5</a:t>
              </a:r>
            </a:p>
          </p:txBody>
        </p:sp>
        <p:grpSp>
          <p:nvGrpSpPr>
            <p:cNvPr id="16" name="Group 16"/>
            <p:cNvGrpSpPr>
              <a:grpSpLocks noChangeAspect="1"/>
            </p:cNvGrpSpPr>
            <p:nvPr/>
          </p:nvGrpSpPr>
          <p:grpSpPr>
            <a:xfrm>
              <a:off x="699246" y="197357"/>
              <a:ext cx="8503149" cy="8503149"/>
              <a:chOff x="0" y="0"/>
              <a:chExt cx="10287000" cy="10287000"/>
            </a:xfrm>
          </p:grpSpPr>
          <p:sp>
            <p:nvSpPr>
              <p:cNvPr id="17" name="Freeform 17"/>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8" name="Freeform 18"/>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9" name="Freeform 19"/>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0" name="Freeform 20"/>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1" name="Freeform 21"/>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2" name="Freeform 22"/>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23" name="TextBox 23"/>
            <p:cNvSpPr txBox="1"/>
            <p:nvPr/>
          </p:nvSpPr>
          <p:spPr>
            <a:xfrm>
              <a:off x="2952" y="-38100"/>
              <a:ext cx="528330"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50 </a:t>
              </a:r>
            </a:p>
          </p:txBody>
        </p:sp>
        <p:sp>
          <p:nvSpPr>
            <p:cNvPr id="24" name="TextBox 24"/>
            <p:cNvSpPr txBox="1"/>
            <p:nvPr/>
          </p:nvSpPr>
          <p:spPr>
            <a:xfrm>
              <a:off x="0" y="1662530"/>
              <a:ext cx="531283"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40 </a:t>
              </a:r>
            </a:p>
          </p:txBody>
        </p:sp>
        <p:sp>
          <p:nvSpPr>
            <p:cNvPr id="25" name="TextBox 25"/>
            <p:cNvSpPr txBox="1"/>
            <p:nvPr/>
          </p:nvSpPr>
          <p:spPr>
            <a:xfrm>
              <a:off x="656" y="3363160"/>
              <a:ext cx="530627"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30 </a:t>
              </a:r>
            </a:p>
          </p:txBody>
        </p:sp>
        <p:sp>
          <p:nvSpPr>
            <p:cNvPr id="26" name="TextBox 26"/>
            <p:cNvSpPr txBox="1"/>
            <p:nvPr/>
          </p:nvSpPr>
          <p:spPr>
            <a:xfrm>
              <a:off x="2624" y="5063789"/>
              <a:ext cx="528658"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20 </a:t>
              </a:r>
            </a:p>
          </p:txBody>
        </p:sp>
        <p:sp>
          <p:nvSpPr>
            <p:cNvPr id="27" name="TextBox 27"/>
            <p:cNvSpPr txBox="1"/>
            <p:nvPr/>
          </p:nvSpPr>
          <p:spPr>
            <a:xfrm>
              <a:off x="75944" y="6764419"/>
              <a:ext cx="455338"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10 </a:t>
              </a:r>
            </a:p>
          </p:txBody>
        </p:sp>
        <p:sp>
          <p:nvSpPr>
            <p:cNvPr id="28" name="TextBox 28"/>
            <p:cNvSpPr txBox="1"/>
            <p:nvPr/>
          </p:nvSpPr>
          <p:spPr>
            <a:xfrm>
              <a:off x="218320" y="8465049"/>
              <a:ext cx="312963" cy="432814"/>
            </a:xfrm>
            <a:prstGeom prst="rect">
              <a:avLst/>
            </a:prstGeom>
          </p:spPr>
          <p:txBody>
            <a:bodyPr lIns="0" tIns="0" rIns="0" bIns="0" rtlCol="0" anchor="t">
              <a:spAutoFit/>
            </a:bodyPr>
            <a:lstStyle/>
            <a:p>
              <a:pPr algn="r">
                <a:lnSpc>
                  <a:spcPts val="2777"/>
                </a:lnSpc>
              </a:pPr>
              <a:r>
                <a:rPr lang="en-US" sz="1983">
                  <a:solidFill>
                    <a:srgbClr val="000000"/>
                  </a:solidFill>
                  <a:latin typeface="Open Sauce Light"/>
                </a:rPr>
                <a:t>0 </a:t>
              </a:r>
            </a:p>
          </p:txBody>
        </p:sp>
        <p:grpSp>
          <p:nvGrpSpPr>
            <p:cNvPr id="29" name="Group 29"/>
            <p:cNvGrpSpPr>
              <a:grpSpLocks noChangeAspect="1"/>
            </p:cNvGrpSpPr>
            <p:nvPr/>
          </p:nvGrpSpPr>
          <p:grpSpPr>
            <a:xfrm>
              <a:off x="699246" y="197357"/>
              <a:ext cx="8503149" cy="8503149"/>
              <a:chOff x="0" y="0"/>
              <a:chExt cx="10287000" cy="10287000"/>
            </a:xfrm>
          </p:grpSpPr>
          <p:sp>
            <p:nvSpPr>
              <p:cNvPr id="30" name="Freeform 30"/>
              <p:cNvSpPr/>
              <p:nvPr/>
            </p:nvSpPr>
            <p:spPr>
              <a:xfrm>
                <a:off x="-1732" y="8216863"/>
                <a:ext cx="1855125" cy="2070137"/>
              </a:xfrm>
              <a:custGeom>
                <a:avLst/>
                <a:gdLst/>
                <a:ahLst/>
                <a:cxnLst/>
                <a:rect l="l" t="t" r="r" b="b"/>
                <a:pathLst>
                  <a:path w="1855125" h="2070137">
                    <a:moveTo>
                      <a:pt x="1732" y="2070137"/>
                    </a:moveTo>
                    <a:lnTo>
                      <a:pt x="1732" y="154520"/>
                    </a:lnTo>
                    <a:cubicBezTo>
                      <a:pt x="0" y="114144"/>
                      <a:pt x="14838" y="74814"/>
                      <a:pt x="42809" y="45644"/>
                    </a:cubicBezTo>
                    <a:cubicBezTo>
                      <a:pt x="70779" y="16476"/>
                      <a:pt x="109452" y="0"/>
                      <a:pt x="149865" y="37"/>
                    </a:cubicBezTo>
                    <a:lnTo>
                      <a:pt x="1705259" y="37"/>
                    </a:lnTo>
                    <a:cubicBezTo>
                      <a:pt x="1745672" y="0"/>
                      <a:pt x="1784345" y="16476"/>
                      <a:pt x="1812315" y="45644"/>
                    </a:cubicBezTo>
                    <a:cubicBezTo>
                      <a:pt x="1840286" y="74814"/>
                      <a:pt x="1855124" y="114144"/>
                      <a:pt x="1853392" y="154520"/>
                    </a:cubicBezTo>
                    <a:lnTo>
                      <a:pt x="1853392" y="2070137"/>
                    </a:lnTo>
                    <a:close/>
                  </a:path>
                </a:pathLst>
              </a:custGeom>
              <a:solidFill>
                <a:srgbClr val="1B48AB"/>
              </a:solidFill>
            </p:spPr>
          </p:sp>
          <p:sp>
            <p:nvSpPr>
              <p:cNvPr id="31" name="Freeform 31"/>
              <p:cNvSpPr/>
              <p:nvPr/>
            </p:nvSpPr>
            <p:spPr>
              <a:xfrm>
                <a:off x="2108835" y="6165850"/>
                <a:ext cx="1851660" cy="4121150"/>
              </a:xfrm>
              <a:custGeom>
                <a:avLst/>
                <a:gdLst/>
                <a:ahLst/>
                <a:cxnLst/>
                <a:rect l="l" t="t" r="r" b="b"/>
                <a:pathLst>
                  <a:path w="1851660" h="4121150">
                    <a:moveTo>
                      <a:pt x="0" y="41211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4121150"/>
                    </a:lnTo>
                    <a:close/>
                  </a:path>
                </a:pathLst>
              </a:custGeom>
              <a:solidFill>
                <a:srgbClr val="1B48AB"/>
              </a:solidFill>
            </p:spPr>
          </p:sp>
          <p:sp>
            <p:nvSpPr>
              <p:cNvPr id="32" name="Freeform 32"/>
              <p:cNvSpPr/>
              <p:nvPr/>
            </p:nvSpPr>
            <p:spPr>
              <a:xfrm>
                <a:off x="4217670" y="4108450"/>
                <a:ext cx="1851660" cy="6178550"/>
              </a:xfrm>
              <a:custGeom>
                <a:avLst/>
                <a:gdLst/>
                <a:ahLst/>
                <a:cxnLst/>
                <a:rect l="l" t="t" r="r" b="b"/>
                <a:pathLst>
                  <a:path w="1851660" h="6178550">
                    <a:moveTo>
                      <a:pt x="0" y="61785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6178550"/>
                    </a:lnTo>
                    <a:close/>
                  </a:path>
                </a:pathLst>
              </a:custGeom>
              <a:solidFill>
                <a:srgbClr val="1B48AB"/>
              </a:solidFill>
            </p:spPr>
          </p:sp>
          <p:sp>
            <p:nvSpPr>
              <p:cNvPr id="33" name="Freeform 33"/>
              <p:cNvSpPr/>
              <p:nvPr/>
            </p:nvSpPr>
            <p:spPr>
              <a:xfrm>
                <a:off x="6326505" y="2051050"/>
                <a:ext cx="1851660" cy="8235950"/>
              </a:xfrm>
              <a:custGeom>
                <a:avLst/>
                <a:gdLst/>
                <a:ahLst/>
                <a:cxnLst/>
                <a:rect l="l" t="t" r="r" b="b"/>
                <a:pathLst>
                  <a:path w="1851660" h="8235950">
                    <a:moveTo>
                      <a:pt x="0" y="8235950"/>
                    </a:moveTo>
                    <a:lnTo>
                      <a:pt x="0" y="148133"/>
                    </a:lnTo>
                    <a:cubicBezTo>
                      <a:pt x="0" y="108845"/>
                      <a:pt x="15607" y="71167"/>
                      <a:pt x="43387" y="43387"/>
                    </a:cubicBezTo>
                    <a:cubicBezTo>
                      <a:pt x="71167" y="15607"/>
                      <a:pt x="108846" y="0"/>
                      <a:pt x="148133" y="0"/>
                    </a:cubicBezTo>
                    <a:lnTo>
                      <a:pt x="1703527" y="0"/>
                    </a:lnTo>
                    <a:cubicBezTo>
                      <a:pt x="1742815" y="0"/>
                      <a:pt x="1780492" y="15607"/>
                      <a:pt x="1808273" y="43387"/>
                    </a:cubicBezTo>
                    <a:cubicBezTo>
                      <a:pt x="1836053" y="71167"/>
                      <a:pt x="1851660" y="108845"/>
                      <a:pt x="1851660" y="148133"/>
                    </a:cubicBezTo>
                    <a:lnTo>
                      <a:pt x="1851660" y="8235950"/>
                    </a:lnTo>
                    <a:close/>
                  </a:path>
                </a:pathLst>
              </a:custGeom>
              <a:solidFill>
                <a:srgbClr val="1B48AB"/>
              </a:solidFill>
            </p:spPr>
          </p:sp>
          <p:sp>
            <p:nvSpPr>
              <p:cNvPr id="34" name="Freeform 34"/>
              <p:cNvSpPr/>
              <p:nvPr/>
            </p:nvSpPr>
            <p:spPr>
              <a:xfrm>
                <a:off x="8435340" y="-6350"/>
                <a:ext cx="1851660" cy="10293350"/>
              </a:xfrm>
              <a:custGeom>
                <a:avLst/>
                <a:gdLst/>
                <a:ahLst/>
                <a:cxnLst/>
                <a:rect l="l" t="t" r="r" b="b"/>
                <a:pathLst>
                  <a:path w="1851660" h="10293350">
                    <a:moveTo>
                      <a:pt x="0" y="10293350"/>
                    </a:moveTo>
                    <a:lnTo>
                      <a:pt x="0" y="148133"/>
                    </a:lnTo>
                    <a:cubicBezTo>
                      <a:pt x="0" y="108846"/>
                      <a:pt x="15607" y="71167"/>
                      <a:pt x="43387" y="43387"/>
                    </a:cubicBezTo>
                    <a:cubicBezTo>
                      <a:pt x="71168" y="15607"/>
                      <a:pt x="108845" y="0"/>
                      <a:pt x="148133" y="0"/>
                    </a:cubicBezTo>
                    <a:lnTo>
                      <a:pt x="1703527" y="0"/>
                    </a:lnTo>
                    <a:cubicBezTo>
                      <a:pt x="1742815" y="0"/>
                      <a:pt x="1780492" y="15607"/>
                      <a:pt x="1808273" y="43387"/>
                    </a:cubicBezTo>
                    <a:cubicBezTo>
                      <a:pt x="1836053" y="71167"/>
                      <a:pt x="1851660" y="108846"/>
                      <a:pt x="1851660" y="148133"/>
                    </a:cubicBezTo>
                    <a:lnTo>
                      <a:pt x="1851660" y="10293350"/>
                    </a:lnTo>
                    <a:close/>
                  </a:path>
                </a:pathLst>
              </a:custGeom>
              <a:solidFill>
                <a:srgbClr val="1B48AB"/>
              </a:solidFill>
            </p:spPr>
          </p:sp>
          <p:sp>
            <p:nvSpPr>
              <p:cNvPr id="35" name="Freeform 35"/>
              <p:cNvSpPr/>
              <p:nvPr/>
            </p:nvSpPr>
            <p:spPr>
              <a:xfrm>
                <a:off x="0" y="9251950"/>
                <a:ext cx="1851660" cy="1035050"/>
              </a:xfrm>
              <a:custGeom>
                <a:avLst/>
                <a:gdLst/>
                <a:ahLst/>
                <a:cxnLst/>
                <a:rect l="l" t="t" r="r" b="b"/>
                <a:pathLst>
                  <a:path w="1851660" h="1035050">
                    <a:moveTo>
                      <a:pt x="0" y="0"/>
                    </a:moveTo>
                    <a:lnTo>
                      <a:pt x="1851660" y="0"/>
                    </a:lnTo>
                    <a:lnTo>
                      <a:pt x="1851660" y="1035050"/>
                    </a:lnTo>
                    <a:lnTo>
                      <a:pt x="0" y="1035050"/>
                    </a:lnTo>
                    <a:close/>
                  </a:path>
                </a:pathLst>
              </a:custGeom>
              <a:solidFill>
                <a:srgbClr val="FFDF2B"/>
              </a:solidFill>
            </p:spPr>
          </p:sp>
          <p:sp>
            <p:nvSpPr>
              <p:cNvPr id="36" name="Freeform 36"/>
              <p:cNvSpPr/>
              <p:nvPr/>
            </p:nvSpPr>
            <p:spPr>
              <a:xfrm>
                <a:off x="2108835" y="6990080"/>
                <a:ext cx="1851660" cy="3296920"/>
              </a:xfrm>
              <a:custGeom>
                <a:avLst/>
                <a:gdLst/>
                <a:ahLst/>
                <a:cxnLst/>
                <a:rect l="l" t="t" r="r" b="b"/>
                <a:pathLst>
                  <a:path w="1851660" h="3296920">
                    <a:moveTo>
                      <a:pt x="0" y="0"/>
                    </a:moveTo>
                    <a:lnTo>
                      <a:pt x="1851660" y="0"/>
                    </a:lnTo>
                    <a:lnTo>
                      <a:pt x="1851660" y="3296920"/>
                    </a:lnTo>
                    <a:lnTo>
                      <a:pt x="0" y="3296920"/>
                    </a:lnTo>
                    <a:close/>
                  </a:path>
                </a:pathLst>
              </a:custGeom>
              <a:solidFill>
                <a:srgbClr val="FFDF2B"/>
              </a:solidFill>
            </p:spPr>
          </p:sp>
          <p:sp>
            <p:nvSpPr>
              <p:cNvPr id="37" name="Freeform 37"/>
              <p:cNvSpPr/>
              <p:nvPr/>
            </p:nvSpPr>
            <p:spPr>
              <a:xfrm>
                <a:off x="4217670" y="5138208"/>
                <a:ext cx="1851660" cy="5148792"/>
              </a:xfrm>
              <a:custGeom>
                <a:avLst/>
                <a:gdLst/>
                <a:ahLst/>
                <a:cxnLst/>
                <a:rect l="l" t="t" r="r" b="b"/>
                <a:pathLst>
                  <a:path w="1851660" h="5148792">
                    <a:moveTo>
                      <a:pt x="0" y="0"/>
                    </a:moveTo>
                    <a:lnTo>
                      <a:pt x="1851660" y="0"/>
                    </a:lnTo>
                    <a:lnTo>
                      <a:pt x="1851660" y="5148792"/>
                    </a:lnTo>
                    <a:lnTo>
                      <a:pt x="0" y="5148792"/>
                    </a:lnTo>
                    <a:close/>
                  </a:path>
                </a:pathLst>
              </a:custGeom>
              <a:solidFill>
                <a:srgbClr val="FFDF2B"/>
              </a:solidFill>
            </p:spPr>
          </p:sp>
          <p:sp>
            <p:nvSpPr>
              <p:cNvPr id="38" name="Freeform 38"/>
              <p:cNvSpPr/>
              <p:nvPr/>
            </p:nvSpPr>
            <p:spPr>
              <a:xfrm>
                <a:off x="6326505" y="3698240"/>
                <a:ext cx="1851660" cy="6588760"/>
              </a:xfrm>
              <a:custGeom>
                <a:avLst/>
                <a:gdLst/>
                <a:ahLst/>
                <a:cxnLst/>
                <a:rect l="l" t="t" r="r" b="b"/>
                <a:pathLst>
                  <a:path w="1851660" h="6588760">
                    <a:moveTo>
                      <a:pt x="0" y="0"/>
                    </a:moveTo>
                    <a:lnTo>
                      <a:pt x="1851660" y="0"/>
                    </a:lnTo>
                    <a:lnTo>
                      <a:pt x="1851660" y="6588760"/>
                    </a:lnTo>
                    <a:lnTo>
                      <a:pt x="0" y="6588760"/>
                    </a:lnTo>
                    <a:close/>
                  </a:path>
                </a:pathLst>
              </a:custGeom>
              <a:solidFill>
                <a:srgbClr val="FFDF2B"/>
              </a:solidFill>
            </p:spPr>
          </p:sp>
          <p:sp>
            <p:nvSpPr>
              <p:cNvPr id="39" name="Freeform 39"/>
              <p:cNvSpPr/>
              <p:nvPr/>
            </p:nvSpPr>
            <p:spPr>
              <a:xfrm>
                <a:off x="8435340" y="1640586"/>
                <a:ext cx="1851660" cy="8646414"/>
              </a:xfrm>
              <a:custGeom>
                <a:avLst/>
                <a:gdLst/>
                <a:ahLst/>
                <a:cxnLst/>
                <a:rect l="l" t="t" r="r" b="b"/>
                <a:pathLst>
                  <a:path w="1851660" h="8646414">
                    <a:moveTo>
                      <a:pt x="0" y="0"/>
                    </a:moveTo>
                    <a:lnTo>
                      <a:pt x="1851660" y="0"/>
                    </a:lnTo>
                    <a:lnTo>
                      <a:pt x="1851660" y="8646414"/>
                    </a:lnTo>
                    <a:lnTo>
                      <a:pt x="0" y="8646414"/>
                    </a:lnTo>
                    <a:close/>
                  </a:path>
                </a:pathLst>
              </a:custGeom>
              <a:solidFill>
                <a:srgbClr val="FFDF2B"/>
              </a:solidFill>
            </p:spPr>
          </p:sp>
          <p:sp>
            <p:nvSpPr>
              <p:cNvPr id="40" name="Freeform 40"/>
              <p:cNvSpPr/>
              <p:nvPr/>
            </p:nvSpPr>
            <p:spPr>
              <a:xfrm>
                <a:off x="0" y="10287000"/>
                <a:ext cx="1851660" cy="0"/>
              </a:xfrm>
              <a:custGeom>
                <a:avLst/>
                <a:gdLst/>
                <a:ahLst/>
                <a:cxnLst/>
                <a:rect l="l" t="t" r="r" b="b"/>
                <a:pathLst>
                  <a:path w="1851660">
                    <a:moveTo>
                      <a:pt x="0" y="0"/>
                    </a:moveTo>
                    <a:lnTo>
                      <a:pt x="1851660" y="0"/>
                    </a:lnTo>
                    <a:lnTo>
                      <a:pt x="1851660" y="0"/>
                    </a:lnTo>
                    <a:lnTo>
                      <a:pt x="0" y="0"/>
                    </a:lnTo>
                    <a:close/>
                  </a:path>
                </a:pathLst>
              </a:custGeom>
              <a:solidFill>
                <a:srgbClr val="ED3D3D"/>
              </a:solidFill>
            </p:spPr>
          </p:sp>
          <p:sp>
            <p:nvSpPr>
              <p:cNvPr id="41" name="Freeform 41"/>
              <p:cNvSpPr/>
              <p:nvPr/>
            </p:nvSpPr>
            <p:spPr>
              <a:xfrm>
                <a:off x="2108835" y="8638540"/>
                <a:ext cx="1851660" cy="1648460"/>
              </a:xfrm>
              <a:custGeom>
                <a:avLst/>
                <a:gdLst/>
                <a:ahLst/>
                <a:cxnLst/>
                <a:rect l="l" t="t" r="r" b="b"/>
                <a:pathLst>
                  <a:path w="1851660" h="1648460">
                    <a:moveTo>
                      <a:pt x="0" y="0"/>
                    </a:moveTo>
                    <a:lnTo>
                      <a:pt x="1851660" y="0"/>
                    </a:lnTo>
                    <a:lnTo>
                      <a:pt x="1851660" y="1648460"/>
                    </a:lnTo>
                    <a:lnTo>
                      <a:pt x="0" y="1648460"/>
                    </a:lnTo>
                    <a:close/>
                  </a:path>
                </a:pathLst>
              </a:custGeom>
              <a:solidFill>
                <a:srgbClr val="ED3D3D"/>
              </a:solidFill>
            </p:spPr>
          </p:sp>
          <p:sp>
            <p:nvSpPr>
              <p:cNvPr id="42" name="Freeform 42"/>
              <p:cNvSpPr/>
              <p:nvPr/>
            </p:nvSpPr>
            <p:spPr>
              <a:xfrm>
                <a:off x="4217670" y="7197725"/>
                <a:ext cx="1851660" cy="3089275"/>
              </a:xfrm>
              <a:custGeom>
                <a:avLst/>
                <a:gdLst/>
                <a:ahLst/>
                <a:cxnLst/>
                <a:rect l="l" t="t" r="r" b="b"/>
                <a:pathLst>
                  <a:path w="1851660" h="3089275">
                    <a:moveTo>
                      <a:pt x="0" y="0"/>
                    </a:moveTo>
                    <a:lnTo>
                      <a:pt x="1851660" y="0"/>
                    </a:lnTo>
                    <a:lnTo>
                      <a:pt x="1851660" y="3089275"/>
                    </a:lnTo>
                    <a:lnTo>
                      <a:pt x="0" y="3089275"/>
                    </a:lnTo>
                    <a:close/>
                  </a:path>
                </a:pathLst>
              </a:custGeom>
              <a:solidFill>
                <a:srgbClr val="ED3D3D"/>
              </a:solidFill>
            </p:spPr>
          </p:sp>
          <p:sp>
            <p:nvSpPr>
              <p:cNvPr id="43" name="Freeform 43"/>
              <p:cNvSpPr/>
              <p:nvPr/>
            </p:nvSpPr>
            <p:spPr>
              <a:xfrm>
                <a:off x="6326505" y="6580822"/>
                <a:ext cx="1851660" cy="3706178"/>
              </a:xfrm>
              <a:custGeom>
                <a:avLst/>
                <a:gdLst/>
                <a:ahLst/>
                <a:cxnLst/>
                <a:rect l="l" t="t" r="r" b="b"/>
                <a:pathLst>
                  <a:path w="1851660" h="3706178">
                    <a:moveTo>
                      <a:pt x="0" y="0"/>
                    </a:moveTo>
                    <a:lnTo>
                      <a:pt x="1851660" y="0"/>
                    </a:lnTo>
                    <a:lnTo>
                      <a:pt x="1851660" y="3706178"/>
                    </a:lnTo>
                    <a:lnTo>
                      <a:pt x="0" y="3706178"/>
                    </a:lnTo>
                    <a:close/>
                  </a:path>
                </a:pathLst>
              </a:custGeom>
              <a:solidFill>
                <a:srgbClr val="ED3D3D"/>
              </a:solidFill>
            </p:spPr>
          </p:sp>
          <p:sp>
            <p:nvSpPr>
              <p:cNvPr id="44" name="Freeform 44"/>
              <p:cNvSpPr/>
              <p:nvPr/>
            </p:nvSpPr>
            <p:spPr>
              <a:xfrm>
                <a:off x="8435340" y="5757926"/>
                <a:ext cx="1851660" cy="4529074"/>
              </a:xfrm>
              <a:custGeom>
                <a:avLst/>
                <a:gdLst/>
                <a:ahLst/>
                <a:cxnLst/>
                <a:rect l="l" t="t" r="r" b="b"/>
                <a:pathLst>
                  <a:path w="1851660" h="4529074">
                    <a:moveTo>
                      <a:pt x="0" y="0"/>
                    </a:moveTo>
                    <a:lnTo>
                      <a:pt x="1851660" y="0"/>
                    </a:lnTo>
                    <a:lnTo>
                      <a:pt x="1851660" y="4529074"/>
                    </a:lnTo>
                    <a:lnTo>
                      <a:pt x="0" y="4529074"/>
                    </a:lnTo>
                    <a:close/>
                  </a:path>
                </a:pathLst>
              </a:custGeom>
              <a:solidFill>
                <a:srgbClr val="ED3D3D"/>
              </a:solidFill>
            </p:spPr>
          </p:sp>
        </p:grpSp>
      </p:grpSp>
      <p:grpSp>
        <p:nvGrpSpPr>
          <p:cNvPr id="45" name="Group 45"/>
          <p:cNvGrpSpPr/>
          <p:nvPr/>
        </p:nvGrpSpPr>
        <p:grpSpPr>
          <a:xfrm>
            <a:off x="1028700" y="2027300"/>
            <a:ext cx="6105232" cy="6232399"/>
            <a:chOff x="0" y="0"/>
            <a:chExt cx="8140309" cy="8309866"/>
          </a:xfrm>
        </p:grpSpPr>
        <p:sp>
          <p:nvSpPr>
            <p:cNvPr id="46" name="TextBox 46"/>
            <p:cNvSpPr txBox="1"/>
            <p:nvPr/>
          </p:nvSpPr>
          <p:spPr>
            <a:xfrm>
              <a:off x="0" y="123825"/>
              <a:ext cx="8140309" cy="2473022"/>
            </a:xfrm>
            <a:prstGeom prst="rect">
              <a:avLst/>
            </a:prstGeom>
          </p:spPr>
          <p:txBody>
            <a:bodyPr lIns="0" tIns="0" rIns="0" bIns="0" rtlCol="0" anchor="t">
              <a:spAutoFit/>
            </a:bodyPr>
            <a:lstStyle/>
            <a:p>
              <a:pPr>
                <a:lnSpc>
                  <a:spcPts val="7000"/>
                </a:lnSpc>
              </a:pPr>
              <a:r>
                <a:rPr lang="en-US" sz="7000">
                  <a:solidFill>
                    <a:srgbClr val="000000"/>
                  </a:solidFill>
                  <a:latin typeface="Glacial Indifference"/>
                </a:rPr>
                <a:t>Quantitative Results</a:t>
              </a:r>
            </a:p>
          </p:txBody>
        </p:sp>
        <p:sp>
          <p:nvSpPr>
            <p:cNvPr id="47" name="TextBox 47"/>
            <p:cNvSpPr txBox="1"/>
            <p:nvPr/>
          </p:nvSpPr>
          <p:spPr>
            <a:xfrm>
              <a:off x="0" y="2893285"/>
              <a:ext cx="8140309" cy="5416581"/>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It is mostly presented before an audience. It serves a variety of purposes, making presentations powerful tools for convincing and teaching. </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To create a stunning presentation, it's best to simplify your thoughts. Start with an outline of topics and identify highlights, which can be applied to whatever subject you plan on discussing.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536071" y="2018713"/>
            <a:ext cx="6069091" cy="6319088"/>
            <a:chOff x="0" y="0"/>
            <a:chExt cx="8092121" cy="8425451"/>
          </a:xfrm>
        </p:grpSpPr>
        <p:sp>
          <p:nvSpPr>
            <p:cNvPr id="7" name="TextBox 7"/>
            <p:cNvSpPr txBox="1"/>
            <p:nvPr/>
          </p:nvSpPr>
          <p:spPr>
            <a:xfrm>
              <a:off x="0" y="2657194"/>
              <a:ext cx="8092121" cy="1738773"/>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Conclusion</a:t>
              </a:r>
            </a:p>
          </p:txBody>
        </p:sp>
        <p:sp>
          <p:nvSpPr>
            <p:cNvPr id="8" name="TextBox 8"/>
            <p:cNvSpPr txBox="1"/>
            <p:nvPr/>
          </p:nvSpPr>
          <p:spPr>
            <a:xfrm>
              <a:off x="2206902" y="4512543"/>
              <a:ext cx="3652917" cy="1239228"/>
            </a:xfrm>
            <a:prstGeom prst="rect">
              <a:avLst/>
            </a:prstGeom>
          </p:spPr>
          <p:txBody>
            <a:bodyPr lIns="0" tIns="0" rIns="0" bIns="0" rtlCol="0" anchor="t">
              <a:spAutoFit/>
            </a:bodyPr>
            <a:lstStyle/>
            <a:p>
              <a:pPr algn="ctr">
                <a:lnSpc>
                  <a:spcPts val="7150"/>
                </a:lnSpc>
              </a:pPr>
              <a:r>
                <a:rPr lang="en-US" sz="6500">
                  <a:solidFill>
                    <a:srgbClr val="000000"/>
                  </a:solidFill>
                  <a:latin typeface="Glacial Indifference"/>
                </a:rPr>
                <a:t>Part 04</a:t>
              </a:r>
            </a:p>
          </p:txBody>
        </p:sp>
        <p:sp>
          <p:nvSpPr>
            <p:cNvPr id="9" name="AutoShape 9"/>
            <p:cNvSpPr/>
            <p:nvPr/>
          </p:nvSpPr>
          <p:spPr>
            <a:xfrm rot="-10800000">
              <a:off x="4033361" y="0"/>
              <a:ext cx="12700" cy="1963215"/>
            </a:xfrm>
            <a:prstGeom prst="rect">
              <a:avLst/>
            </a:prstGeom>
            <a:solidFill>
              <a:srgbClr val="000000"/>
            </a:solidFill>
          </p:spPr>
        </p:sp>
        <p:sp>
          <p:nvSpPr>
            <p:cNvPr id="10" name="AutoShape 10"/>
            <p:cNvSpPr/>
            <p:nvPr/>
          </p:nvSpPr>
          <p:spPr>
            <a:xfrm rot="-10800000">
              <a:off x="4033361" y="6462235"/>
              <a:ext cx="12700" cy="1963215"/>
            </a:xfrm>
            <a:prstGeom prst="rect">
              <a:avLst/>
            </a:prstGeom>
            <a:solidFill>
              <a:srgbClr val="000000"/>
            </a:solidFill>
          </p:spPr>
        </p:sp>
      </p:grpSp>
      <p:grpSp>
        <p:nvGrpSpPr>
          <p:cNvPr id="11" name="Group 11"/>
          <p:cNvGrpSpPr/>
          <p:nvPr/>
        </p:nvGrpSpPr>
        <p:grpSpPr>
          <a:xfrm>
            <a:off x="17144897" y="4848912"/>
            <a:ext cx="749555" cy="294588"/>
            <a:chOff x="0" y="0"/>
            <a:chExt cx="999406" cy="392784"/>
          </a:xfrm>
        </p:grpSpPr>
        <p:sp>
          <p:nvSpPr>
            <p:cNvPr id="12" name="TextBox 12"/>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17</a:t>
              </a:r>
            </a:p>
          </p:txBody>
        </p:sp>
        <p:sp>
          <p:nvSpPr>
            <p:cNvPr id="13" name="AutoShape 13"/>
            <p:cNvSpPr/>
            <p:nvPr/>
          </p:nvSpPr>
          <p:spPr>
            <a:xfrm rot="-5400000">
              <a:off x="194137" y="-16317"/>
              <a:ext cx="43972" cy="432247"/>
            </a:xfrm>
            <a:prstGeom prst="rect">
              <a:avLst/>
            </a:prstGeom>
            <a:solidFill>
              <a:srgbClr val="000000"/>
            </a:solidFill>
          </p:spPr>
        </p:sp>
      </p:grpSp>
      <p:pic>
        <p:nvPicPr>
          <p:cNvPr id="14" name="Picture 14"/>
          <p:cNvPicPr>
            <a:picLocks noChangeAspect="1"/>
          </p:cNvPicPr>
          <p:nvPr/>
        </p:nvPicPr>
        <p:blipFill>
          <a:blip r:embed="rId3"/>
          <a:srcRect/>
          <a:stretch>
            <a:fillRect/>
          </a:stretch>
        </p:blipFill>
        <p:spPr>
          <a:xfrm>
            <a:off x="17499545" y="9552243"/>
            <a:ext cx="394907" cy="262793"/>
          </a:xfrm>
          <a:prstGeom prst="rect">
            <a:avLst/>
          </a:prstGeom>
        </p:spPr>
      </p:pic>
      <p:pic>
        <p:nvPicPr>
          <p:cNvPr id="15" name="Picture 15"/>
          <p:cNvPicPr>
            <a:picLocks noChangeAspect="1"/>
          </p:cNvPicPr>
          <p:nvPr/>
        </p:nvPicPr>
        <p:blipFill>
          <a:blip r:embed="rId4"/>
          <a:srcRect/>
          <a:stretch>
            <a:fillRect/>
          </a:stretch>
        </p:blipFill>
        <p:spPr>
          <a:xfrm>
            <a:off x="8301877" y="1626910"/>
            <a:ext cx="8065814" cy="76313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667335" y="2805390"/>
            <a:ext cx="5780302" cy="4676219"/>
            <a:chOff x="0" y="0"/>
            <a:chExt cx="7707069" cy="6234959"/>
          </a:xfrm>
        </p:grpSpPr>
        <p:sp>
          <p:nvSpPr>
            <p:cNvPr id="3" name="TextBox 3"/>
            <p:cNvSpPr txBox="1"/>
            <p:nvPr/>
          </p:nvSpPr>
          <p:spPr>
            <a:xfrm>
              <a:off x="0" y="57150"/>
              <a:ext cx="7707069" cy="3933327"/>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Contributions of the</a:t>
              </a:r>
            </a:p>
            <a:p>
              <a:pPr>
                <a:lnSpc>
                  <a:spcPts val="7700"/>
                </a:lnSpc>
              </a:pPr>
              <a:r>
                <a:rPr lang="en-US" sz="7000">
                  <a:solidFill>
                    <a:srgbClr val="FFFFFF"/>
                  </a:solidFill>
                  <a:latin typeface="Glacial Indifference"/>
                </a:rPr>
                <a:t>Project</a:t>
              </a:r>
            </a:p>
          </p:txBody>
        </p:sp>
        <p:sp>
          <p:nvSpPr>
            <p:cNvPr id="4" name="TextBox 4"/>
            <p:cNvSpPr txBox="1"/>
            <p:nvPr/>
          </p:nvSpPr>
          <p:spPr>
            <a:xfrm>
              <a:off x="0" y="4370963"/>
              <a:ext cx="7707069" cy="1863995"/>
            </a:xfrm>
            <a:prstGeom prst="rect">
              <a:avLst/>
            </a:prstGeom>
          </p:spPr>
          <p:txBody>
            <a:bodyPr lIns="0" tIns="0" rIns="0" bIns="0" rtlCol="0" anchor="t">
              <a:spAutoFit/>
            </a:bodyPr>
            <a:lstStyle/>
            <a:p>
              <a:pPr>
                <a:lnSpc>
                  <a:spcPts val="5500"/>
                </a:lnSpc>
              </a:pPr>
              <a:r>
                <a:rPr lang="en-US" sz="5000">
                  <a:solidFill>
                    <a:srgbClr val="FFFFFF"/>
                  </a:solidFill>
                  <a:latin typeface="Glacial Indifference"/>
                </a:rPr>
                <a:t>Suggestions for future research</a:t>
              </a:r>
            </a:p>
          </p:txBody>
        </p:sp>
      </p:grpSp>
      <p:sp>
        <p:nvSpPr>
          <p:cNvPr id="5" name="TextBox 5"/>
          <p:cNvSpPr txBox="1"/>
          <p:nvPr/>
        </p:nvSpPr>
        <p:spPr>
          <a:xfrm>
            <a:off x="9281853" y="7064997"/>
            <a:ext cx="5780302" cy="416613"/>
          </a:xfrm>
          <a:prstGeom prst="rect">
            <a:avLst/>
          </a:prstGeom>
        </p:spPr>
        <p:txBody>
          <a:bodyPr lIns="0" tIns="0" rIns="0" bIns="0" rtlCol="0" anchor="t">
            <a:spAutoFit/>
          </a:bodyPr>
          <a:lstStyle/>
          <a:p>
            <a:pPr>
              <a:lnSpc>
                <a:spcPts val="3300"/>
              </a:lnSpc>
            </a:pPr>
            <a:r>
              <a:rPr lang="en-US" sz="3000">
                <a:solidFill>
                  <a:srgbClr val="FFFFFF"/>
                </a:solidFill>
                <a:latin typeface="Glacial Indifference"/>
              </a:rPr>
              <a:t>hello@reallygreatsite.com</a:t>
            </a:r>
          </a:p>
        </p:txBody>
      </p:sp>
      <p:sp>
        <p:nvSpPr>
          <p:cNvPr id="6" name="AutoShape 6"/>
          <p:cNvSpPr/>
          <p:nvPr/>
        </p:nvSpPr>
        <p:spPr>
          <a:xfrm rot="-5400000">
            <a:off x="9941070" y="3628100"/>
            <a:ext cx="9525" cy="1327959"/>
          </a:xfrm>
          <a:prstGeom prst="rect">
            <a:avLst/>
          </a:prstGeom>
          <a:solidFill>
            <a:srgbClr val="FFFFFF"/>
          </a:solidFill>
        </p:spPr>
      </p:sp>
      <p:sp>
        <p:nvSpPr>
          <p:cNvPr id="7" name="AutoShape 7"/>
          <p:cNvSpPr/>
          <p:nvPr/>
        </p:nvSpPr>
        <p:spPr>
          <a:xfrm rot="-5400000">
            <a:off x="9941070" y="5472021"/>
            <a:ext cx="9525" cy="1327959"/>
          </a:xfrm>
          <a:prstGeom prst="rect">
            <a:avLst/>
          </a:prstGeom>
          <a:solidFill>
            <a:srgbClr val="FFFFFF"/>
          </a:solidFill>
        </p:spPr>
      </p:sp>
      <p:grpSp>
        <p:nvGrpSpPr>
          <p:cNvPr id="8" name="Group 8"/>
          <p:cNvGrpSpPr/>
          <p:nvPr/>
        </p:nvGrpSpPr>
        <p:grpSpPr>
          <a:xfrm>
            <a:off x="9281853" y="3081615"/>
            <a:ext cx="6031511" cy="731951"/>
            <a:chOff x="0" y="0"/>
            <a:chExt cx="8042014" cy="975935"/>
          </a:xfrm>
        </p:grpSpPr>
        <p:sp>
          <p:nvSpPr>
            <p:cNvPr id="9" name="TextBox 9"/>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Address</a:t>
              </a:r>
            </a:p>
          </p:txBody>
        </p:sp>
        <p:sp>
          <p:nvSpPr>
            <p:cNvPr id="10" name="TextBox 10"/>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 ANYWHERE ST., ANY CITY, ST 12345</a:t>
              </a:r>
            </a:p>
          </p:txBody>
        </p:sp>
      </p:grpSp>
      <p:grpSp>
        <p:nvGrpSpPr>
          <p:cNvPr id="11" name="Group 11"/>
          <p:cNvGrpSpPr/>
          <p:nvPr/>
        </p:nvGrpSpPr>
        <p:grpSpPr>
          <a:xfrm>
            <a:off x="9281853" y="4954112"/>
            <a:ext cx="6031511" cy="731951"/>
            <a:chOff x="0" y="0"/>
            <a:chExt cx="8042014" cy="975935"/>
          </a:xfrm>
        </p:grpSpPr>
        <p:sp>
          <p:nvSpPr>
            <p:cNvPr id="12" name="TextBox 12"/>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Phone Number</a:t>
              </a:r>
            </a:p>
          </p:txBody>
        </p:sp>
        <p:sp>
          <p:nvSpPr>
            <p:cNvPr id="13" name="TextBox 13"/>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123-456-7890</a:t>
              </a:r>
            </a:p>
          </p:txBody>
        </p:sp>
      </p:grpSp>
      <p:grpSp>
        <p:nvGrpSpPr>
          <p:cNvPr id="14" name="Group 14"/>
          <p:cNvGrpSpPr/>
          <p:nvPr/>
        </p:nvGrpSpPr>
        <p:grpSpPr>
          <a:xfrm>
            <a:off x="17499545" y="535253"/>
            <a:ext cx="493447" cy="493447"/>
            <a:chOff x="0" y="0"/>
            <a:chExt cx="657929" cy="657929"/>
          </a:xfrm>
        </p:grpSpPr>
        <p:grpSp>
          <p:nvGrpSpPr>
            <p:cNvPr id="15" name="Group 15"/>
            <p:cNvGrpSpPr>
              <a:grpSpLocks noChangeAspect="1"/>
            </p:cNvGrpSpPr>
            <p:nvPr/>
          </p:nvGrpSpPr>
          <p:grpSpPr>
            <a:xfrm>
              <a:off x="0" y="0"/>
              <a:ext cx="657929" cy="657929"/>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7" name="Picture 17"/>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18" name="Group 18"/>
          <p:cNvGrpSpPr/>
          <p:nvPr/>
        </p:nvGrpSpPr>
        <p:grpSpPr>
          <a:xfrm>
            <a:off x="17144897" y="4848912"/>
            <a:ext cx="749555" cy="294588"/>
            <a:chOff x="0" y="0"/>
            <a:chExt cx="999406" cy="392784"/>
          </a:xfrm>
        </p:grpSpPr>
        <p:sp>
          <p:nvSpPr>
            <p:cNvPr id="19" name="TextBox 1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19</a:t>
              </a:r>
            </a:p>
          </p:txBody>
        </p:sp>
        <p:sp>
          <p:nvSpPr>
            <p:cNvPr id="20" name="AutoShape 20"/>
            <p:cNvSpPr/>
            <p:nvPr/>
          </p:nvSpPr>
          <p:spPr>
            <a:xfrm rot="-5400000">
              <a:off x="194137" y="-16317"/>
              <a:ext cx="43972" cy="432247"/>
            </a:xfrm>
            <a:prstGeom prst="rect">
              <a:avLst/>
            </a:prstGeom>
            <a:solidFill>
              <a:srgbClr val="FFFFFF"/>
            </a:solidFill>
          </p:spPr>
        </p:sp>
      </p:grpSp>
      <p:pic>
        <p:nvPicPr>
          <p:cNvPr id="21" name="Picture 21"/>
          <p:cNvPicPr>
            <a:picLocks noChangeAspect="1"/>
          </p:cNvPicPr>
          <p:nvPr/>
        </p:nvPicPr>
        <p:blipFill>
          <a:blip r:embed="rId3"/>
          <a:srcRect/>
          <a:stretch>
            <a:fillRect/>
          </a:stretch>
        </p:blipFill>
        <p:spPr>
          <a:xfrm>
            <a:off x="17499545" y="9552243"/>
            <a:ext cx="394907" cy="2627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495300"/>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dirty="0">
                  <a:solidFill>
                    <a:srgbClr val="000000"/>
                  </a:solidFill>
                  <a:latin typeface="Glacial Indifference Bold"/>
                </a:rPr>
                <a:t>02</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4"/>
          <a:srcRect/>
          <a:stretch>
            <a:fillRect/>
          </a:stretch>
        </p:blipFill>
        <p:spPr>
          <a:xfrm>
            <a:off x="10635553" y="4638631"/>
            <a:ext cx="4944108" cy="5045008"/>
          </a:xfrm>
          <a:prstGeom prst="rect">
            <a:avLst/>
          </a:prstGeom>
        </p:spPr>
      </p:pic>
      <p:pic>
        <p:nvPicPr>
          <p:cNvPr id="10" name="Picture 10"/>
          <p:cNvPicPr>
            <a:picLocks noChangeAspect="1"/>
          </p:cNvPicPr>
          <p:nvPr/>
        </p:nvPicPr>
        <p:blipFill>
          <a:blip r:embed="rId5"/>
          <a:srcRect/>
          <a:stretch>
            <a:fillRect/>
          </a:stretch>
        </p:blipFill>
        <p:spPr>
          <a:xfrm>
            <a:off x="17499545" y="9552243"/>
            <a:ext cx="394907" cy="262793"/>
          </a:xfrm>
          <a:prstGeom prst="rect">
            <a:avLst/>
          </a:prstGeom>
        </p:spPr>
      </p:pic>
      <p:sp>
        <p:nvSpPr>
          <p:cNvPr id="61" name="TextBox 18">
            <a:extLst>
              <a:ext uri="{FF2B5EF4-FFF2-40B4-BE49-F238E27FC236}">
                <a16:creationId xmlns:a16="http://schemas.microsoft.com/office/drawing/2014/main" id="{94EC8E0E-1AEC-DA47-9CEE-D6071B61D99F}"/>
              </a:ext>
            </a:extLst>
          </p:cNvPr>
          <p:cNvSpPr txBox="1"/>
          <p:nvPr/>
        </p:nvSpPr>
        <p:spPr>
          <a:xfrm>
            <a:off x="11305521" y="2053308"/>
            <a:ext cx="5465124" cy="2585323"/>
          </a:xfrm>
          <a:prstGeom prst="rect">
            <a:avLst/>
          </a:prstGeom>
        </p:spPr>
        <p:txBody>
          <a:bodyPr wrap="square" lIns="0" tIns="0" rIns="0" bIns="0" rtlCol="0" anchor="t">
            <a:spAutoFit/>
          </a:bodyPr>
          <a:lstStyle/>
          <a:p>
            <a:pPr algn="ctr"/>
            <a:r>
              <a:rPr lang="en-US" sz="2400" dirty="0">
                <a:latin typeface="Libre Franklin Black Bold"/>
              </a:rPr>
              <a:t>"You were coding until late and you fell asleep. Everyone else has left the building. You wake up on the couch of the data room, and now you need to find a way to get out of Ironhack. Good luck!"</a:t>
            </a:r>
          </a:p>
          <a:p>
            <a:pPr algn="ctr"/>
            <a:endParaRPr lang="en-US" sz="2400" dirty="0">
              <a:latin typeface="Libre Franklin Black Bold"/>
            </a:endParaRPr>
          </a:p>
        </p:txBody>
      </p:sp>
      <p:grpSp>
        <p:nvGrpSpPr>
          <p:cNvPr id="62" name="Group 13">
            <a:extLst>
              <a:ext uri="{FF2B5EF4-FFF2-40B4-BE49-F238E27FC236}">
                <a16:creationId xmlns:a16="http://schemas.microsoft.com/office/drawing/2014/main" id="{C0E4AE72-B2D0-C041-890E-F690222AD720}"/>
              </a:ext>
            </a:extLst>
          </p:cNvPr>
          <p:cNvGrpSpPr/>
          <p:nvPr/>
        </p:nvGrpSpPr>
        <p:grpSpPr>
          <a:xfrm>
            <a:off x="818918" y="569921"/>
            <a:ext cx="4100178" cy="670751"/>
            <a:chOff x="0" y="0"/>
            <a:chExt cx="5466904" cy="894335"/>
          </a:xfrm>
        </p:grpSpPr>
        <p:grpSp>
          <p:nvGrpSpPr>
            <p:cNvPr id="63" name="Group 14">
              <a:extLst>
                <a:ext uri="{FF2B5EF4-FFF2-40B4-BE49-F238E27FC236}">
                  <a16:creationId xmlns:a16="http://schemas.microsoft.com/office/drawing/2014/main" id="{898D2379-FDA8-C24D-BB2E-40FB8B65B309}"/>
                </a:ext>
              </a:extLst>
            </p:cNvPr>
            <p:cNvGrpSpPr/>
            <p:nvPr/>
          </p:nvGrpSpPr>
          <p:grpSpPr>
            <a:xfrm rot="5400000">
              <a:off x="97682" y="-97682"/>
              <a:ext cx="894335" cy="1089699"/>
              <a:chOff x="0" y="0"/>
              <a:chExt cx="2354580" cy="2868930"/>
            </a:xfrm>
          </p:grpSpPr>
          <p:sp>
            <p:nvSpPr>
              <p:cNvPr id="69" name="Freeform 15">
                <a:extLst>
                  <a:ext uri="{FF2B5EF4-FFF2-40B4-BE49-F238E27FC236}">
                    <a16:creationId xmlns:a16="http://schemas.microsoft.com/office/drawing/2014/main" id="{02B73CC5-8866-4B48-9535-90BADF646083}"/>
                  </a:ext>
                </a:extLst>
              </p:cNvPr>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64" name="Group 16">
              <a:extLst>
                <a:ext uri="{FF2B5EF4-FFF2-40B4-BE49-F238E27FC236}">
                  <a16:creationId xmlns:a16="http://schemas.microsoft.com/office/drawing/2014/main" id="{BB756268-B784-5F48-8713-C2AD502C35FD}"/>
                </a:ext>
              </a:extLst>
            </p:cNvPr>
            <p:cNvGrpSpPr/>
            <p:nvPr/>
          </p:nvGrpSpPr>
          <p:grpSpPr>
            <a:xfrm rot="-5400000">
              <a:off x="4474887" y="-97682"/>
              <a:ext cx="894335" cy="1089699"/>
              <a:chOff x="0" y="0"/>
              <a:chExt cx="2354580" cy="2868930"/>
            </a:xfrm>
          </p:grpSpPr>
          <p:sp>
            <p:nvSpPr>
              <p:cNvPr id="68" name="Freeform 17">
                <a:extLst>
                  <a:ext uri="{FF2B5EF4-FFF2-40B4-BE49-F238E27FC236}">
                    <a16:creationId xmlns:a16="http://schemas.microsoft.com/office/drawing/2014/main" id="{A841BCA5-CC24-DE4C-841D-A12A95C6650B}"/>
                  </a:ext>
                </a:extLst>
              </p:cNvPr>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65" name="Group 18">
              <a:extLst>
                <a:ext uri="{FF2B5EF4-FFF2-40B4-BE49-F238E27FC236}">
                  <a16:creationId xmlns:a16="http://schemas.microsoft.com/office/drawing/2014/main" id="{298F22B3-89E0-C948-9C6C-64F03C2E8407}"/>
                </a:ext>
              </a:extLst>
            </p:cNvPr>
            <p:cNvGrpSpPr/>
            <p:nvPr/>
          </p:nvGrpSpPr>
          <p:grpSpPr>
            <a:xfrm>
              <a:off x="698002" y="0"/>
              <a:ext cx="4351052" cy="894335"/>
              <a:chOff x="0" y="0"/>
              <a:chExt cx="1006916" cy="206966"/>
            </a:xfrm>
          </p:grpSpPr>
          <p:sp>
            <p:nvSpPr>
              <p:cNvPr id="67" name="Freeform 19">
                <a:extLst>
                  <a:ext uri="{FF2B5EF4-FFF2-40B4-BE49-F238E27FC236}">
                    <a16:creationId xmlns:a16="http://schemas.microsoft.com/office/drawing/2014/main" id="{255060B2-EB85-5245-B340-B4CB5B6A0005}"/>
                  </a:ext>
                </a:extLst>
              </p:cNvPr>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66" name="TextBox 20">
              <a:extLst>
                <a:ext uri="{FF2B5EF4-FFF2-40B4-BE49-F238E27FC236}">
                  <a16:creationId xmlns:a16="http://schemas.microsoft.com/office/drawing/2014/main" id="{8F1A4788-D985-8445-B25E-7884A38A050F}"/>
                </a:ext>
              </a:extLst>
            </p:cNvPr>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b="1" spc="95" dirty="0">
                  <a:solidFill>
                    <a:srgbClr val="FFFFFF"/>
                  </a:solidFill>
                  <a:latin typeface="Open Sauce Light"/>
                </a:rPr>
                <a:t>Overview</a:t>
              </a:r>
            </a:p>
          </p:txBody>
        </p:sp>
      </p:grpSp>
      <p:sp>
        <p:nvSpPr>
          <p:cNvPr id="70" name="TextBox 69">
            <a:extLst>
              <a:ext uri="{FF2B5EF4-FFF2-40B4-BE49-F238E27FC236}">
                <a16:creationId xmlns:a16="http://schemas.microsoft.com/office/drawing/2014/main" id="{ACC87E80-1A8E-FD4D-93B1-CAECD1383ABF}"/>
              </a:ext>
            </a:extLst>
          </p:cNvPr>
          <p:cNvSpPr txBox="1"/>
          <p:nvPr/>
        </p:nvSpPr>
        <p:spPr>
          <a:xfrm>
            <a:off x="16984980" y="1851660"/>
            <a:ext cx="184731" cy="369332"/>
          </a:xfrm>
          <a:prstGeom prst="rect">
            <a:avLst/>
          </a:prstGeom>
          <a:noFill/>
        </p:spPr>
        <p:txBody>
          <a:bodyPr wrap="none" rtlCol="0">
            <a:spAutoFit/>
          </a:bodyPr>
          <a:lstStyle/>
          <a:p>
            <a:endParaRPr lang="en-GB" dirty="0"/>
          </a:p>
        </p:txBody>
      </p:sp>
      <p:pic>
        <p:nvPicPr>
          <p:cNvPr id="72" name="Picture 71" descr="Graphical user interface, diagram&#10;&#10;Description automatically generated">
            <a:extLst>
              <a:ext uri="{FF2B5EF4-FFF2-40B4-BE49-F238E27FC236}">
                <a16:creationId xmlns:a16="http://schemas.microsoft.com/office/drawing/2014/main" id="{A1EBF2F9-9C17-234D-A414-27F3584E6470}"/>
              </a:ext>
            </a:extLst>
          </p:cNvPr>
          <p:cNvPicPr>
            <a:picLocks noChangeAspect="1"/>
          </p:cNvPicPr>
          <p:nvPr/>
        </p:nvPicPr>
        <p:blipFill rotWithShape="1">
          <a:blip r:embed="rId6">
            <a:extLst>
              <a:ext uri="{28A0092B-C50C-407E-A947-70E740481C1C}">
                <a14:useLocalDpi xmlns:a14="http://schemas.microsoft.com/office/drawing/2010/main" val="0"/>
              </a:ext>
            </a:extLst>
          </a:blip>
          <a:srcRect l="21857" t="28434" r="23596" b="24801"/>
          <a:stretch/>
        </p:blipFill>
        <p:spPr>
          <a:xfrm>
            <a:off x="818918" y="1851660"/>
            <a:ext cx="10103534" cy="66935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dirty="0">
                  <a:solidFill>
                    <a:srgbClr val="000000"/>
                  </a:solidFill>
                  <a:latin typeface="Glacial Indifference Bold"/>
                </a:rPr>
                <a:t>18</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grpSp>
        <p:nvGrpSpPr>
          <p:cNvPr id="10" name="Group 10"/>
          <p:cNvGrpSpPr/>
          <p:nvPr/>
        </p:nvGrpSpPr>
        <p:grpSpPr>
          <a:xfrm>
            <a:off x="5363591" y="2490444"/>
            <a:ext cx="3286186" cy="4237806"/>
            <a:chOff x="0" y="0"/>
            <a:chExt cx="5525645" cy="5650408"/>
          </a:xfrm>
        </p:grpSpPr>
        <p:grpSp>
          <p:nvGrpSpPr>
            <p:cNvPr id="11" name="Group 11"/>
            <p:cNvGrpSpPr/>
            <p:nvPr/>
          </p:nvGrpSpPr>
          <p:grpSpPr>
            <a:xfrm>
              <a:off x="0" y="0"/>
              <a:ext cx="5525645" cy="5650408"/>
              <a:chOff x="0" y="0"/>
              <a:chExt cx="27632168" cy="28256069"/>
            </a:xfrm>
          </p:grpSpPr>
          <p:sp>
            <p:nvSpPr>
              <p:cNvPr id="12" name="Freeform 12"/>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13" name="AutoShape 13"/>
            <p:cNvSpPr/>
            <p:nvPr/>
          </p:nvSpPr>
          <p:spPr>
            <a:xfrm rot="-5400000">
              <a:off x="1457079" y="1835965"/>
              <a:ext cx="12700" cy="1770611"/>
            </a:xfrm>
            <a:prstGeom prst="rect">
              <a:avLst/>
            </a:prstGeom>
            <a:solidFill>
              <a:srgbClr val="000000"/>
            </a:solidFill>
          </p:spPr>
        </p:sp>
        <p:sp>
          <p:nvSpPr>
            <p:cNvPr id="14" name="TextBox 14"/>
            <p:cNvSpPr txBox="1"/>
            <p:nvPr/>
          </p:nvSpPr>
          <p:spPr>
            <a:xfrm>
              <a:off x="578124" y="641541"/>
              <a:ext cx="4407007" cy="1927023"/>
            </a:xfrm>
            <a:prstGeom prst="rect">
              <a:avLst/>
            </a:prstGeom>
          </p:spPr>
          <p:txBody>
            <a:bodyPr lIns="0" tIns="0" rIns="0" bIns="0" rtlCol="0" anchor="t">
              <a:spAutoFit/>
            </a:bodyPr>
            <a:lstStyle/>
            <a:p>
              <a:pPr>
                <a:lnSpc>
                  <a:spcPts val="2250"/>
                </a:lnSpc>
              </a:pPr>
              <a:r>
                <a:rPr lang="en-US" sz="1500" spc="60" dirty="0">
                  <a:solidFill>
                    <a:srgbClr val="000000"/>
                  </a:solidFill>
                  <a:latin typeface="Open Sauce Light"/>
                </a:rPr>
                <a:t>Presentations are communication tools that can be used as demonstrations, lectures, speeches, re</a:t>
              </a:r>
            </a:p>
          </p:txBody>
        </p:sp>
        <p:sp>
          <p:nvSpPr>
            <p:cNvPr id="15" name="TextBox 15"/>
            <p:cNvSpPr txBox="1"/>
            <p:nvPr/>
          </p:nvSpPr>
          <p:spPr>
            <a:xfrm>
              <a:off x="578123" y="4545403"/>
              <a:ext cx="4407006" cy="365741"/>
            </a:xfrm>
            <a:prstGeom prst="rect">
              <a:avLst/>
            </a:prstGeom>
          </p:spPr>
          <p:txBody>
            <a:bodyPr lIns="0" tIns="0" rIns="0" bIns="0" rtlCol="0" anchor="t">
              <a:spAutoFit/>
            </a:bodyPr>
            <a:lstStyle/>
            <a:p>
              <a:pPr>
                <a:lnSpc>
                  <a:spcPts val="2340"/>
                </a:lnSpc>
              </a:pPr>
              <a:r>
                <a:rPr lang="en-US" sz="1800" spc="72" dirty="0">
                  <a:solidFill>
                    <a:srgbClr val="000000"/>
                  </a:solidFill>
                  <a:latin typeface="Open Sauce Light Bold"/>
                </a:rPr>
                <a:t>Image Display</a:t>
              </a:r>
            </a:p>
          </p:txBody>
        </p:sp>
        <p:sp>
          <p:nvSpPr>
            <p:cNvPr id="16" name="TextBox 16"/>
            <p:cNvSpPr txBox="1"/>
            <p:nvPr/>
          </p:nvSpPr>
          <p:spPr>
            <a:xfrm>
              <a:off x="578123" y="3319390"/>
              <a:ext cx="4407007" cy="669495"/>
            </a:xfrm>
            <a:prstGeom prst="rect">
              <a:avLst/>
            </a:prstGeom>
          </p:spPr>
          <p:txBody>
            <a:bodyPr lIns="0" tIns="0" rIns="0" bIns="0" rtlCol="0" anchor="t">
              <a:spAutoFit/>
            </a:bodyPr>
            <a:lstStyle/>
            <a:p>
              <a:pPr>
                <a:lnSpc>
                  <a:spcPts val="2079"/>
                </a:lnSpc>
              </a:pPr>
              <a:r>
                <a:rPr lang="en-US" sz="1599" spc="191" dirty="0">
                  <a:solidFill>
                    <a:srgbClr val="000000"/>
                  </a:solidFill>
                  <a:latin typeface="Open Sauce Light"/>
                </a:rPr>
                <a:t>UNCOVERED KEY RESEARCH TRENDS</a:t>
              </a:r>
            </a:p>
          </p:txBody>
        </p:sp>
      </p:grpSp>
      <p:pic>
        <p:nvPicPr>
          <p:cNvPr id="32" name="Picture 12">
            <a:extLst>
              <a:ext uri="{FF2B5EF4-FFF2-40B4-BE49-F238E27FC236}">
                <a16:creationId xmlns:a16="http://schemas.microsoft.com/office/drawing/2014/main" id="{E7E5F027-1578-8945-9828-F896A592C98A}"/>
              </a:ext>
            </a:extLst>
          </p:cNvPr>
          <p:cNvPicPr>
            <a:picLocks noChangeAspect="1"/>
          </p:cNvPicPr>
          <p:nvPr/>
        </p:nvPicPr>
        <p:blipFill>
          <a:blip r:embed="rId4"/>
          <a:srcRect/>
          <a:stretch>
            <a:fillRect/>
          </a:stretch>
        </p:blipFill>
        <p:spPr>
          <a:xfrm>
            <a:off x="5553695" y="7879666"/>
            <a:ext cx="6329255" cy="2301547"/>
          </a:xfrm>
          <a:prstGeom prst="rect">
            <a:avLst/>
          </a:prstGeom>
        </p:spPr>
      </p:pic>
      <p:grpSp>
        <p:nvGrpSpPr>
          <p:cNvPr id="34" name="Group 13">
            <a:extLst>
              <a:ext uri="{FF2B5EF4-FFF2-40B4-BE49-F238E27FC236}">
                <a16:creationId xmlns:a16="http://schemas.microsoft.com/office/drawing/2014/main" id="{838B29E8-14C1-194C-BDB8-F69746688174}"/>
              </a:ext>
            </a:extLst>
          </p:cNvPr>
          <p:cNvGrpSpPr/>
          <p:nvPr/>
        </p:nvGrpSpPr>
        <p:grpSpPr>
          <a:xfrm>
            <a:off x="818918" y="569921"/>
            <a:ext cx="4100178" cy="670751"/>
            <a:chOff x="0" y="0"/>
            <a:chExt cx="5466904" cy="894335"/>
          </a:xfrm>
        </p:grpSpPr>
        <p:grpSp>
          <p:nvGrpSpPr>
            <p:cNvPr id="35" name="Group 14">
              <a:extLst>
                <a:ext uri="{FF2B5EF4-FFF2-40B4-BE49-F238E27FC236}">
                  <a16:creationId xmlns:a16="http://schemas.microsoft.com/office/drawing/2014/main" id="{8105CFC3-40BA-6A4D-A11D-C7DF8432F183}"/>
                </a:ext>
              </a:extLst>
            </p:cNvPr>
            <p:cNvGrpSpPr/>
            <p:nvPr/>
          </p:nvGrpSpPr>
          <p:grpSpPr>
            <a:xfrm rot="5400000">
              <a:off x="97682" y="-97682"/>
              <a:ext cx="894335" cy="1089699"/>
              <a:chOff x="0" y="0"/>
              <a:chExt cx="2354580" cy="2868930"/>
            </a:xfrm>
          </p:grpSpPr>
          <p:sp>
            <p:nvSpPr>
              <p:cNvPr id="41" name="Freeform 15">
                <a:extLst>
                  <a:ext uri="{FF2B5EF4-FFF2-40B4-BE49-F238E27FC236}">
                    <a16:creationId xmlns:a16="http://schemas.microsoft.com/office/drawing/2014/main" id="{B6F6AA5B-FE90-944A-8F88-2D87BE5EE86E}"/>
                  </a:ext>
                </a:extLst>
              </p:cNvPr>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6" name="Group 16">
              <a:extLst>
                <a:ext uri="{FF2B5EF4-FFF2-40B4-BE49-F238E27FC236}">
                  <a16:creationId xmlns:a16="http://schemas.microsoft.com/office/drawing/2014/main" id="{9A2227C7-03B4-334F-ACB9-F64AB32257F2}"/>
                </a:ext>
              </a:extLst>
            </p:cNvPr>
            <p:cNvGrpSpPr/>
            <p:nvPr/>
          </p:nvGrpSpPr>
          <p:grpSpPr>
            <a:xfrm rot="-5400000">
              <a:off x="4474887" y="-97682"/>
              <a:ext cx="894335" cy="1089699"/>
              <a:chOff x="0" y="0"/>
              <a:chExt cx="2354580" cy="2868930"/>
            </a:xfrm>
          </p:grpSpPr>
          <p:sp>
            <p:nvSpPr>
              <p:cNvPr id="40" name="Freeform 17">
                <a:extLst>
                  <a:ext uri="{FF2B5EF4-FFF2-40B4-BE49-F238E27FC236}">
                    <a16:creationId xmlns:a16="http://schemas.microsoft.com/office/drawing/2014/main" id="{9AC3F48C-2CE7-B647-B1EB-B79835D474D3}"/>
                  </a:ext>
                </a:extLst>
              </p:cNvPr>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7" name="Group 18">
              <a:extLst>
                <a:ext uri="{FF2B5EF4-FFF2-40B4-BE49-F238E27FC236}">
                  <a16:creationId xmlns:a16="http://schemas.microsoft.com/office/drawing/2014/main" id="{9FDE1C23-A3F2-1745-BA4A-F4DE9D932B78}"/>
                </a:ext>
              </a:extLst>
            </p:cNvPr>
            <p:cNvGrpSpPr/>
            <p:nvPr/>
          </p:nvGrpSpPr>
          <p:grpSpPr>
            <a:xfrm>
              <a:off x="698002" y="0"/>
              <a:ext cx="4351052" cy="894335"/>
              <a:chOff x="0" y="0"/>
              <a:chExt cx="1006916" cy="206966"/>
            </a:xfrm>
          </p:grpSpPr>
          <p:sp>
            <p:nvSpPr>
              <p:cNvPr id="39" name="Freeform 19">
                <a:extLst>
                  <a:ext uri="{FF2B5EF4-FFF2-40B4-BE49-F238E27FC236}">
                    <a16:creationId xmlns:a16="http://schemas.microsoft.com/office/drawing/2014/main" id="{3E166C69-1F88-804A-8A79-67F7F798E11E}"/>
                  </a:ext>
                </a:extLst>
              </p:cNvPr>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38" name="TextBox 20">
              <a:extLst>
                <a:ext uri="{FF2B5EF4-FFF2-40B4-BE49-F238E27FC236}">
                  <a16:creationId xmlns:a16="http://schemas.microsoft.com/office/drawing/2014/main" id="{683C3CBA-1F28-4640-997D-2067F6255069}"/>
                </a:ext>
              </a:extLst>
            </p:cNvPr>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b="1" spc="95" dirty="0">
                  <a:solidFill>
                    <a:srgbClr val="FFFFFF"/>
                  </a:solidFill>
                  <a:latin typeface="Open Sauce Light"/>
                </a:rPr>
                <a:t>Features</a:t>
              </a:r>
            </a:p>
          </p:txBody>
        </p:sp>
      </p:grpSp>
      <p:grpSp>
        <p:nvGrpSpPr>
          <p:cNvPr id="42" name="Group 10">
            <a:extLst>
              <a:ext uri="{FF2B5EF4-FFF2-40B4-BE49-F238E27FC236}">
                <a16:creationId xmlns:a16="http://schemas.microsoft.com/office/drawing/2014/main" id="{CBA568A7-1C25-304A-BB0B-2BE2F7EC9033}"/>
              </a:ext>
            </a:extLst>
          </p:cNvPr>
          <p:cNvGrpSpPr/>
          <p:nvPr/>
        </p:nvGrpSpPr>
        <p:grpSpPr>
          <a:xfrm>
            <a:off x="1643813" y="2476500"/>
            <a:ext cx="3286186" cy="4237806"/>
            <a:chOff x="0" y="0"/>
            <a:chExt cx="5525645" cy="5650408"/>
          </a:xfrm>
        </p:grpSpPr>
        <p:grpSp>
          <p:nvGrpSpPr>
            <p:cNvPr id="43" name="Group 11">
              <a:extLst>
                <a:ext uri="{FF2B5EF4-FFF2-40B4-BE49-F238E27FC236}">
                  <a16:creationId xmlns:a16="http://schemas.microsoft.com/office/drawing/2014/main" id="{1C885F44-BADE-C44D-B829-5EB269D88E89}"/>
                </a:ext>
              </a:extLst>
            </p:cNvPr>
            <p:cNvGrpSpPr/>
            <p:nvPr/>
          </p:nvGrpSpPr>
          <p:grpSpPr>
            <a:xfrm>
              <a:off x="0" y="0"/>
              <a:ext cx="5525645" cy="5650408"/>
              <a:chOff x="0" y="0"/>
              <a:chExt cx="27632168" cy="28256069"/>
            </a:xfrm>
          </p:grpSpPr>
          <p:sp>
            <p:nvSpPr>
              <p:cNvPr id="48" name="Freeform 12">
                <a:extLst>
                  <a:ext uri="{FF2B5EF4-FFF2-40B4-BE49-F238E27FC236}">
                    <a16:creationId xmlns:a16="http://schemas.microsoft.com/office/drawing/2014/main" id="{D1B60D66-5362-5F4F-87F8-4B4756F31CE4}"/>
                  </a:ext>
                </a:extLst>
              </p:cNvPr>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44" name="AutoShape 13">
              <a:extLst>
                <a:ext uri="{FF2B5EF4-FFF2-40B4-BE49-F238E27FC236}">
                  <a16:creationId xmlns:a16="http://schemas.microsoft.com/office/drawing/2014/main" id="{876DD0F8-F2E3-C742-BAE9-D4D52F0562DA}"/>
                </a:ext>
              </a:extLst>
            </p:cNvPr>
            <p:cNvSpPr/>
            <p:nvPr/>
          </p:nvSpPr>
          <p:spPr>
            <a:xfrm rot="-5400000">
              <a:off x="1457079" y="1835965"/>
              <a:ext cx="12700" cy="1770611"/>
            </a:xfrm>
            <a:prstGeom prst="rect">
              <a:avLst/>
            </a:prstGeom>
            <a:solidFill>
              <a:srgbClr val="000000"/>
            </a:solidFill>
          </p:spPr>
        </p:sp>
        <p:sp>
          <p:nvSpPr>
            <p:cNvPr id="45" name="TextBox 14">
              <a:extLst>
                <a:ext uri="{FF2B5EF4-FFF2-40B4-BE49-F238E27FC236}">
                  <a16:creationId xmlns:a16="http://schemas.microsoft.com/office/drawing/2014/main" id="{8DE70D16-FB85-2145-B51E-AFC41582FAA2}"/>
                </a:ext>
              </a:extLst>
            </p:cNvPr>
            <p:cNvSpPr txBox="1"/>
            <p:nvPr/>
          </p:nvSpPr>
          <p:spPr>
            <a:xfrm>
              <a:off x="578124" y="641541"/>
              <a:ext cx="4407007" cy="1927023"/>
            </a:xfrm>
            <a:prstGeom prst="rect">
              <a:avLst/>
            </a:prstGeom>
          </p:spPr>
          <p:txBody>
            <a:bodyPr lIns="0" tIns="0" rIns="0" bIns="0" rtlCol="0" anchor="t">
              <a:spAutoFit/>
            </a:bodyPr>
            <a:lstStyle/>
            <a:p>
              <a:pPr>
                <a:lnSpc>
                  <a:spcPts val="2250"/>
                </a:lnSpc>
              </a:pPr>
              <a:r>
                <a:rPr lang="en-US" sz="1500" spc="60" dirty="0">
                  <a:solidFill>
                    <a:srgbClr val="000000"/>
                  </a:solidFill>
                  <a:latin typeface="Open Sauce Light"/>
                </a:rPr>
                <a:t>Presentations are communication tools that can be used as demonstrations, lectures, speeches, re</a:t>
              </a:r>
            </a:p>
          </p:txBody>
        </p:sp>
        <p:sp>
          <p:nvSpPr>
            <p:cNvPr id="46" name="TextBox 15">
              <a:extLst>
                <a:ext uri="{FF2B5EF4-FFF2-40B4-BE49-F238E27FC236}">
                  <a16:creationId xmlns:a16="http://schemas.microsoft.com/office/drawing/2014/main" id="{ACD51CAF-2DD0-2141-AEE2-065BE4B67DCB}"/>
                </a:ext>
              </a:extLst>
            </p:cNvPr>
            <p:cNvSpPr txBox="1"/>
            <p:nvPr/>
          </p:nvSpPr>
          <p:spPr>
            <a:xfrm>
              <a:off x="578123" y="4545403"/>
              <a:ext cx="4407006" cy="365741"/>
            </a:xfrm>
            <a:prstGeom prst="rect">
              <a:avLst/>
            </a:prstGeom>
          </p:spPr>
          <p:txBody>
            <a:bodyPr lIns="0" tIns="0" rIns="0" bIns="0" rtlCol="0" anchor="t">
              <a:spAutoFit/>
            </a:bodyPr>
            <a:lstStyle/>
            <a:p>
              <a:pPr>
                <a:lnSpc>
                  <a:spcPts val="2340"/>
                </a:lnSpc>
              </a:pPr>
              <a:r>
                <a:rPr lang="en-US" sz="1800" spc="72" dirty="0">
                  <a:solidFill>
                    <a:srgbClr val="000000"/>
                  </a:solidFill>
                  <a:latin typeface="Open Sauce Light Bold"/>
                </a:rPr>
                <a:t>Voice Recognition</a:t>
              </a:r>
            </a:p>
          </p:txBody>
        </p:sp>
        <p:sp>
          <p:nvSpPr>
            <p:cNvPr id="47" name="TextBox 16">
              <a:extLst>
                <a:ext uri="{FF2B5EF4-FFF2-40B4-BE49-F238E27FC236}">
                  <a16:creationId xmlns:a16="http://schemas.microsoft.com/office/drawing/2014/main" id="{07B7A770-61D8-B846-A33A-E9765CC8E056}"/>
                </a:ext>
              </a:extLst>
            </p:cNvPr>
            <p:cNvSpPr txBox="1"/>
            <p:nvPr/>
          </p:nvSpPr>
          <p:spPr>
            <a:xfrm>
              <a:off x="578124" y="3319391"/>
              <a:ext cx="4407007" cy="691216"/>
            </a:xfrm>
            <a:prstGeom prst="rect">
              <a:avLst/>
            </a:prstGeom>
          </p:spPr>
          <p:txBody>
            <a:bodyPr lIns="0" tIns="0" rIns="0" bIns="0" rtlCol="0" anchor="t">
              <a:spAutoFit/>
            </a:bodyPr>
            <a:lstStyle/>
            <a:p>
              <a:pPr>
                <a:lnSpc>
                  <a:spcPts val="2079"/>
                </a:lnSpc>
              </a:pPr>
              <a:r>
                <a:rPr lang="en-US" sz="1599" spc="191" dirty="0">
                  <a:solidFill>
                    <a:srgbClr val="000000"/>
                  </a:solidFill>
                  <a:latin typeface="Open Sauce Light"/>
                </a:rPr>
                <a:t>Library: </a:t>
              </a:r>
              <a:r>
                <a:rPr lang="en-US" sz="1599" spc="191" dirty="0" err="1">
                  <a:solidFill>
                    <a:srgbClr val="000000"/>
                  </a:solidFill>
                  <a:latin typeface="Open Sauce Light"/>
                </a:rPr>
                <a:t>speech_recognition</a:t>
              </a:r>
              <a:endParaRPr lang="en-US" sz="1599" spc="191" dirty="0">
                <a:solidFill>
                  <a:srgbClr val="000000"/>
                </a:solidFill>
                <a:latin typeface="Open Sauce Light"/>
              </a:endParaRPr>
            </a:p>
          </p:txBody>
        </p:sp>
      </p:grpSp>
      <p:grpSp>
        <p:nvGrpSpPr>
          <p:cNvPr id="49" name="Group 10">
            <a:extLst>
              <a:ext uri="{FF2B5EF4-FFF2-40B4-BE49-F238E27FC236}">
                <a16:creationId xmlns:a16="http://schemas.microsoft.com/office/drawing/2014/main" id="{DB1C2B24-FDA5-3040-BF3C-28B2CBF0551A}"/>
              </a:ext>
            </a:extLst>
          </p:cNvPr>
          <p:cNvGrpSpPr/>
          <p:nvPr/>
        </p:nvGrpSpPr>
        <p:grpSpPr>
          <a:xfrm>
            <a:off x="12803147" y="2476500"/>
            <a:ext cx="3286186" cy="4237806"/>
            <a:chOff x="0" y="0"/>
            <a:chExt cx="5525645" cy="5650408"/>
          </a:xfrm>
        </p:grpSpPr>
        <p:grpSp>
          <p:nvGrpSpPr>
            <p:cNvPr id="50" name="Group 11">
              <a:extLst>
                <a:ext uri="{FF2B5EF4-FFF2-40B4-BE49-F238E27FC236}">
                  <a16:creationId xmlns:a16="http://schemas.microsoft.com/office/drawing/2014/main" id="{2F4C7CE7-37B5-AD4B-A810-2902F62FC552}"/>
                </a:ext>
              </a:extLst>
            </p:cNvPr>
            <p:cNvGrpSpPr/>
            <p:nvPr/>
          </p:nvGrpSpPr>
          <p:grpSpPr>
            <a:xfrm>
              <a:off x="0" y="0"/>
              <a:ext cx="5525645" cy="5650408"/>
              <a:chOff x="0" y="0"/>
              <a:chExt cx="27632168" cy="28256069"/>
            </a:xfrm>
          </p:grpSpPr>
          <p:sp>
            <p:nvSpPr>
              <p:cNvPr id="55" name="Freeform 12">
                <a:extLst>
                  <a:ext uri="{FF2B5EF4-FFF2-40B4-BE49-F238E27FC236}">
                    <a16:creationId xmlns:a16="http://schemas.microsoft.com/office/drawing/2014/main" id="{3F26CF3C-9E52-2540-9AF0-8D6DF965B1D2}"/>
                  </a:ext>
                </a:extLst>
              </p:cNvPr>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51" name="AutoShape 13">
              <a:extLst>
                <a:ext uri="{FF2B5EF4-FFF2-40B4-BE49-F238E27FC236}">
                  <a16:creationId xmlns:a16="http://schemas.microsoft.com/office/drawing/2014/main" id="{BA5C319F-0DA0-B64C-8224-59CC4731ADFD}"/>
                </a:ext>
              </a:extLst>
            </p:cNvPr>
            <p:cNvSpPr/>
            <p:nvPr/>
          </p:nvSpPr>
          <p:spPr>
            <a:xfrm rot="-5400000">
              <a:off x="1457079" y="1835965"/>
              <a:ext cx="12700" cy="1770611"/>
            </a:xfrm>
            <a:prstGeom prst="rect">
              <a:avLst/>
            </a:prstGeom>
            <a:solidFill>
              <a:srgbClr val="000000"/>
            </a:solidFill>
          </p:spPr>
        </p:sp>
        <p:sp>
          <p:nvSpPr>
            <p:cNvPr id="52" name="TextBox 14">
              <a:extLst>
                <a:ext uri="{FF2B5EF4-FFF2-40B4-BE49-F238E27FC236}">
                  <a16:creationId xmlns:a16="http://schemas.microsoft.com/office/drawing/2014/main" id="{8B867DB2-D4A0-E44D-B575-630FA37CDDAB}"/>
                </a:ext>
              </a:extLst>
            </p:cNvPr>
            <p:cNvSpPr txBox="1"/>
            <p:nvPr/>
          </p:nvSpPr>
          <p:spPr>
            <a:xfrm>
              <a:off x="578124" y="641541"/>
              <a:ext cx="4407007" cy="1927023"/>
            </a:xfrm>
            <a:prstGeom prst="rect">
              <a:avLst/>
            </a:prstGeom>
          </p:spPr>
          <p:txBody>
            <a:bodyPr lIns="0" tIns="0" rIns="0" bIns="0" rtlCol="0" anchor="t">
              <a:spAutoFit/>
            </a:bodyPr>
            <a:lstStyle/>
            <a:p>
              <a:pPr>
                <a:lnSpc>
                  <a:spcPts val="2250"/>
                </a:lnSpc>
              </a:pPr>
              <a:r>
                <a:rPr lang="en-US" sz="1500" spc="60" dirty="0">
                  <a:solidFill>
                    <a:srgbClr val="000000"/>
                  </a:solidFill>
                  <a:latin typeface="Open Sauce Light"/>
                </a:rPr>
                <a:t>Presentations are communication tools that can be used as demonstrations, lectures, speeches, re</a:t>
              </a:r>
            </a:p>
          </p:txBody>
        </p:sp>
        <p:sp>
          <p:nvSpPr>
            <p:cNvPr id="53" name="TextBox 15">
              <a:extLst>
                <a:ext uri="{FF2B5EF4-FFF2-40B4-BE49-F238E27FC236}">
                  <a16:creationId xmlns:a16="http://schemas.microsoft.com/office/drawing/2014/main" id="{697B4A06-270A-BB4F-8E0C-54B236412701}"/>
                </a:ext>
              </a:extLst>
            </p:cNvPr>
            <p:cNvSpPr txBox="1"/>
            <p:nvPr/>
          </p:nvSpPr>
          <p:spPr>
            <a:xfrm>
              <a:off x="578123" y="4545403"/>
              <a:ext cx="4407006" cy="365741"/>
            </a:xfrm>
            <a:prstGeom prst="rect">
              <a:avLst/>
            </a:prstGeom>
          </p:spPr>
          <p:txBody>
            <a:bodyPr lIns="0" tIns="0" rIns="0" bIns="0" rtlCol="0" anchor="t">
              <a:spAutoFit/>
            </a:bodyPr>
            <a:lstStyle/>
            <a:p>
              <a:pPr>
                <a:lnSpc>
                  <a:spcPts val="2340"/>
                </a:lnSpc>
              </a:pPr>
              <a:r>
                <a:rPr lang="en-US" sz="1800" spc="72" dirty="0">
                  <a:solidFill>
                    <a:srgbClr val="000000"/>
                  </a:solidFill>
                  <a:latin typeface="Open Sauce Light Bold"/>
                </a:rPr>
                <a:t>Sounds</a:t>
              </a:r>
            </a:p>
          </p:txBody>
        </p:sp>
        <p:sp>
          <p:nvSpPr>
            <p:cNvPr id="54" name="TextBox 16">
              <a:extLst>
                <a:ext uri="{FF2B5EF4-FFF2-40B4-BE49-F238E27FC236}">
                  <a16:creationId xmlns:a16="http://schemas.microsoft.com/office/drawing/2014/main" id="{EB93E34F-D868-1C4F-B933-5311F3E78F15}"/>
                </a:ext>
              </a:extLst>
            </p:cNvPr>
            <p:cNvSpPr txBox="1"/>
            <p:nvPr/>
          </p:nvSpPr>
          <p:spPr>
            <a:xfrm>
              <a:off x="578123" y="3319390"/>
              <a:ext cx="4407007" cy="669495"/>
            </a:xfrm>
            <a:prstGeom prst="rect">
              <a:avLst/>
            </a:prstGeom>
          </p:spPr>
          <p:txBody>
            <a:bodyPr lIns="0" tIns="0" rIns="0" bIns="0" rtlCol="0" anchor="t">
              <a:spAutoFit/>
            </a:bodyPr>
            <a:lstStyle/>
            <a:p>
              <a:pPr>
                <a:lnSpc>
                  <a:spcPts val="2079"/>
                </a:lnSpc>
              </a:pPr>
              <a:r>
                <a:rPr lang="en-US" sz="1599" spc="191">
                  <a:solidFill>
                    <a:srgbClr val="000000"/>
                  </a:solidFill>
                  <a:latin typeface="Open Sauce Light"/>
                </a:rPr>
                <a:t>UNCOVERED KEY RESEARCH TRENDS</a:t>
              </a:r>
            </a:p>
          </p:txBody>
        </p:sp>
      </p:grpSp>
      <p:grpSp>
        <p:nvGrpSpPr>
          <p:cNvPr id="56" name="Group 10">
            <a:extLst>
              <a:ext uri="{FF2B5EF4-FFF2-40B4-BE49-F238E27FC236}">
                <a16:creationId xmlns:a16="http://schemas.microsoft.com/office/drawing/2014/main" id="{A45CFFA7-2894-5049-9DF5-801EA8EA3C7C}"/>
              </a:ext>
            </a:extLst>
          </p:cNvPr>
          <p:cNvGrpSpPr/>
          <p:nvPr/>
        </p:nvGrpSpPr>
        <p:grpSpPr>
          <a:xfrm>
            <a:off x="9083369" y="2490444"/>
            <a:ext cx="3286186" cy="4237806"/>
            <a:chOff x="0" y="0"/>
            <a:chExt cx="5525645" cy="5650408"/>
          </a:xfrm>
        </p:grpSpPr>
        <p:grpSp>
          <p:nvGrpSpPr>
            <p:cNvPr id="57" name="Group 11">
              <a:extLst>
                <a:ext uri="{FF2B5EF4-FFF2-40B4-BE49-F238E27FC236}">
                  <a16:creationId xmlns:a16="http://schemas.microsoft.com/office/drawing/2014/main" id="{3D135B26-4F65-894D-BA5C-CA76A1E08C91}"/>
                </a:ext>
              </a:extLst>
            </p:cNvPr>
            <p:cNvGrpSpPr/>
            <p:nvPr/>
          </p:nvGrpSpPr>
          <p:grpSpPr>
            <a:xfrm>
              <a:off x="0" y="0"/>
              <a:ext cx="5525645" cy="5650408"/>
              <a:chOff x="0" y="0"/>
              <a:chExt cx="27632168" cy="28256069"/>
            </a:xfrm>
          </p:grpSpPr>
          <p:sp>
            <p:nvSpPr>
              <p:cNvPr id="62" name="Freeform 12">
                <a:extLst>
                  <a:ext uri="{FF2B5EF4-FFF2-40B4-BE49-F238E27FC236}">
                    <a16:creationId xmlns:a16="http://schemas.microsoft.com/office/drawing/2014/main" id="{A7BCE2BC-4271-324C-87FC-05CCD49F41F7}"/>
                  </a:ext>
                </a:extLst>
              </p:cNvPr>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58" name="AutoShape 13">
              <a:extLst>
                <a:ext uri="{FF2B5EF4-FFF2-40B4-BE49-F238E27FC236}">
                  <a16:creationId xmlns:a16="http://schemas.microsoft.com/office/drawing/2014/main" id="{C9363CB7-BEC7-BF4C-924B-6BDC427CF84A}"/>
                </a:ext>
              </a:extLst>
            </p:cNvPr>
            <p:cNvSpPr/>
            <p:nvPr/>
          </p:nvSpPr>
          <p:spPr>
            <a:xfrm rot="-5400000">
              <a:off x="1457079" y="1835965"/>
              <a:ext cx="12700" cy="1770611"/>
            </a:xfrm>
            <a:prstGeom prst="rect">
              <a:avLst/>
            </a:prstGeom>
            <a:solidFill>
              <a:srgbClr val="000000"/>
            </a:solidFill>
          </p:spPr>
        </p:sp>
        <p:sp>
          <p:nvSpPr>
            <p:cNvPr id="59" name="TextBox 14">
              <a:extLst>
                <a:ext uri="{FF2B5EF4-FFF2-40B4-BE49-F238E27FC236}">
                  <a16:creationId xmlns:a16="http://schemas.microsoft.com/office/drawing/2014/main" id="{5C6CDA7F-A178-C046-9C3E-83618EA933AB}"/>
                </a:ext>
              </a:extLst>
            </p:cNvPr>
            <p:cNvSpPr txBox="1"/>
            <p:nvPr/>
          </p:nvSpPr>
          <p:spPr>
            <a:xfrm>
              <a:off x="578124" y="641541"/>
              <a:ext cx="4407007" cy="1927023"/>
            </a:xfrm>
            <a:prstGeom prst="rect">
              <a:avLst/>
            </a:prstGeom>
          </p:spPr>
          <p:txBody>
            <a:bodyPr lIns="0" tIns="0" rIns="0" bIns="0" rtlCol="0" anchor="t">
              <a:spAutoFit/>
            </a:bodyPr>
            <a:lstStyle/>
            <a:p>
              <a:pPr>
                <a:lnSpc>
                  <a:spcPts val="2250"/>
                </a:lnSpc>
              </a:pPr>
              <a:r>
                <a:rPr lang="en-US" sz="1500" spc="60" dirty="0">
                  <a:solidFill>
                    <a:srgbClr val="000000"/>
                  </a:solidFill>
                  <a:latin typeface="Open Sauce Light"/>
                </a:rPr>
                <a:t>Presentations are communication tools that can be used as demonstrations, lectures, speeches, re</a:t>
              </a:r>
            </a:p>
          </p:txBody>
        </p:sp>
        <p:sp>
          <p:nvSpPr>
            <p:cNvPr id="60" name="TextBox 15">
              <a:extLst>
                <a:ext uri="{FF2B5EF4-FFF2-40B4-BE49-F238E27FC236}">
                  <a16:creationId xmlns:a16="http://schemas.microsoft.com/office/drawing/2014/main" id="{31A02D65-470D-EF42-AF71-1063BF1B1F2C}"/>
                </a:ext>
              </a:extLst>
            </p:cNvPr>
            <p:cNvSpPr txBox="1"/>
            <p:nvPr/>
          </p:nvSpPr>
          <p:spPr>
            <a:xfrm>
              <a:off x="578123" y="4545403"/>
              <a:ext cx="4407006" cy="365741"/>
            </a:xfrm>
            <a:prstGeom prst="rect">
              <a:avLst/>
            </a:prstGeom>
          </p:spPr>
          <p:txBody>
            <a:bodyPr lIns="0" tIns="0" rIns="0" bIns="0" rtlCol="0" anchor="t">
              <a:spAutoFit/>
            </a:bodyPr>
            <a:lstStyle/>
            <a:p>
              <a:pPr>
                <a:lnSpc>
                  <a:spcPts val="2340"/>
                </a:lnSpc>
              </a:pPr>
              <a:r>
                <a:rPr lang="en-US" spc="72" dirty="0">
                  <a:solidFill>
                    <a:srgbClr val="000000"/>
                  </a:solidFill>
                  <a:latin typeface="Open Sauce Light Bold"/>
                </a:rPr>
                <a:t>Text-to-Speech</a:t>
              </a:r>
              <a:endParaRPr lang="en-US" sz="1800" spc="72" dirty="0">
                <a:solidFill>
                  <a:srgbClr val="000000"/>
                </a:solidFill>
                <a:latin typeface="Open Sauce Light Bold"/>
              </a:endParaRPr>
            </a:p>
          </p:txBody>
        </p:sp>
        <p:sp>
          <p:nvSpPr>
            <p:cNvPr id="61" name="TextBox 16">
              <a:extLst>
                <a:ext uri="{FF2B5EF4-FFF2-40B4-BE49-F238E27FC236}">
                  <a16:creationId xmlns:a16="http://schemas.microsoft.com/office/drawing/2014/main" id="{FFE70B75-9237-D040-A896-7CD12357AFCB}"/>
                </a:ext>
              </a:extLst>
            </p:cNvPr>
            <p:cNvSpPr txBox="1"/>
            <p:nvPr/>
          </p:nvSpPr>
          <p:spPr>
            <a:xfrm>
              <a:off x="578123" y="3319390"/>
              <a:ext cx="4407007" cy="669495"/>
            </a:xfrm>
            <a:prstGeom prst="rect">
              <a:avLst/>
            </a:prstGeom>
          </p:spPr>
          <p:txBody>
            <a:bodyPr lIns="0" tIns="0" rIns="0" bIns="0" rtlCol="0" anchor="t">
              <a:spAutoFit/>
            </a:bodyPr>
            <a:lstStyle/>
            <a:p>
              <a:pPr>
                <a:lnSpc>
                  <a:spcPts val="2079"/>
                </a:lnSpc>
              </a:pPr>
              <a:r>
                <a:rPr lang="en-US" sz="1599" spc="191">
                  <a:solidFill>
                    <a:srgbClr val="000000"/>
                  </a:solidFill>
                  <a:latin typeface="Open Sauce Light"/>
                </a:rPr>
                <a:t>UNCOVERED KEY RESEARCH TRENDS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09</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pic>
        <p:nvPicPr>
          <p:cNvPr id="13" name="Picture 13"/>
          <p:cNvPicPr>
            <a:picLocks noChangeAspect="1"/>
          </p:cNvPicPr>
          <p:nvPr/>
        </p:nvPicPr>
        <p:blipFill>
          <a:blip r:embed="rId4"/>
          <a:srcRect/>
          <a:stretch>
            <a:fillRect/>
          </a:stretch>
        </p:blipFill>
        <p:spPr>
          <a:xfrm>
            <a:off x="-152400" y="3436172"/>
            <a:ext cx="5704871" cy="68508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02</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3"/>
          <a:srcRect/>
          <a:stretch>
            <a:fillRect/>
          </a:stretch>
        </p:blipFill>
        <p:spPr>
          <a:xfrm>
            <a:off x="17499545" y="9552243"/>
            <a:ext cx="394907" cy="262793"/>
          </a:xfrm>
          <a:prstGeom prst="rect">
            <a:avLst/>
          </a:prstGeom>
        </p:spPr>
      </p:pic>
      <p:grpSp>
        <p:nvGrpSpPr>
          <p:cNvPr id="10" name="Group 10"/>
          <p:cNvGrpSpPr/>
          <p:nvPr/>
        </p:nvGrpSpPr>
        <p:grpSpPr>
          <a:xfrm>
            <a:off x="4979778" y="1523566"/>
            <a:ext cx="8328444" cy="2406303"/>
            <a:chOff x="0" y="0"/>
            <a:chExt cx="11104593" cy="3208404"/>
          </a:xfrm>
        </p:grpSpPr>
        <p:sp>
          <p:nvSpPr>
            <p:cNvPr id="11" name="TextBox 11"/>
            <p:cNvSpPr txBox="1"/>
            <p:nvPr/>
          </p:nvSpPr>
          <p:spPr>
            <a:xfrm>
              <a:off x="0" y="85725"/>
              <a:ext cx="11104593" cy="1729248"/>
            </a:xfrm>
            <a:prstGeom prst="rect">
              <a:avLst/>
            </a:prstGeom>
          </p:spPr>
          <p:txBody>
            <a:bodyPr lIns="0" tIns="0" rIns="0" bIns="0" rtlCol="0" anchor="t">
              <a:spAutoFit/>
            </a:bodyPr>
            <a:lstStyle/>
            <a:p>
              <a:pPr algn="ctr">
                <a:lnSpc>
                  <a:spcPts val="9899"/>
                </a:lnSpc>
              </a:pPr>
              <a:r>
                <a:rPr lang="en-US" sz="8999">
                  <a:solidFill>
                    <a:srgbClr val="FFFFFF"/>
                  </a:solidFill>
                  <a:latin typeface="Glacial Indifference"/>
                </a:rPr>
                <a:t>Group Members</a:t>
              </a:r>
            </a:p>
          </p:txBody>
        </p:sp>
        <p:sp>
          <p:nvSpPr>
            <p:cNvPr id="12" name="TextBox 12"/>
            <p:cNvSpPr txBox="1"/>
            <p:nvPr/>
          </p:nvSpPr>
          <p:spPr>
            <a:xfrm>
              <a:off x="2311172" y="2060502"/>
              <a:ext cx="6482249" cy="1147902"/>
            </a:xfrm>
            <a:prstGeom prst="rect">
              <a:avLst/>
            </a:prstGeom>
          </p:spPr>
          <p:txBody>
            <a:bodyPr lIns="0" tIns="0" rIns="0" bIns="0" rtlCol="0" anchor="t">
              <a:spAutoFit/>
            </a:bodyPr>
            <a:lstStyle/>
            <a:p>
              <a:pPr algn="ctr">
                <a:lnSpc>
                  <a:spcPts val="6600"/>
                </a:lnSpc>
              </a:pPr>
              <a:r>
                <a:rPr lang="en-US" sz="6000">
                  <a:solidFill>
                    <a:srgbClr val="FFFFFF"/>
                  </a:solidFill>
                  <a:latin typeface="Glacial Indifference"/>
                </a:rPr>
                <a:t>Group 1A</a:t>
              </a:r>
            </a:p>
          </p:txBody>
        </p:sp>
      </p:grpSp>
      <p:grpSp>
        <p:nvGrpSpPr>
          <p:cNvPr id="13" name="Group 13"/>
          <p:cNvGrpSpPr>
            <a:grpSpLocks noChangeAspect="1"/>
          </p:cNvGrpSpPr>
          <p:nvPr/>
        </p:nvGrpSpPr>
        <p:grpSpPr>
          <a:xfrm>
            <a:off x="8348524" y="4996206"/>
            <a:ext cx="1517995" cy="1517989"/>
            <a:chOff x="0" y="0"/>
            <a:chExt cx="6350000" cy="6349975"/>
          </a:xfrm>
        </p:grpSpPr>
        <p:sp>
          <p:nvSpPr>
            <p:cNvPr id="14" name="Freeform 1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1602" r="-50792" b="-8399"/>
              </a:stretch>
            </a:blipFill>
          </p:spPr>
        </p:sp>
      </p:grpSp>
      <p:grpSp>
        <p:nvGrpSpPr>
          <p:cNvPr id="15" name="Group 15"/>
          <p:cNvGrpSpPr/>
          <p:nvPr/>
        </p:nvGrpSpPr>
        <p:grpSpPr>
          <a:xfrm>
            <a:off x="7585703" y="6863542"/>
            <a:ext cx="3043636" cy="1172890"/>
            <a:chOff x="0" y="0"/>
            <a:chExt cx="4058181" cy="1563854"/>
          </a:xfrm>
        </p:grpSpPr>
        <p:sp>
          <p:nvSpPr>
            <p:cNvPr id="16" name="TextBox 16"/>
            <p:cNvSpPr txBox="1"/>
            <p:nvPr/>
          </p:nvSpPr>
          <p:spPr>
            <a:xfrm>
              <a:off x="0" y="-19050"/>
              <a:ext cx="4058181" cy="512220"/>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Janna Patterson</a:t>
              </a:r>
            </a:p>
          </p:txBody>
        </p:sp>
        <p:sp>
          <p:nvSpPr>
            <p:cNvPr id="17" name="TextBox 17"/>
            <p:cNvSpPr txBox="1"/>
            <p:nvPr/>
          </p:nvSpPr>
          <p:spPr>
            <a:xfrm>
              <a:off x="314425" y="702140"/>
              <a:ext cx="3429331" cy="861714"/>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a:rPr>
                <a:t>Scientist and Encoder</a:t>
              </a:r>
            </a:p>
          </p:txBody>
        </p:sp>
      </p:grpSp>
      <p:grpSp>
        <p:nvGrpSpPr>
          <p:cNvPr id="18" name="Group 18"/>
          <p:cNvGrpSpPr>
            <a:grpSpLocks noChangeAspect="1"/>
          </p:cNvGrpSpPr>
          <p:nvPr/>
        </p:nvGrpSpPr>
        <p:grpSpPr>
          <a:xfrm>
            <a:off x="3650865" y="4996206"/>
            <a:ext cx="1517995" cy="1517989"/>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269735" t="-93124" r="-263900" b="-229565"/>
              </a:stretch>
            </a:blipFill>
          </p:spPr>
        </p:sp>
      </p:grpSp>
      <p:grpSp>
        <p:nvGrpSpPr>
          <p:cNvPr id="20" name="Group 20"/>
          <p:cNvGrpSpPr/>
          <p:nvPr/>
        </p:nvGrpSpPr>
        <p:grpSpPr>
          <a:xfrm>
            <a:off x="2936683" y="6863542"/>
            <a:ext cx="2946359" cy="1172890"/>
            <a:chOff x="0" y="0"/>
            <a:chExt cx="3928479" cy="1563854"/>
          </a:xfrm>
        </p:grpSpPr>
        <p:sp>
          <p:nvSpPr>
            <p:cNvPr id="21" name="TextBox 21"/>
            <p:cNvSpPr txBox="1"/>
            <p:nvPr/>
          </p:nvSpPr>
          <p:spPr>
            <a:xfrm>
              <a:off x="249574" y="702140"/>
              <a:ext cx="3429331" cy="861714"/>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a:rPr>
                <a:t>Scientist and </a:t>
              </a:r>
            </a:p>
            <a:p>
              <a:pPr algn="ctr">
                <a:lnSpc>
                  <a:spcPts val="2600"/>
                </a:lnSpc>
              </a:pPr>
              <a:r>
                <a:rPr lang="en-US" sz="2000" spc="80">
                  <a:solidFill>
                    <a:srgbClr val="FFFFFF"/>
                  </a:solidFill>
                  <a:latin typeface="Open Sauce Light"/>
                </a:rPr>
                <a:t>Researcher</a:t>
              </a:r>
            </a:p>
          </p:txBody>
        </p:sp>
        <p:sp>
          <p:nvSpPr>
            <p:cNvPr id="22" name="TextBox 22"/>
            <p:cNvSpPr txBox="1"/>
            <p:nvPr/>
          </p:nvSpPr>
          <p:spPr>
            <a:xfrm>
              <a:off x="0" y="-19050"/>
              <a:ext cx="3928479" cy="512220"/>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Lucky Perez</a:t>
              </a:r>
            </a:p>
          </p:txBody>
        </p:sp>
      </p:grpSp>
      <p:grpSp>
        <p:nvGrpSpPr>
          <p:cNvPr id="23" name="Group 23"/>
          <p:cNvGrpSpPr>
            <a:grpSpLocks noChangeAspect="1"/>
          </p:cNvGrpSpPr>
          <p:nvPr/>
        </p:nvGrpSpPr>
        <p:grpSpPr>
          <a:xfrm>
            <a:off x="13082661" y="4996206"/>
            <a:ext cx="1517995" cy="1517989"/>
            <a:chOff x="0" y="0"/>
            <a:chExt cx="6350000" cy="6349975"/>
          </a:xfrm>
        </p:grpSpPr>
        <p:sp>
          <p:nvSpPr>
            <p:cNvPr id="24" name="Freeform 2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9678" r="-30321"/>
              </a:stretch>
            </a:blipFill>
          </p:spPr>
        </p:sp>
      </p:grpSp>
      <p:grpSp>
        <p:nvGrpSpPr>
          <p:cNvPr id="25" name="Group 25"/>
          <p:cNvGrpSpPr/>
          <p:nvPr/>
        </p:nvGrpSpPr>
        <p:grpSpPr>
          <a:xfrm>
            <a:off x="12332000" y="6863542"/>
            <a:ext cx="3019317" cy="847763"/>
            <a:chOff x="0" y="0"/>
            <a:chExt cx="4025756" cy="1130351"/>
          </a:xfrm>
        </p:grpSpPr>
        <p:sp>
          <p:nvSpPr>
            <p:cNvPr id="26" name="TextBox 26"/>
            <p:cNvSpPr txBox="1"/>
            <p:nvPr/>
          </p:nvSpPr>
          <p:spPr>
            <a:xfrm>
              <a:off x="298213" y="702140"/>
              <a:ext cx="3429331" cy="428211"/>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a:rPr>
                <a:t>Statistician</a:t>
              </a:r>
            </a:p>
          </p:txBody>
        </p:sp>
        <p:sp>
          <p:nvSpPr>
            <p:cNvPr id="27" name="TextBox 27"/>
            <p:cNvSpPr txBox="1"/>
            <p:nvPr/>
          </p:nvSpPr>
          <p:spPr>
            <a:xfrm>
              <a:off x="0" y="-19050"/>
              <a:ext cx="4025756" cy="512220"/>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Elvis Radisson</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187631" y="3674021"/>
            <a:ext cx="4604065" cy="670751"/>
            <a:chOff x="0" y="0"/>
            <a:chExt cx="6138753" cy="894335"/>
          </a:xfrm>
        </p:grpSpPr>
        <p:grpSp>
          <p:nvGrpSpPr>
            <p:cNvPr id="7" name="Group 7"/>
            <p:cNvGrpSpPr/>
            <p:nvPr/>
          </p:nvGrpSpPr>
          <p:grpSpPr>
            <a:xfrm rot="5400000">
              <a:off x="97682" y="-97682"/>
              <a:ext cx="894335" cy="1089699"/>
              <a:chOff x="0" y="0"/>
              <a:chExt cx="2354580" cy="2868930"/>
            </a:xfrm>
          </p:grpSpPr>
          <p:sp>
            <p:nvSpPr>
              <p:cNvPr id="8" name="Freeform 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9" name="Group 9"/>
            <p:cNvGrpSpPr/>
            <p:nvPr/>
          </p:nvGrpSpPr>
          <p:grpSpPr>
            <a:xfrm rot="-5400000">
              <a:off x="5146736" y="-97682"/>
              <a:ext cx="894335" cy="1089699"/>
              <a:chOff x="0" y="0"/>
              <a:chExt cx="2354580" cy="2868930"/>
            </a:xfrm>
          </p:grpSpPr>
          <p:sp>
            <p:nvSpPr>
              <p:cNvPr id="10" name="Freeform 1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1" name="Group 11"/>
            <p:cNvGrpSpPr/>
            <p:nvPr/>
          </p:nvGrpSpPr>
          <p:grpSpPr>
            <a:xfrm>
              <a:off x="698002" y="0"/>
              <a:ext cx="4895902" cy="894335"/>
              <a:chOff x="0" y="0"/>
              <a:chExt cx="1133005" cy="206966"/>
            </a:xfrm>
          </p:grpSpPr>
          <p:sp>
            <p:nvSpPr>
              <p:cNvPr id="12" name="Freeform 12"/>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13" name="TextBox 13"/>
          <p:cNvSpPr txBox="1"/>
          <p:nvPr/>
        </p:nvSpPr>
        <p:spPr>
          <a:xfrm>
            <a:off x="1187631" y="2094913"/>
            <a:ext cx="7146415" cy="6108339"/>
          </a:xfrm>
          <a:prstGeom prst="rect">
            <a:avLst/>
          </a:prstGeom>
        </p:spPr>
        <p:txBody>
          <a:bodyPr lIns="0" tIns="0" rIns="0" bIns="0" rtlCol="0" anchor="t">
            <a:spAutoFit/>
          </a:bodyPr>
          <a:lstStyle/>
          <a:p>
            <a:pPr>
              <a:lnSpc>
                <a:spcPts val="2340"/>
              </a:lnSpc>
            </a:pPr>
            <a:r>
              <a:rPr lang="en-US" sz="9600" spc="72" dirty="0">
                <a:solidFill>
                  <a:srgbClr val="000000"/>
                </a:solidFill>
                <a:latin typeface="Open Sauce Light Bold"/>
              </a:rPr>
              <a:t>"You were coding until late and you fell asleep. Everyone else has left the building. You wake up on the couch of the data room, and now you need to find a way to get out of Ironhack. Good luck!"</a:t>
            </a:r>
          </a:p>
        </p:txBody>
      </p:sp>
      <p:sp>
        <p:nvSpPr>
          <p:cNvPr id="14" name="TextBox 14"/>
          <p:cNvSpPr txBox="1"/>
          <p:nvPr/>
        </p:nvSpPr>
        <p:spPr>
          <a:xfrm>
            <a:off x="1187631" y="4744113"/>
            <a:ext cx="7821983" cy="3395364"/>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It is mostly presented before an audience. It serves a variety of purposes, making presentations powerful tools for convincing and teaching. </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To create a stunning presentation, it's best to simplify your thoughts. Start with an outline of topics and identify highlights, which can be applied to whatever subject you plan on discussing. </a:t>
            </a:r>
          </a:p>
        </p:txBody>
      </p:sp>
      <p:grpSp>
        <p:nvGrpSpPr>
          <p:cNvPr id="15" name="Group 15"/>
          <p:cNvGrpSpPr/>
          <p:nvPr/>
        </p:nvGrpSpPr>
        <p:grpSpPr>
          <a:xfrm>
            <a:off x="17144897" y="4848912"/>
            <a:ext cx="749555" cy="294588"/>
            <a:chOff x="0" y="0"/>
            <a:chExt cx="999406" cy="392784"/>
          </a:xfrm>
        </p:grpSpPr>
        <p:sp>
          <p:nvSpPr>
            <p:cNvPr id="16" name="TextBox 16"/>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04</a:t>
              </a:r>
            </a:p>
          </p:txBody>
        </p:sp>
        <p:sp>
          <p:nvSpPr>
            <p:cNvPr id="17" name="AutoShape 17"/>
            <p:cNvSpPr/>
            <p:nvPr/>
          </p:nvSpPr>
          <p:spPr>
            <a:xfrm rot="-5400000">
              <a:off x="194137" y="-16317"/>
              <a:ext cx="43972" cy="432247"/>
            </a:xfrm>
            <a:prstGeom prst="rect">
              <a:avLst/>
            </a:prstGeom>
            <a:solidFill>
              <a:srgbClr val="000000"/>
            </a:solidFill>
          </p:spPr>
        </p:sp>
      </p:grpSp>
      <p:pic>
        <p:nvPicPr>
          <p:cNvPr id="18" name="Picture 18"/>
          <p:cNvPicPr>
            <a:picLocks noChangeAspect="1"/>
          </p:cNvPicPr>
          <p:nvPr/>
        </p:nvPicPr>
        <p:blipFill>
          <a:blip r:embed="rId3"/>
          <a:srcRect/>
          <a:stretch>
            <a:fillRect/>
          </a:stretch>
        </p:blipFill>
        <p:spPr>
          <a:xfrm>
            <a:off x="9009614" y="1330318"/>
            <a:ext cx="7301861" cy="8080530"/>
          </a:xfrm>
          <a:prstGeom prst="rect">
            <a:avLst/>
          </a:prstGeom>
        </p:spPr>
      </p:pic>
      <p:sp>
        <p:nvSpPr>
          <p:cNvPr id="19" name="TextBox 19"/>
          <p:cNvSpPr txBox="1"/>
          <p:nvPr/>
        </p:nvSpPr>
        <p:spPr>
          <a:xfrm>
            <a:off x="1450460" y="3804505"/>
            <a:ext cx="3932599" cy="38143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Overview of the project</a:t>
            </a:r>
          </a:p>
        </p:txBody>
      </p:sp>
      <p:pic>
        <p:nvPicPr>
          <p:cNvPr id="20" name="Picture 20"/>
          <p:cNvPicPr>
            <a:picLocks noChangeAspect="1"/>
          </p:cNvPicPr>
          <p:nvPr/>
        </p:nvPicPr>
        <p:blipFill>
          <a:blip r:embed="rId4"/>
          <a:srcRect/>
          <a:stretch>
            <a:fillRect/>
          </a:stretch>
        </p:blipFill>
        <p:spPr>
          <a:xfrm>
            <a:off x="17499545" y="9552243"/>
            <a:ext cx="394907" cy="2627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05</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5435114" y="4221352"/>
            <a:ext cx="1423672" cy="1198452"/>
            <a:chOff x="0" y="0"/>
            <a:chExt cx="1898229" cy="1597936"/>
          </a:xfrm>
        </p:grpSpPr>
        <p:pic>
          <p:nvPicPr>
            <p:cNvPr id="10" name="Picture 10"/>
            <p:cNvPicPr>
              <a:picLocks noChangeAspect="1"/>
            </p:cNvPicPr>
            <p:nvPr/>
          </p:nvPicPr>
          <p:blipFill>
            <a:blip r:embed="rId3"/>
            <a:srcRect/>
            <a:stretch>
              <a:fillRect/>
            </a:stretch>
          </p:blipFill>
          <p:spPr>
            <a:xfrm rot="-5646314">
              <a:off x="295205" y="-9981"/>
              <a:ext cx="1485925" cy="1617899"/>
            </a:xfrm>
            <a:prstGeom prst="rect">
              <a:avLst/>
            </a:prstGeom>
          </p:spPr>
        </p:pic>
        <p:pic>
          <p:nvPicPr>
            <p:cNvPr id="11" name="Picture 11"/>
            <p:cNvPicPr>
              <a:picLocks noChangeAspect="1"/>
            </p:cNvPicPr>
            <p:nvPr/>
          </p:nvPicPr>
          <p:blipFill>
            <a:blip r:embed="rId4"/>
            <a:srcRect/>
            <a:stretch>
              <a:fillRect/>
            </a:stretch>
          </p:blipFill>
          <p:spPr>
            <a:xfrm>
              <a:off x="0" y="69248"/>
              <a:ext cx="1381233" cy="1205440"/>
            </a:xfrm>
            <a:prstGeom prst="rect">
              <a:avLst/>
            </a:prstGeom>
          </p:spPr>
        </p:pic>
      </p:grpSp>
      <p:grpSp>
        <p:nvGrpSpPr>
          <p:cNvPr id="12" name="Group 12"/>
          <p:cNvGrpSpPr/>
          <p:nvPr/>
        </p:nvGrpSpPr>
        <p:grpSpPr>
          <a:xfrm>
            <a:off x="11209592" y="4118616"/>
            <a:ext cx="1279385" cy="1213424"/>
            <a:chOff x="0" y="0"/>
            <a:chExt cx="1705846" cy="1617899"/>
          </a:xfrm>
        </p:grpSpPr>
        <p:pic>
          <p:nvPicPr>
            <p:cNvPr id="13" name="Picture 13"/>
            <p:cNvPicPr>
              <a:picLocks noChangeAspect="1"/>
            </p:cNvPicPr>
            <p:nvPr/>
          </p:nvPicPr>
          <p:blipFill>
            <a:blip r:embed="rId5"/>
            <a:srcRect/>
            <a:stretch>
              <a:fillRect/>
            </a:stretch>
          </p:blipFill>
          <p:spPr>
            <a:xfrm>
              <a:off x="0" y="0"/>
              <a:ext cx="1485925" cy="1617899"/>
            </a:xfrm>
            <a:prstGeom prst="rect">
              <a:avLst/>
            </a:prstGeom>
          </p:spPr>
        </p:pic>
        <p:pic>
          <p:nvPicPr>
            <p:cNvPr id="14" name="Picture 14"/>
            <p:cNvPicPr>
              <a:picLocks noChangeAspect="1"/>
            </p:cNvPicPr>
            <p:nvPr/>
          </p:nvPicPr>
          <p:blipFill>
            <a:blip r:embed="rId6"/>
            <a:srcRect/>
            <a:stretch>
              <a:fillRect/>
            </a:stretch>
          </p:blipFill>
          <p:spPr>
            <a:xfrm>
              <a:off x="421805" y="434431"/>
              <a:ext cx="1284041" cy="1078595"/>
            </a:xfrm>
            <a:prstGeom prst="rect">
              <a:avLst/>
            </a:prstGeom>
          </p:spPr>
        </p:pic>
      </p:grpSp>
      <p:sp>
        <p:nvSpPr>
          <p:cNvPr id="15" name="TextBox 15"/>
          <p:cNvSpPr txBox="1"/>
          <p:nvPr/>
        </p:nvSpPr>
        <p:spPr>
          <a:xfrm>
            <a:off x="5570792" y="2452089"/>
            <a:ext cx="7146415" cy="1285029"/>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The Problem</a:t>
            </a:r>
          </a:p>
        </p:txBody>
      </p:sp>
      <p:grpSp>
        <p:nvGrpSpPr>
          <p:cNvPr id="16" name="Group 16"/>
          <p:cNvGrpSpPr/>
          <p:nvPr/>
        </p:nvGrpSpPr>
        <p:grpSpPr>
          <a:xfrm>
            <a:off x="4088958" y="5554682"/>
            <a:ext cx="4383161" cy="1877067"/>
            <a:chOff x="0" y="0"/>
            <a:chExt cx="5844215" cy="2502756"/>
          </a:xfrm>
        </p:grpSpPr>
        <p:sp>
          <p:nvSpPr>
            <p:cNvPr id="17" name="TextBox 17"/>
            <p:cNvSpPr txBox="1"/>
            <p:nvPr/>
          </p:nvSpPr>
          <p:spPr>
            <a:xfrm>
              <a:off x="0" y="720089"/>
              <a:ext cx="5844215" cy="1782667"/>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8" name="TextBox 18"/>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What we want to solve</a:t>
              </a:r>
            </a:p>
          </p:txBody>
        </p:sp>
      </p:grpSp>
      <p:grpSp>
        <p:nvGrpSpPr>
          <p:cNvPr id="19" name="Group 19"/>
          <p:cNvGrpSpPr/>
          <p:nvPr/>
        </p:nvGrpSpPr>
        <p:grpSpPr>
          <a:xfrm>
            <a:off x="9815881" y="5554682"/>
            <a:ext cx="4383161" cy="1877067"/>
            <a:chOff x="0" y="0"/>
            <a:chExt cx="5844215" cy="2502756"/>
          </a:xfrm>
        </p:grpSpPr>
        <p:sp>
          <p:nvSpPr>
            <p:cNvPr id="20" name="TextBox 20"/>
            <p:cNvSpPr txBox="1"/>
            <p:nvPr/>
          </p:nvSpPr>
          <p:spPr>
            <a:xfrm>
              <a:off x="0" y="720089"/>
              <a:ext cx="5844215" cy="1782667"/>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Start with an outline of topics and identify highlights, which can be applied to whatever subject you plan on discussing.</a:t>
              </a:r>
            </a:p>
          </p:txBody>
        </p:sp>
        <p:sp>
          <p:nvSpPr>
            <p:cNvPr id="21" name="TextBox 21"/>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Hypothesis</a:t>
              </a:r>
            </a:p>
          </p:txBody>
        </p:sp>
      </p:grpSp>
      <p:pic>
        <p:nvPicPr>
          <p:cNvPr id="22" name="Picture 22"/>
          <p:cNvPicPr>
            <a:picLocks noChangeAspect="1"/>
          </p:cNvPicPr>
          <p:nvPr/>
        </p:nvPicPr>
        <p:blipFill>
          <a:blip r:embed="rId7"/>
          <a:srcRect/>
          <a:stretch>
            <a:fillRect/>
          </a:stretch>
        </p:blipFill>
        <p:spPr>
          <a:xfrm>
            <a:off x="17499545" y="9552243"/>
            <a:ext cx="394907" cy="262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1887859" y="3458169"/>
            <a:ext cx="6276620" cy="3370662"/>
            <a:chOff x="0" y="0"/>
            <a:chExt cx="8368827" cy="4494216"/>
          </a:xfrm>
        </p:grpSpPr>
        <p:sp>
          <p:nvSpPr>
            <p:cNvPr id="10" name="TextBox 10"/>
            <p:cNvSpPr txBox="1"/>
            <p:nvPr/>
          </p:nvSpPr>
          <p:spPr>
            <a:xfrm>
              <a:off x="0" y="76200"/>
              <a:ext cx="8368827" cy="1738773"/>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Objectives</a:t>
              </a:r>
            </a:p>
          </p:txBody>
        </p:sp>
        <p:sp>
          <p:nvSpPr>
            <p:cNvPr id="11" name="TextBox 11"/>
            <p:cNvSpPr txBox="1"/>
            <p:nvPr/>
          </p:nvSpPr>
          <p:spPr>
            <a:xfrm>
              <a:off x="0" y="2068677"/>
              <a:ext cx="7409956" cy="2425539"/>
            </a:xfrm>
            <a:prstGeom prst="rect">
              <a:avLst/>
            </a:prstGeom>
          </p:spPr>
          <p:txBody>
            <a:bodyPr lIns="0" tIns="0" rIns="0" bIns="0" rtlCol="0" anchor="t">
              <a:spAutoFit/>
            </a:bodyPr>
            <a:lstStyle/>
            <a:p>
              <a:pPr>
                <a:lnSpc>
                  <a:spcPts val="7150"/>
                </a:lnSpc>
              </a:pPr>
              <a:r>
                <a:rPr lang="en-US" sz="6500">
                  <a:solidFill>
                    <a:srgbClr val="000000"/>
                  </a:solidFill>
                  <a:latin typeface="Glacial Indifference"/>
                </a:rPr>
                <a:t>What we want to achieve</a:t>
              </a:r>
            </a:p>
          </p:txBody>
        </p:sp>
      </p:grpSp>
      <p:grpSp>
        <p:nvGrpSpPr>
          <p:cNvPr id="12" name="Group 12"/>
          <p:cNvGrpSpPr/>
          <p:nvPr/>
        </p:nvGrpSpPr>
        <p:grpSpPr>
          <a:xfrm>
            <a:off x="8774291" y="2844265"/>
            <a:ext cx="7194395" cy="4598471"/>
            <a:chOff x="0" y="0"/>
            <a:chExt cx="9592526" cy="6131294"/>
          </a:xfrm>
        </p:grpSpPr>
        <p:sp>
          <p:nvSpPr>
            <p:cNvPr id="13" name="TextBox 13"/>
            <p:cNvSpPr txBox="1"/>
            <p:nvPr/>
          </p:nvSpPr>
          <p:spPr>
            <a:xfrm>
              <a:off x="0" y="-57150"/>
              <a:ext cx="9592526" cy="87418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4" name="TextBox 14"/>
            <p:cNvSpPr txBox="1"/>
            <p:nvPr/>
          </p:nvSpPr>
          <p:spPr>
            <a:xfrm>
              <a:off x="0" y="2124451"/>
              <a:ext cx="9592526" cy="1349720"/>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Make sure you do enough research to support your points. It’s also a good idea to pair data with visual aids like charts, graphs, or images. </a:t>
              </a:r>
            </a:p>
          </p:txBody>
        </p:sp>
        <p:sp>
          <p:nvSpPr>
            <p:cNvPr id="15" name="TextBox 15"/>
            <p:cNvSpPr txBox="1"/>
            <p:nvPr/>
          </p:nvSpPr>
          <p:spPr>
            <a:xfrm>
              <a:off x="0" y="4781574"/>
              <a:ext cx="9592526" cy="1349720"/>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Remember to keep your presentation easy-to-read. Avoid overloading a slide with too many words and choose a color palette that won't distract the audience</a:t>
              </a:r>
            </a:p>
          </p:txBody>
        </p:sp>
        <p:sp>
          <p:nvSpPr>
            <p:cNvPr id="16" name="AutoShape 16"/>
            <p:cNvSpPr/>
            <p:nvPr/>
          </p:nvSpPr>
          <p:spPr>
            <a:xfrm rot="-5400000">
              <a:off x="4789908" y="-3296943"/>
              <a:ext cx="12710" cy="9592526"/>
            </a:xfrm>
            <a:prstGeom prst="rect">
              <a:avLst/>
            </a:prstGeom>
            <a:solidFill>
              <a:srgbClr val="000000"/>
            </a:solidFill>
          </p:spPr>
        </p:sp>
        <p:sp>
          <p:nvSpPr>
            <p:cNvPr id="17" name="AutoShape 17"/>
            <p:cNvSpPr/>
            <p:nvPr/>
          </p:nvSpPr>
          <p:spPr>
            <a:xfrm rot="-5400000">
              <a:off x="4789913" y="-639816"/>
              <a:ext cx="12700" cy="9592526"/>
            </a:xfrm>
            <a:prstGeom prst="rect">
              <a:avLst/>
            </a:prstGeom>
            <a:solidFill>
              <a:srgbClr val="000000"/>
            </a:solidFill>
          </p:spPr>
        </p:sp>
      </p:grpSp>
      <p:pic>
        <p:nvPicPr>
          <p:cNvPr id="18" name="Picture 18"/>
          <p:cNvPicPr>
            <a:picLocks noChangeAspect="1"/>
          </p:cNvPicPr>
          <p:nvPr/>
        </p:nvPicPr>
        <p:blipFill>
          <a:blip r:embed="rId3"/>
          <a:srcRect/>
          <a:stretch>
            <a:fillRect/>
          </a:stretch>
        </p:blipFill>
        <p:spPr>
          <a:xfrm>
            <a:off x="17499545" y="9552243"/>
            <a:ext cx="394907" cy="2627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07</a:t>
              </a:r>
            </a:p>
          </p:txBody>
        </p:sp>
        <p:sp>
          <p:nvSpPr>
            <p:cNvPr id="8" name="AutoShape 8"/>
            <p:cNvSpPr/>
            <p:nvPr/>
          </p:nvSpPr>
          <p:spPr>
            <a:xfrm rot="-5400000">
              <a:off x="194137" y="-16317"/>
              <a:ext cx="43972" cy="432247"/>
            </a:xfrm>
            <a:prstGeom prst="rect">
              <a:avLst/>
            </a:prstGeom>
            <a:solidFill>
              <a:srgbClr val="000000"/>
            </a:solidFill>
          </p:spPr>
        </p:sp>
      </p:grpSp>
      <p:sp>
        <p:nvSpPr>
          <p:cNvPr id="9" name="TextBox 9"/>
          <p:cNvSpPr txBox="1"/>
          <p:nvPr/>
        </p:nvSpPr>
        <p:spPr>
          <a:xfrm>
            <a:off x="1887859" y="2137607"/>
            <a:ext cx="8760966" cy="2522434"/>
          </a:xfrm>
          <a:prstGeom prst="rect">
            <a:avLst/>
          </a:prstGeom>
        </p:spPr>
        <p:txBody>
          <a:bodyPr lIns="0" tIns="0" rIns="0" bIns="0" rtlCol="0" anchor="t">
            <a:spAutoFit/>
          </a:bodyPr>
          <a:lstStyle/>
          <a:p>
            <a:pPr>
              <a:lnSpc>
                <a:spcPts val="9899"/>
              </a:lnSpc>
            </a:pPr>
            <a:r>
              <a:rPr lang="en-US" sz="8999">
                <a:solidFill>
                  <a:srgbClr val="000000"/>
                </a:solidFill>
                <a:latin typeface="Glacial Indifference"/>
              </a:rPr>
              <a:t>Significance</a:t>
            </a:r>
          </a:p>
          <a:p>
            <a:pPr>
              <a:lnSpc>
                <a:spcPts val="9899"/>
              </a:lnSpc>
            </a:pPr>
            <a:r>
              <a:rPr lang="en-US" sz="8999">
                <a:solidFill>
                  <a:srgbClr val="000000"/>
                </a:solidFill>
                <a:latin typeface="Glacial Indifference"/>
              </a:rPr>
              <a:t>of the Project</a:t>
            </a:r>
          </a:p>
        </p:txBody>
      </p:sp>
      <p:sp>
        <p:nvSpPr>
          <p:cNvPr id="10" name="TextBox 10"/>
          <p:cNvSpPr txBox="1"/>
          <p:nvPr/>
        </p:nvSpPr>
        <p:spPr>
          <a:xfrm>
            <a:off x="1887859"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1" name="TextBox 11"/>
          <p:cNvSpPr txBox="1"/>
          <p:nvPr/>
        </p:nvSpPr>
        <p:spPr>
          <a:xfrm>
            <a:off x="6884361"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Start with an outline of topics and identify highlights, which can be applied to whatever subject you plan on discussing.</a:t>
            </a:r>
          </a:p>
        </p:txBody>
      </p:sp>
      <p:sp>
        <p:nvSpPr>
          <p:cNvPr id="12" name="TextBox 12"/>
          <p:cNvSpPr txBox="1"/>
          <p:nvPr/>
        </p:nvSpPr>
        <p:spPr>
          <a:xfrm>
            <a:off x="11894511" y="6294654"/>
            <a:ext cx="4100178" cy="1351288"/>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You can include photos</a:t>
            </a:r>
          </a:p>
          <a:p>
            <a:pPr algn="ctr">
              <a:lnSpc>
                <a:spcPts val="2700"/>
              </a:lnSpc>
            </a:pPr>
            <a:r>
              <a:rPr lang="en-US" sz="1800" spc="72">
                <a:solidFill>
                  <a:srgbClr val="000000"/>
                </a:solidFill>
                <a:latin typeface="Open Sauce Light"/>
              </a:rPr>
              <a:t>of your team, descriptions</a:t>
            </a:r>
          </a:p>
          <a:p>
            <a:pPr algn="ctr">
              <a:lnSpc>
                <a:spcPts val="2700"/>
              </a:lnSpc>
            </a:pPr>
            <a:r>
              <a:rPr lang="en-US" sz="1800" spc="72">
                <a:solidFill>
                  <a:srgbClr val="000000"/>
                </a:solidFill>
                <a:latin typeface="Open Sauce Light"/>
              </a:rPr>
              <a:t>of products, or your goals as</a:t>
            </a:r>
          </a:p>
          <a:p>
            <a:pPr algn="ctr">
              <a:lnSpc>
                <a:spcPts val="2700"/>
              </a:lnSpc>
            </a:pPr>
            <a:r>
              <a:rPr lang="en-US" sz="1800" spc="72">
                <a:solidFill>
                  <a:srgbClr val="000000"/>
                </a:solidFill>
                <a:latin typeface="Open Sauce Light"/>
              </a:rPr>
              <a:t>a company.</a:t>
            </a:r>
          </a:p>
        </p:txBody>
      </p:sp>
      <p:grpSp>
        <p:nvGrpSpPr>
          <p:cNvPr id="13" name="Group 13"/>
          <p:cNvGrpSpPr/>
          <p:nvPr/>
        </p:nvGrpSpPr>
        <p:grpSpPr>
          <a:xfrm>
            <a:off x="1887859" y="5359054"/>
            <a:ext cx="4100178" cy="670751"/>
            <a:chOff x="0" y="0"/>
            <a:chExt cx="5466904" cy="894335"/>
          </a:xfrm>
        </p:grpSpPr>
        <p:grpSp>
          <p:nvGrpSpPr>
            <p:cNvPr id="14" name="Group 14"/>
            <p:cNvGrpSpPr/>
            <p:nvPr/>
          </p:nvGrpSpPr>
          <p:grpSpPr>
            <a:xfrm rot="5400000">
              <a:off x="97682" y="-97682"/>
              <a:ext cx="894335" cy="1089699"/>
              <a:chOff x="0" y="0"/>
              <a:chExt cx="2354580" cy="2868930"/>
            </a:xfrm>
          </p:grpSpPr>
          <p:sp>
            <p:nvSpPr>
              <p:cNvPr id="15" name="Freeform 15"/>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6" name="Group 16"/>
            <p:cNvGrpSpPr/>
            <p:nvPr/>
          </p:nvGrpSpPr>
          <p:grpSpPr>
            <a:xfrm rot="-5400000">
              <a:off x="4474887" y="-97682"/>
              <a:ext cx="894335" cy="1089699"/>
              <a:chOff x="0" y="0"/>
              <a:chExt cx="2354580" cy="2868930"/>
            </a:xfrm>
          </p:grpSpPr>
          <p:sp>
            <p:nvSpPr>
              <p:cNvPr id="17" name="Freeform 17"/>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8" name="Group 18"/>
            <p:cNvGrpSpPr/>
            <p:nvPr/>
          </p:nvGrpSpPr>
          <p:grpSpPr>
            <a:xfrm>
              <a:off x="698002" y="0"/>
              <a:ext cx="4351052" cy="894335"/>
              <a:chOff x="0" y="0"/>
              <a:chExt cx="1006916" cy="206966"/>
            </a:xfrm>
          </p:grpSpPr>
          <p:sp>
            <p:nvSpPr>
              <p:cNvPr id="19" name="Freeform 19"/>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20" name="TextBox 20"/>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In terms of scope</a:t>
              </a:r>
            </a:p>
          </p:txBody>
        </p:sp>
      </p:grpSp>
      <p:grpSp>
        <p:nvGrpSpPr>
          <p:cNvPr id="21" name="Group 21"/>
          <p:cNvGrpSpPr/>
          <p:nvPr/>
        </p:nvGrpSpPr>
        <p:grpSpPr>
          <a:xfrm>
            <a:off x="6884361" y="5359054"/>
            <a:ext cx="4100178" cy="670751"/>
            <a:chOff x="0" y="0"/>
            <a:chExt cx="5466904" cy="894335"/>
          </a:xfrm>
        </p:grpSpPr>
        <p:grpSp>
          <p:nvGrpSpPr>
            <p:cNvPr id="22" name="Group 22"/>
            <p:cNvGrpSpPr/>
            <p:nvPr/>
          </p:nvGrpSpPr>
          <p:grpSpPr>
            <a:xfrm rot="5400000">
              <a:off x="97682" y="-97682"/>
              <a:ext cx="894335" cy="1089699"/>
              <a:chOff x="0" y="0"/>
              <a:chExt cx="2354580" cy="2868930"/>
            </a:xfrm>
          </p:grpSpPr>
          <p:sp>
            <p:nvSpPr>
              <p:cNvPr id="23" name="Freeform 23"/>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4" name="Group 24"/>
            <p:cNvGrpSpPr/>
            <p:nvPr/>
          </p:nvGrpSpPr>
          <p:grpSpPr>
            <a:xfrm rot="-5400000">
              <a:off x="4474887" y="-97682"/>
              <a:ext cx="894335" cy="1089699"/>
              <a:chOff x="0" y="0"/>
              <a:chExt cx="2354580" cy="2868930"/>
            </a:xfrm>
          </p:grpSpPr>
          <p:sp>
            <p:nvSpPr>
              <p:cNvPr id="25" name="Freeform 25"/>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6" name="Group 26"/>
            <p:cNvGrpSpPr/>
            <p:nvPr/>
          </p:nvGrpSpPr>
          <p:grpSpPr>
            <a:xfrm>
              <a:off x="698002" y="0"/>
              <a:ext cx="4351052" cy="894335"/>
              <a:chOff x="0" y="0"/>
              <a:chExt cx="1006916" cy="206966"/>
            </a:xfrm>
          </p:grpSpPr>
          <p:sp>
            <p:nvSpPr>
              <p:cNvPr id="27" name="Freeform 27"/>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28" name="TextBox 28"/>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In terms of resources</a:t>
              </a:r>
            </a:p>
          </p:txBody>
        </p:sp>
      </p:grpSp>
      <p:grpSp>
        <p:nvGrpSpPr>
          <p:cNvPr id="29" name="Group 29"/>
          <p:cNvGrpSpPr/>
          <p:nvPr/>
        </p:nvGrpSpPr>
        <p:grpSpPr>
          <a:xfrm>
            <a:off x="11894511" y="5359054"/>
            <a:ext cx="4100178" cy="670751"/>
            <a:chOff x="0" y="0"/>
            <a:chExt cx="5466904" cy="894335"/>
          </a:xfrm>
        </p:grpSpPr>
        <p:grpSp>
          <p:nvGrpSpPr>
            <p:cNvPr id="30" name="Group 30"/>
            <p:cNvGrpSpPr/>
            <p:nvPr/>
          </p:nvGrpSpPr>
          <p:grpSpPr>
            <a:xfrm rot="5400000">
              <a:off x="97682" y="-97682"/>
              <a:ext cx="894335" cy="1089699"/>
              <a:chOff x="0" y="0"/>
              <a:chExt cx="2354580" cy="2868930"/>
            </a:xfrm>
          </p:grpSpPr>
          <p:sp>
            <p:nvSpPr>
              <p:cNvPr id="31" name="Freeform 31"/>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2" name="Group 32"/>
            <p:cNvGrpSpPr/>
            <p:nvPr/>
          </p:nvGrpSpPr>
          <p:grpSpPr>
            <a:xfrm rot="-5400000">
              <a:off x="4474887" y="-97682"/>
              <a:ext cx="894335" cy="1089699"/>
              <a:chOff x="0" y="0"/>
              <a:chExt cx="2354580" cy="2868930"/>
            </a:xfrm>
          </p:grpSpPr>
          <p:sp>
            <p:nvSpPr>
              <p:cNvPr id="33" name="Freeform 33"/>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4" name="Group 34"/>
            <p:cNvGrpSpPr/>
            <p:nvPr/>
          </p:nvGrpSpPr>
          <p:grpSpPr>
            <a:xfrm>
              <a:off x="698002" y="0"/>
              <a:ext cx="4351052" cy="894335"/>
              <a:chOff x="0" y="0"/>
              <a:chExt cx="1006916" cy="206966"/>
            </a:xfrm>
          </p:grpSpPr>
          <p:sp>
            <p:nvSpPr>
              <p:cNvPr id="35" name="Freeform 35"/>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36" name="TextBox 36"/>
            <p:cNvSpPr txBox="1"/>
            <p:nvPr/>
          </p:nvSpPr>
          <p:spPr>
            <a:xfrm>
              <a:off x="447644" y="183503"/>
              <a:ext cx="4601410" cy="49905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In terms of time</a:t>
              </a:r>
            </a:p>
          </p:txBody>
        </p:sp>
      </p:grpSp>
      <p:pic>
        <p:nvPicPr>
          <p:cNvPr id="37" name="Picture 37"/>
          <p:cNvPicPr>
            <a:picLocks noChangeAspect="1"/>
          </p:cNvPicPr>
          <p:nvPr/>
        </p:nvPicPr>
        <p:blipFill>
          <a:blip r:embed="rId3"/>
          <a:srcRect/>
          <a:stretch>
            <a:fillRect/>
          </a:stretch>
        </p:blipFill>
        <p:spPr>
          <a:xfrm>
            <a:off x="17499545" y="9552243"/>
            <a:ext cx="394907" cy="2627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999</Words>
  <Application>Microsoft Macintosh PowerPoint</Application>
  <PresentationFormat>Custom</PresentationFormat>
  <Paragraphs>147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Libre Franklin Black Bold</vt:lpstr>
      <vt:lpstr>Open Sauce Light</vt:lpstr>
      <vt:lpstr>Glacial Indifference Bold</vt:lpstr>
      <vt:lpstr>Glacial Indifference</vt:lpstr>
      <vt:lpstr>Calibri</vt:lpstr>
      <vt:lpstr>Open Sauce Light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Illustrated Learning and Technology School Project Education Presentation</dc:title>
  <cp:lastModifiedBy>Afonso Pereira Caldeira</cp:lastModifiedBy>
  <cp:revision>2</cp:revision>
  <dcterms:created xsi:type="dcterms:W3CDTF">2006-08-16T00:00:00Z</dcterms:created>
  <dcterms:modified xsi:type="dcterms:W3CDTF">2020-10-15T23:44:31Z</dcterms:modified>
  <dc:identifier>DAEKtTD1jCI</dc:identifier>
</cp:coreProperties>
</file>