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320" r:id="rId4"/>
    <p:sldId id="306" r:id="rId5"/>
    <p:sldId id="366" r:id="rId6"/>
    <p:sldId id="367" r:id="rId7"/>
    <p:sldId id="314" r:id="rId8"/>
    <p:sldId id="307" r:id="rId9"/>
    <p:sldId id="368" r:id="rId10"/>
    <p:sldId id="369" r:id="rId11"/>
    <p:sldId id="317" r:id="rId12"/>
    <p:sldId id="370" r:id="rId13"/>
    <p:sldId id="356" r:id="rId14"/>
    <p:sldId id="372" r:id="rId15"/>
    <p:sldId id="383" r:id="rId16"/>
    <p:sldId id="377" r:id="rId17"/>
    <p:sldId id="382" r:id="rId18"/>
    <p:sldId id="378" r:id="rId19"/>
    <p:sldId id="379" r:id="rId20"/>
    <p:sldId id="380" r:id="rId21"/>
    <p:sldId id="381" r:id="rId22"/>
    <p:sldId id="358" r:id="rId23"/>
    <p:sldId id="376" r:id="rId24"/>
    <p:sldId id="371" r:id="rId25"/>
    <p:sldId id="340" r:id="rId26"/>
    <p:sldId id="337" r:id="rId27"/>
    <p:sldId id="373" r:id="rId28"/>
    <p:sldId id="374" r:id="rId29"/>
    <p:sldId id="384" r:id="rId30"/>
    <p:sldId id="37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5C08"/>
    <a:srgbClr val="C58500"/>
    <a:srgbClr val="286E80"/>
    <a:srgbClr val="E4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89587" autoAdjust="0"/>
  </p:normalViewPr>
  <p:slideViewPr>
    <p:cSldViewPr snapToGrid="0" snapToObjects="1">
      <p:cViewPr varScale="1">
        <p:scale>
          <a:sx n="87" d="100"/>
          <a:sy n="87" d="100"/>
        </p:scale>
        <p:origin x="-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A4862-C8F9-1F40-B97C-B4E0A4FB8B9B}" type="datetimeFigureOut">
              <a:rPr lang="en-US" smtClean="0"/>
              <a:t>1/2/2013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CEE13-6733-BC42-A10F-553B6EB4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3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CEE13-6733-BC42-A10F-553B6EB4EB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31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CEE13-6733-BC42-A10F-553B6EB4EB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75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CEE13-6733-BC42-A10F-553B6EB4EBA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88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CEE13-6733-BC42-A10F-553B6EB4EBA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34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CEE13-6733-BC42-A10F-553B6EB4EBA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7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CEE13-6733-BC42-A10F-553B6EB4EBA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96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CEE13-6733-BC42-A10F-553B6EB4EBA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96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CEE13-6733-BC42-A10F-553B6EB4EBA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98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3400114-F798-E148-9D19-784B417BF9F2}" type="slidenum">
              <a:rPr lang="pt-BR" sz="1200">
                <a:solidFill>
                  <a:srgbClr val="000000"/>
                </a:solidFill>
              </a:rPr>
              <a:pPr eaLnBrk="1" hangingPunct="1"/>
              <a:t>4</a:t>
            </a:fld>
            <a:endParaRPr lang="pt-BR" sz="1200">
              <a:solidFill>
                <a:srgbClr val="000000"/>
              </a:solidFill>
            </a:endParaRPr>
          </a:p>
        </p:txBody>
      </p:sp>
      <p:sp>
        <p:nvSpPr>
          <p:cNvPr id="21913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9140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9888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3400114-F798-E148-9D19-784B417BF9F2}" type="slidenum">
              <a:rPr lang="pt-BR" sz="1200">
                <a:solidFill>
                  <a:srgbClr val="000000"/>
                </a:solidFill>
              </a:rPr>
              <a:pPr eaLnBrk="1" hangingPunct="1"/>
              <a:t>5</a:t>
            </a:fld>
            <a:endParaRPr lang="pt-BR" sz="1200">
              <a:solidFill>
                <a:srgbClr val="000000"/>
              </a:solidFill>
            </a:endParaRPr>
          </a:p>
        </p:txBody>
      </p:sp>
      <p:sp>
        <p:nvSpPr>
          <p:cNvPr id="21913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9140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788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3400114-F798-E148-9D19-784B417BF9F2}" type="slidenum">
              <a:rPr lang="pt-BR" sz="1200">
                <a:solidFill>
                  <a:srgbClr val="000000"/>
                </a:solidFill>
              </a:rPr>
              <a:pPr eaLnBrk="1" hangingPunct="1"/>
              <a:t>6</a:t>
            </a:fld>
            <a:endParaRPr lang="pt-BR" sz="1200">
              <a:solidFill>
                <a:srgbClr val="000000"/>
              </a:solidFill>
            </a:endParaRPr>
          </a:p>
        </p:txBody>
      </p:sp>
      <p:sp>
        <p:nvSpPr>
          <p:cNvPr id="21913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9140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6588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CEE13-6733-BC42-A10F-553B6EB4EB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90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Tipográfica</a:t>
            </a:r>
            <a:r>
              <a:rPr lang="pt-BR" baseline="0" dirty="0" smtClean="0"/>
              <a:t> neste texto se refere ao local de impressão, não aos caracteres (letras) em si.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CEE13-6733-BC42-A10F-553B6EB4EB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79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65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36547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1A8284-C386-1D43-AA2E-4F289C0370CA}" type="slidenum">
              <a:rPr lang="pt-BR" sz="1200">
                <a:solidFill>
                  <a:srgbClr val="000000"/>
                </a:solidFill>
              </a:rPr>
              <a:pPr eaLnBrk="1" hangingPunct="1"/>
              <a:t>11</a:t>
            </a:fld>
            <a:endParaRPr lang="pt-BR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170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65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36547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1A8284-C386-1D43-AA2E-4F289C0370CA}" type="slidenum">
              <a:rPr lang="pt-BR" sz="1200">
                <a:solidFill>
                  <a:srgbClr val="000000"/>
                </a:solidFill>
              </a:rPr>
              <a:pPr eaLnBrk="1" hangingPunct="1"/>
              <a:t>12</a:t>
            </a:fld>
            <a:endParaRPr lang="pt-BR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067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CEE13-6733-BC42-A10F-553B6EB4EB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11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C694-ED4F-9F4A-B30D-D2CD3855B873}" type="datetimeFigureOut">
              <a:rPr lang="en-US" smtClean="0"/>
              <a:t>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025E-FA06-A643-90CE-CD0A4D6B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3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C694-ED4F-9F4A-B30D-D2CD3855B873}" type="datetimeFigureOut">
              <a:rPr lang="en-US" smtClean="0"/>
              <a:t>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025E-FA06-A643-90CE-CD0A4D6B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6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C694-ED4F-9F4A-B30D-D2CD3855B873}" type="datetimeFigureOut">
              <a:rPr lang="en-US" smtClean="0"/>
              <a:t>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025E-FA06-A643-90CE-CD0A4D6B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0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C694-ED4F-9F4A-B30D-D2CD3855B873}" type="datetimeFigureOut">
              <a:rPr lang="en-US" smtClean="0"/>
              <a:t>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025E-FA06-A643-90CE-CD0A4D6B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5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C694-ED4F-9F4A-B30D-D2CD3855B873}" type="datetimeFigureOut">
              <a:rPr lang="en-US" smtClean="0"/>
              <a:t>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025E-FA06-A643-90CE-CD0A4D6B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3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C694-ED4F-9F4A-B30D-D2CD3855B873}" type="datetimeFigureOut">
              <a:rPr lang="en-US" smtClean="0"/>
              <a:t>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025E-FA06-A643-90CE-CD0A4D6B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3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C694-ED4F-9F4A-B30D-D2CD3855B873}" type="datetimeFigureOut">
              <a:rPr lang="en-US" smtClean="0"/>
              <a:t>1/2/2013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025E-FA06-A643-90CE-CD0A4D6B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0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C694-ED4F-9F4A-B30D-D2CD3855B873}" type="datetimeFigureOut">
              <a:rPr lang="en-US" smtClean="0"/>
              <a:t>1/2/2013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025E-FA06-A643-90CE-CD0A4D6B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2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C694-ED4F-9F4A-B30D-D2CD3855B873}" type="datetimeFigureOut">
              <a:rPr lang="en-US" smtClean="0"/>
              <a:t>1/2/2013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025E-FA06-A643-90CE-CD0A4D6B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9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C694-ED4F-9F4A-B30D-D2CD3855B873}" type="datetimeFigureOut">
              <a:rPr lang="en-US" smtClean="0"/>
              <a:t>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025E-FA06-A643-90CE-CD0A4D6B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C694-ED4F-9F4A-B30D-D2CD3855B873}" type="datetimeFigureOut">
              <a:rPr lang="en-US" smtClean="0"/>
              <a:t>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025E-FA06-A643-90CE-CD0A4D6B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9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Click to edit Master text styles</a:t>
            </a:r>
          </a:p>
          <a:p>
            <a:pPr lvl="1"/>
            <a:r>
              <a:rPr lang="pt-BR" noProof="0" smtClean="0"/>
              <a:t>Second level</a:t>
            </a:r>
          </a:p>
          <a:p>
            <a:pPr lvl="2"/>
            <a:r>
              <a:rPr lang="pt-BR" noProof="0" smtClean="0"/>
              <a:t>Third level</a:t>
            </a:r>
          </a:p>
          <a:p>
            <a:pPr lvl="3"/>
            <a:r>
              <a:rPr lang="pt-BR" noProof="0" smtClean="0"/>
              <a:t>Fourth level</a:t>
            </a:r>
          </a:p>
          <a:p>
            <a:pPr lvl="4"/>
            <a:r>
              <a:rPr lang="pt-BR" noProof="0" smtClean="0"/>
              <a:t>Fifth level</a:t>
            </a:r>
            <a:endParaRPr lang="pt-BR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254061"/>
                </a:solidFill>
                <a:latin typeface="Rockwell"/>
                <a:cs typeface="Rockwell"/>
              </a:defRPr>
            </a:lvl1pPr>
          </a:lstStyle>
          <a:p>
            <a:fld id="{8C9BC694-ED4F-9F4A-B30D-D2CD3855B873}" type="datetimeFigureOut">
              <a:rPr lang="pt-BR" noProof="0" smtClean="0"/>
              <a:pPr/>
              <a:t>1/2/2013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54061"/>
                </a:solidFill>
                <a:latin typeface="Rockwell"/>
                <a:cs typeface="Rockwell"/>
              </a:defRPr>
            </a:lvl1pPr>
          </a:lstStyle>
          <a:p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54061"/>
                </a:solidFill>
                <a:latin typeface="Rockwell"/>
                <a:cs typeface="Rockwell"/>
              </a:defRPr>
            </a:lvl1pPr>
          </a:lstStyle>
          <a:p>
            <a:fld id="{6324025E-FA06-A643-90CE-CD0A4D6BF87D}" type="slidenum">
              <a:rPr lang="pt-BR" noProof="0" smtClean="0"/>
              <a:pPr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2100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254061"/>
          </a:solidFill>
          <a:latin typeface="Rockwell"/>
          <a:ea typeface="+mj-ea"/>
          <a:cs typeface="Rockwel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200" kern="1200">
          <a:solidFill>
            <a:srgbClr val="254061"/>
          </a:solidFill>
          <a:latin typeface="Rockwell"/>
          <a:ea typeface="+mn-ea"/>
          <a:cs typeface="Rockwel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254061"/>
          </a:solidFill>
          <a:latin typeface="Rockwell"/>
          <a:ea typeface="+mn-ea"/>
          <a:cs typeface="Rockwel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254061"/>
          </a:solidFill>
          <a:latin typeface="Rockwell"/>
          <a:ea typeface="+mn-ea"/>
          <a:cs typeface="Rockwel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54061"/>
          </a:solidFill>
          <a:latin typeface="Rockwell"/>
          <a:ea typeface="+mn-ea"/>
          <a:cs typeface="Rockwel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254061"/>
          </a:solidFill>
          <a:latin typeface="Rockwell"/>
          <a:ea typeface="+mn-ea"/>
          <a:cs typeface="Rockwel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latextemplates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en.wikipedia.org/wiki/Knuth_reward_check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tens.org/taraborelli/latex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books.org/wiki/LaTeX/" TargetMode="External"/><Relationship Id="rId4" Type="http://schemas.openxmlformats.org/officeDocument/2006/relationships/hyperlink" Target="http://www.tex.ac.uk/tex-archive/macros/latex/contrib/memoir/memman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inorg.usp.br/CTAN/info/visualFAQ/visualFAQ.pdf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bntcatalogo.com.br/normagrid.aspx" TargetMode="External"/><Relationship Id="rId4" Type="http://schemas.openxmlformats.org/officeDocument/2006/relationships/hyperlink" Target="http://pt.wikipedia.org/wiki/AbnTeX2" TargetMode="External"/><Relationship Id="rId5" Type="http://schemas.openxmlformats.org/officeDocument/2006/relationships/hyperlink" Target="http://abntex2.googlecode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u.ufsc.br/design/GuiaRapido2012.pdf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tan.org/" TargetMode="External"/><Relationship Id="rId3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tug.org/" TargetMode="External"/><Relationship Id="rId4" Type="http://schemas.openxmlformats.org/officeDocument/2006/relationships/hyperlink" Target="http://tug.org/usergroups.html" TargetMode="External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tug.org/pracjourn/2012-1/toc.html" TargetMode="External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s.google.com/forum/?fromgroups%23!forum/latex-br" TargetMode="External"/><Relationship Id="rId4" Type="http://schemas.openxmlformats.org/officeDocument/2006/relationships/hyperlink" Target="https://groups.google.com/forum/?fromgroups%23!forum/abntex2" TargetMode="External"/><Relationship Id="rId5" Type="http://schemas.openxmlformats.org/officeDocument/2006/relationships/hyperlink" Target="http://www.latex-community.org/forum/" TargetMode="External"/><Relationship Id="rId6" Type="http://schemas.openxmlformats.org/officeDocument/2006/relationships/hyperlink" Target="http://tex.stackexchange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latex-intro-pt" TargetMode="External"/><Relationship Id="rId4" Type="http://schemas.openxmlformats.org/officeDocument/2006/relationships/hyperlink" Target="http://www.mat.ufmg.br/~regi/topicos/intlat.pdf" TargetMode="External"/><Relationship Id="rId5" Type="http://schemas.openxmlformats.org/officeDocument/2006/relationships/hyperlink" Target="https://code.google.com/p/abntex2/wiki/Referencia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456" y="228599"/>
            <a:ext cx="8580982" cy="64009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63187" y="689089"/>
            <a:ext cx="6406479" cy="1574348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chemeClr val="bg1"/>
                </a:solidFill>
              </a:rPr>
              <a:t>DIS</a:t>
            </a:r>
            <a:r>
              <a:rPr lang="en-US" sz="2400" dirty="0" smtClean="0">
                <a:solidFill>
                  <a:schemeClr val="bg1"/>
                </a:solidFill>
              </a:rPr>
              <a:t>CIPLINA</a:t>
            </a:r>
            <a:r>
              <a:rPr lang="en-US" sz="6600" b="1" dirty="0" smtClean="0">
                <a:solidFill>
                  <a:schemeClr val="bg1"/>
                </a:solidFill>
              </a:rPr>
              <a:t/>
            </a:r>
            <a:br>
              <a:rPr lang="en-US" sz="6600" b="1" dirty="0" smtClean="0">
                <a:solidFill>
                  <a:schemeClr val="bg1"/>
                </a:solidFill>
              </a:rPr>
            </a:br>
            <a:r>
              <a:rPr lang="en-US" sz="6600" b="1" dirty="0" smtClean="0">
                <a:solidFill>
                  <a:schemeClr val="bg1"/>
                </a:solidFill>
              </a:rPr>
              <a:t>EDITORAÇÃO</a:t>
            </a:r>
            <a:r>
              <a:rPr lang="en-US" sz="2400" b="1" dirty="0" smtClean="0">
                <a:solidFill>
                  <a:schemeClr val="bg1"/>
                </a:solidFill>
              </a:rPr>
              <a:t/>
            </a:r>
            <a:br>
              <a:rPr lang="en-US" sz="2400" b="1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PROF. RESPONSÁVEL: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</a:rPr>
              <a:t>DR. MAMEDE LIMA -MARQUES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63186" y="2984752"/>
            <a:ext cx="8027535" cy="7195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bg1"/>
                </a:solidFill>
                <a:latin typeface="Rockwell"/>
                <a:cs typeface="Rockwell"/>
              </a:rPr>
              <a:t>PROF. AUXILIAR:</a:t>
            </a:r>
          </a:p>
          <a:p>
            <a:pPr>
              <a:lnSpc>
                <a:spcPct val="80000"/>
              </a:lnSpc>
            </a:pPr>
            <a:r>
              <a:rPr lang="en-US" sz="2400" b="1" dirty="0" smtClean="0">
                <a:solidFill>
                  <a:schemeClr val="bg1"/>
                </a:solidFill>
                <a:latin typeface="Rockwell"/>
                <a:cs typeface="Rockwell"/>
              </a:rPr>
              <a:t>RAVI PASSOS |</a:t>
            </a:r>
            <a:r>
              <a:rPr lang="en-US" sz="2400" b="1" dirty="0" err="1" smtClean="0">
                <a:solidFill>
                  <a:schemeClr val="bg1"/>
                </a:solidFill>
                <a:latin typeface="Rockwell"/>
                <a:cs typeface="Rockwell"/>
              </a:rPr>
              <a:t>ravipassos@ravipassoscom</a:t>
            </a:r>
            <a:endParaRPr lang="en-US" sz="2400" b="1" dirty="0">
              <a:solidFill>
                <a:schemeClr val="bg1"/>
              </a:solidFill>
              <a:latin typeface="Rockwell"/>
              <a:cs typeface="Rockwell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63181" y="4097386"/>
            <a:ext cx="8027535" cy="23887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bg1"/>
                </a:solidFill>
                <a:latin typeface="Rockwell"/>
                <a:cs typeface="Rockwell"/>
              </a:rPr>
              <a:t>AULA DE HOJE COM:</a:t>
            </a:r>
            <a:endParaRPr lang="en-US" sz="3200" dirty="0" smtClean="0">
              <a:solidFill>
                <a:schemeClr val="bg1"/>
              </a:solidFill>
              <a:latin typeface="Rockwell"/>
              <a:cs typeface="Rockwell"/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Rockwell"/>
                <a:cs typeface="Rockwell"/>
              </a:rPr>
              <a:t>LAURO CÉSAR ARAUJO</a:t>
            </a:r>
          </a:p>
          <a:p>
            <a:r>
              <a:rPr lang="en-US" sz="2400" b="1" dirty="0" err="1" smtClean="0">
                <a:solidFill>
                  <a:schemeClr val="bg1"/>
                </a:solidFill>
                <a:latin typeface="Rockwell"/>
                <a:cs typeface="Rockwell"/>
              </a:rPr>
              <a:t>laurocesar@laurocesar.com</a:t>
            </a:r>
            <a:endParaRPr lang="en-US" sz="2400" b="1" dirty="0">
              <a:solidFill>
                <a:schemeClr val="bg1"/>
              </a:solidFill>
              <a:latin typeface="Rockwell"/>
              <a:cs typeface="Rockwell"/>
            </a:endParaRPr>
          </a:p>
          <a:p>
            <a:r>
              <a:rPr lang="en-US" sz="1200" b="1" dirty="0" smtClean="0">
                <a:solidFill>
                  <a:schemeClr val="bg1"/>
                </a:solidFill>
                <a:latin typeface="Rockwell"/>
                <a:cs typeface="Rockwell"/>
              </a:rPr>
              <a:t/>
            </a:r>
            <a:br>
              <a:rPr lang="en-US" sz="1200" b="1" dirty="0" smtClean="0">
                <a:solidFill>
                  <a:schemeClr val="bg1"/>
                </a:solidFill>
                <a:latin typeface="Rockwell"/>
                <a:cs typeface="Rockwell"/>
              </a:rPr>
            </a:br>
            <a:r>
              <a:rPr lang="en-US" sz="3200" b="1" dirty="0" smtClean="0">
                <a:solidFill>
                  <a:schemeClr val="bg1"/>
                </a:solidFill>
                <a:latin typeface="Rockwell"/>
                <a:cs typeface="Rockwell"/>
              </a:rPr>
              <a:t>JAQUELINE TAKETSUGU</a:t>
            </a:r>
          </a:p>
          <a:p>
            <a:r>
              <a:rPr lang="en-US" sz="2400" b="1" dirty="0">
                <a:solidFill>
                  <a:schemeClr val="bg1"/>
                </a:solidFill>
                <a:latin typeface="Rockwell"/>
                <a:cs typeface="Rockwell"/>
              </a:rPr>
              <a:t>jtas29@gmail.com</a:t>
            </a:r>
          </a:p>
        </p:txBody>
      </p:sp>
    </p:spTree>
    <p:extLst>
      <p:ext uri="{BB962C8B-B14F-4D97-AF65-F5344CB8AC3E}">
        <p14:creationId xmlns:p14="http://schemas.microsoft.com/office/powerpoint/2010/main" val="2450434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3456" y="228599"/>
            <a:ext cx="8580982" cy="6400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 idx="1"/>
          </p:nvPr>
        </p:nvSpPr>
        <p:spPr>
          <a:xfrm>
            <a:off x="685800" y="272090"/>
            <a:ext cx="7924800" cy="1039091"/>
          </a:xfrm>
        </p:spPr>
        <p:txBody>
          <a:bodyPr lIns="90000" tIns="46800" rIns="90000" bIns="46800" anchor="ctr">
            <a:normAutofit/>
          </a:bodyPr>
          <a:lstStyle/>
          <a:p>
            <a:pPr marL="0" indent="0"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dirty="0" smtClean="0"/>
              <a:t>Observações</a:t>
            </a:r>
            <a:endParaRPr lang="pt-BR" sz="4400" b="1" dirty="0">
              <a:solidFill>
                <a:srgbClr val="254061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85800" y="1874791"/>
            <a:ext cx="79248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Rockwell" panose="02060603020205020403" pitchFamily="18" charset="0"/>
              </a:rPr>
              <a:t>LaTeX</a:t>
            </a:r>
            <a:r>
              <a:rPr lang="en-US" sz="2800" dirty="0">
                <a:latin typeface="Rockwell" panose="02060603020205020403" pitchFamily="18" charset="0"/>
              </a:rPr>
              <a:t> </a:t>
            </a:r>
            <a:r>
              <a:rPr lang="en-US" sz="2800" dirty="0" err="1">
                <a:latin typeface="Rockwell" panose="02060603020205020403" pitchFamily="18" charset="0"/>
              </a:rPr>
              <a:t>não</a:t>
            </a:r>
            <a:r>
              <a:rPr lang="en-US" sz="2800" dirty="0">
                <a:latin typeface="Rockwell" panose="02060603020205020403" pitchFamily="18" charset="0"/>
              </a:rPr>
              <a:t> </a:t>
            </a:r>
            <a:r>
              <a:rPr lang="en-US" sz="2800" dirty="0" err="1">
                <a:latin typeface="Rockwell" panose="02060603020205020403" pitchFamily="18" charset="0"/>
              </a:rPr>
              <a:t>é</a:t>
            </a:r>
            <a:r>
              <a:rPr lang="en-US" sz="2800" dirty="0">
                <a:latin typeface="Rockwell" panose="02060603020205020403" pitchFamily="18" charset="0"/>
              </a:rPr>
              <a:t> </a:t>
            </a:r>
            <a:r>
              <a:rPr lang="en-US" sz="2800" dirty="0" err="1" smtClean="0">
                <a:latin typeface="Rockwell" panose="02060603020205020403" pitchFamily="18" charset="0"/>
              </a:rPr>
              <a:t>s</a:t>
            </a:r>
            <a:r>
              <a:rPr lang="en-US" sz="2800" dirty="0" err="1" smtClean="0">
                <a:latin typeface="Rockwell" panose="02060603020205020403" pitchFamily="18" charset="0"/>
              </a:rPr>
              <a:t>ó</a:t>
            </a:r>
            <a:r>
              <a:rPr lang="en-US" sz="2800" dirty="0" smtClean="0">
                <a:latin typeface="Rockwell" panose="02060603020205020403" pitchFamily="18" charset="0"/>
              </a:rPr>
              <a:t> um </a:t>
            </a:r>
            <a:r>
              <a:rPr lang="en-US" sz="2800" dirty="0" err="1" smtClean="0">
                <a:latin typeface="Rockwell" panose="02060603020205020403" pitchFamily="18" charset="0"/>
              </a:rPr>
              <a:t>processador</a:t>
            </a:r>
            <a:r>
              <a:rPr lang="en-US" sz="2800" dirty="0" smtClean="0">
                <a:latin typeface="Rockwell" panose="02060603020205020403" pitchFamily="18" charset="0"/>
              </a:rPr>
              <a:t> </a:t>
            </a:r>
            <a:r>
              <a:rPr lang="en-US" sz="2800" dirty="0">
                <a:latin typeface="Rockwell" panose="02060603020205020403" pitchFamily="18" charset="0"/>
              </a:rPr>
              <a:t>de </a:t>
            </a:r>
            <a:r>
              <a:rPr lang="en-US" sz="2800" dirty="0" err="1">
                <a:latin typeface="Rockwell" panose="02060603020205020403" pitchFamily="18" charset="0"/>
              </a:rPr>
              <a:t>texto</a:t>
            </a:r>
            <a:r>
              <a:rPr lang="en-US" sz="2800" dirty="0">
                <a:latin typeface="Rockwell" panose="02060603020205020403" pitchFamily="18" charset="0"/>
              </a:rPr>
              <a:t>: é </a:t>
            </a:r>
            <a:r>
              <a:rPr lang="en-US" sz="2800" dirty="0" err="1">
                <a:latin typeface="Rockwell" panose="02060603020205020403" pitchFamily="18" charset="0"/>
              </a:rPr>
              <a:t>uma</a:t>
            </a:r>
            <a:r>
              <a:rPr lang="en-US" sz="2800" dirty="0">
                <a:latin typeface="Rockwell" panose="02060603020205020403" pitchFamily="18" charset="0"/>
              </a:rPr>
              <a:t> </a:t>
            </a:r>
            <a:r>
              <a:rPr lang="en-US" sz="2800" dirty="0" err="1">
                <a:latin typeface="Rockwell" panose="02060603020205020403" pitchFamily="18" charset="0"/>
              </a:rPr>
              <a:t>ferramenta</a:t>
            </a:r>
            <a:r>
              <a:rPr lang="en-US" sz="2800" dirty="0">
                <a:latin typeface="Rockwell" panose="02060603020205020403" pitchFamily="18" charset="0"/>
              </a:rPr>
              <a:t> de </a:t>
            </a:r>
            <a:r>
              <a:rPr lang="en-US" sz="2800" dirty="0" err="1">
                <a:latin typeface="Rockwell" panose="02060603020205020403" pitchFamily="18" charset="0"/>
              </a:rPr>
              <a:t>produção</a:t>
            </a:r>
            <a:r>
              <a:rPr lang="en-US" sz="2800" dirty="0">
                <a:latin typeface="Rockwell" panose="02060603020205020403" pitchFamily="18" charset="0"/>
              </a:rPr>
              <a:t> </a:t>
            </a:r>
            <a:r>
              <a:rPr lang="en-US" sz="2800" dirty="0" err="1">
                <a:latin typeface="Rockwell" panose="02060603020205020403" pitchFamily="18" charset="0"/>
              </a:rPr>
              <a:t>tipográfica</a:t>
            </a:r>
            <a:r>
              <a:rPr lang="en-US" sz="2800" dirty="0">
                <a:latin typeface="Rockwell" panose="02060603020205020403" pitchFamily="18" charset="0"/>
              </a:rPr>
              <a:t> (typesetting</a:t>
            </a:r>
            <a:r>
              <a:rPr lang="en-US" sz="2800" dirty="0" smtClean="0">
                <a:latin typeface="Rockwell" panose="02060603020205020403" pitchFamily="18" charset="0"/>
              </a:rPr>
              <a:t>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Rockwell" panose="020606030202050204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Rockwell" panose="02060603020205020403" pitchFamily="18" charset="0"/>
              </a:rPr>
              <a:t>LaTeX</a:t>
            </a:r>
            <a:r>
              <a:rPr lang="en-US" sz="2800" dirty="0">
                <a:latin typeface="Rockwell" panose="02060603020205020403" pitchFamily="18" charset="0"/>
              </a:rPr>
              <a:t> é </a:t>
            </a:r>
            <a:r>
              <a:rPr lang="en-US" sz="2800" dirty="0" err="1">
                <a:latin typeface="Rockwell" panose="02060603020205020403" pitchFamily="18" charset="0"/>
              </a:rPr>
              <a:t>adequado</a:t>
            </a:r>
            <a:r>
              <a:rPr lang="en-US" sz="2800" dirty="0">
                <a:latin typeface="Rockwell" panose="02060603020205020403" pitchFamily="18" charset="0"/>
              </a:rPr>
              <a:t> para </a:t>
            </a:r>
            <a:r>
              <a:rPr lang="en-US" sz="2800" dirty="0" err="1">
                <a:latin typeface="Rockwell" panose="02060603020205020403" pitchFamily="18" charset="0"/>
              </a:rPr>
              <a:t>produção</a:t>
            </a:r>
            <a:r>
              <a:rPr lang="en-US" sz="2800" dirty="0">
                <a:latin typeface="Rockwell" panose="02060603020205020403" pitchFamily="18" charset="0"/>
              </a:rPr>
              <a:t> de </a:t>
            </a:r>
            <a:r>
              <a:rPr lang="en-US" sz="2800" dirty="0" err="1">
                <a:latin typeface="Rockwell" panose="02060603020205020403" pitchFamily="18" charset="0"/>
              </a:rPr>
              <a:t>documentos</a:t>
            </a:r>
            <a:r>
              <a:rPr lang="en-US" sz="2800" dirty="0">
                <a:latin typeface="Rockwell" panose="02060603020205020403" pitchFamily="18" charset="0"/>
              </a:rPr>
              <a:t> </a:t>
            </a:r>
            <a:r>
              <a:rPr lang="en-US" sz="2800" dirty="0" err="1">
                <a:latin typeface="Rockwell" panose="02060603020205020403" pitchFamily="18" charset="0"/>
              </a:rPr>
              <a:t>técnicos</a:t>
            </a:r>
            <a:r>
              <a:rPr lang="en-US" sz="2800" dirty="0">
                <a:latin typeface="Rockwell" panose="02060603020205020403" pitchFamily="18" charset="0"/>
              </a:rPr>
              <a:t> e </a:t>
            </a:r>
            <a:r>
              <a:rPr lang="en-US" sz="2800" dirty="0" err="1">
                <a:latin typeface="Rockwell" panose="02060603020205020403" pitchFamily="18" charset="0"/>
              </a:rPr>
              <a:t>científicos</a:t>
            </a:r>
            <a:r>
              <a:rPr lang="en-US" sz="2800" dirty="0">
                <a:latin typeface="Rockwell" panose="02060603020205020403" pitchFamily="18" charset="0"/>
              </a:rPr>
              <a:t>, </a:t>
            </a:r>
            <a:r>
              <a:rPr lang="en-US" sz="2800" dirty="0" err="1">
                <a:latin typeface="Rockwell" panose="02060603020205020403" pitchFamily="18" charset="0"/>
              </a:rPr>
              <a:t>como</a:t>
            </a:r>
            <a:r>
              <a:rPr lang="en-US" sz="2800" dirty="0">
                <a:latin typeface="Rockwell" panose="02060603020205020403" pitchFamily="18" charset="0"/>
              </a:rPr>
              <a:t> </a:t>
            </a:r>
            <a:r>
              <a:rPr lang="en-US" sz="2800" dirty="0" err="1">
                <a:latin typeface="Rockwell" panose="02060603020205020403" pitchFamily="18" charset="0"/>
              </a:rPr>
              <a:t>teses</a:t>
            </a:r>
            <a:r>
              <a:rPr lang="en-US" sz="2800" dirty="0">
                <a:latin typeface="Rockwell" panose="02060603020205020403" pitchFamily="18" charset="0"/>
              </a:rPr>
              <a:t>, </a:t>
            </a:r>
            <a:r>
              <a:rPr lang="en-US" sz="2800" dirty="0" err="1">
                <a:latin typeface="Rockwell" panose="02060603020205020403" pitchFamily="18" charset="0"/>
              </a:rPr>
              <a:t>artigos</a:t>
            </a:r>
            <a:r>
              <a:rPr lang="en-US" sz="2800" dirty="0">
                <a:latin typeface="Rockwell" panose="02060603020205020403" pitchFamily="18" charset="0"/>
              </a:rPr>
              <a:t>, </a:t>
            </a:r>
            <a:r>
              <a:rPr lang="en-US" sz="2800" dirty="0" err="1">
                <a:latin typeface="Rockwell" panose="02060603020205020403" pitchFamily="18" charset="0"/>
              </a:rPr>
              <a:t>livros</a:t>
            </a:r>
            <a:r>
              <a:rPr lang="en-US" sz="2800" dirty="0">
                <a:latin typeface="Rockwell" panose="02060603020205020403" pitchFamily="18" charset="0"/>
              </a:rPr>
              <a:t>, com </a:t>
            </a:r>
            <a:r>
              <a:rPr lang="en-US" sz="2800" dirty="0" err="1">
                <a:latin typeface="Rockwell" panose="02060603020205020403" pitchFamily="18" charset="0"/>
              </a:rPr>
              <a:t>alta</a:t>
            </a:r>
            <a:r>
              <a:rPr lang="en-US" sz="2800" dirty="0">
                <a:latin typeface="Rockwell" panose="02060603020205020403" pitchFamily="18" charset="0"/>
              </a:rPr>
              <a:t> </a:t>
            </a:r>
            <a:r>
              <a:rPr lang="en-US" sz="2800" dirty="0" err="1">
                <a:latin typeface="Rockwell" panose="02060603020205020403" pitchFamily="18" charset="0"/>
              </a:rPr>
              <a:t>qualidade</a:t>
            </a:r>
            <a:r>
              <a:rPr lang="en-US" sz="2800" dirty="0">
                <a:latin typeface="Rockwell" panose="02060603020205020403" pitchFamily="18" charset="0"/>
              </a:rPr>
              <a:t> </a:t>
            </a:r>
            <a:r>
              <a:rPr lang="en-US" sz="2800" dirty="0" err="1" smtClean="0">
                <a:latin typeface="Rockwell" panose="02060603020205020403" pitchFamily="18" charset="0"/>
              </a:rPr>
              <a:t>tipográfica</a:t>
            </a:r>
            <a:r>
              <a:rPr lang="en-US" sz="2800" dirty="0" smtClean="0">
                <a:latin typeface="Rockwell" panose="02060603020205020403" pitchFamily="18" charset="0"/>
              </a:rPr>
              <a:t>.</a:t>
            </a:r>
            <a:endParaRPr lang="en-US" sz="2800" dirty="0">
              <a:latin typeface="Rockwell" panose="02060603020205020403" pitchFamily="18" charset="0"/>
            </a:endParaRP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868099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456" y="228599"/>
            <a:ext cx="8580982" cy="64009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3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VANTAGENS</a:t>
            </a:r>
            <a:endParaRPr lang="en-US" b="1" dirty="0">
              <a:solidFill>
                <a:srgbClr val="254061"/>
              </a:solidFill>
            </a:endParaRPr>
          </a:p>
        </p:txBody>
      </p:sp>
      <p:sp>
        <p:nvSpPr>
          <p:cNvPr id="23347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Vantagens</a:t>
            </a:r>
            <a:r>
              <a:rPr lang="en-US" dirty="0"/>
              <a:t> do </a:t>
            </a:r>
            <a:r>
              <a:rPr lang="en-US" dirty="0" err="1"/>
              <a:t>LaTeX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WYSIWYG:</a:t>
            </a:r>
          </a:p>
          <a:p>
            <a:pPr lvl="1"/>
            <a:r>
              <a:rPr lang="en-US" dirty="0" err="1"/>
              <a:t>Edição</a:t>
            </a:r>
            <a:r>
              <a:rPr lang="en-US" dirty="0"/>
              <a:t> </a:t>
            </a:r>
            <a:r>
              <a:rPr lang="en-US" dirty="0" err="1"/>
              <a:t>profissional</a:t>
            </a:r>
            <a:r>
              <a:rPr lang="en-US" dirty="0"/>
              <a:t> de </a:t>
            </a:r>
            <a:r>
              <a:rPr lang="en-US" dirty="0" err="1"/>
              <a:t>fórmulas</a:t>
            </a:r>
            <a:r>
              <a:rPr lang="en-US" dirty="0"/>
              <a:t> </a:t>
            </a:r>
            <a:r>
              <a:rPr lang="en-US" dirty="0" err="1"/>
              <a:t>matemáticas</a:t>
            </a:r>
            <a:r>
              <a:rPr lang="en-US" dirty="0"/>
              <a:t> e </a:t>
            </a:r>
            <a:r>
              <a:rPr lang="en-US" dirty="0" err="1"/>
              <a:t>gráficos</a:t>
            </a:r>
            <a:r>
              <a:rPr lang="en-US" dirty="0"/>
              <a:t> </a:t>
            </a:r>
            <a:r>
              <a:rPr lang="en-US" dirty="0" err="1"/>
              <a:t>vetoriais</a:t>
            </a:r>
            <a:r>
              <a:rPr lang="en-US" dirty="0"/>
              <a:t> </a:t>
            </a:r>
            <a:r>
              <a:rPr lang="en-US" dirty="0" err="1"/>
              <a:t>precisos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Foco</a:t>
            </a:r>
            <a:r>
              <a:rPr lang="en-US" dirty="0"/>
              <a:t> </a:t>
            </a:r>
            <a:r>
              <a:rPr lang="en-US" dirty="0" err="1"/>
              <a:t>primeiro</a:t>
            </a:r>
            <a:r>
              <a:rPr lang="en-US" dirty="0"/>
              <a:t> no </a:t>
            </a:r>
            <a:r>
              <a:rPr lang="en-US" dirty="0" err="1"/>
              <a:t>conteúdo</a:t>
            </a:r>
            <a:r>
              <a:rPr lang="en-US" dirty="0"/>
              <a:t> 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semântica</a:t>
            </a:r>
            <a:r>
              <a:rPr lang="en-US" dirty="0"/>
              <a:t> do </a:t>
            </a:r>
            <a:r>
              <a:rPr lang="en-US" dirty="0" err="1"/>
              <a:t>texto</a:t>
            </a:r>
            <a:r>
              <a:rPr lang="en-US" dirty="0"/>
              <a:t>;</a:t>
            </a:r>
          </a:p>
          <a:p>
            <a:pPr lvl="1"/>
            <a:r>
              <a:rPr lang="en-US" dirty="0" err="1">
                <a:hlinkClick r:id="rId3"/>
              </a:rPr>
              <a:t>Milhares</a:t>
            </a:r>
            <a:r>
              <a:rPr lang="en-US" dirty="0">
                <a:hlinkClick r:id="rId3"/>
              </a:rPr>
              <a:t> de layouts</a:t>
            </a:r>
            <a:r>
              <a:rPr lang="en-US" dirty="0"/>
              <a:t>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disponíveis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Compatibilidade</a:t>
            </a:r>
            <a:r>
              <a:rPr lang="en-US" dirty="0"/>
              <a:t> de </a:t>
            </a:r>
            <a:r>
              <a:rPr lang="en-US" dirty="0" err="1"/>
              <a:t>longo</a:t>
            </a:r>
            <a:r>
              <a:rPr lang="en-US" dirty="0"/>
              <a:t> tempo;</a:t>
            </a:r>
          </a:p>
        </p:txBody>
      </p:sp>
    </p:spTree>
    <p:extLst>
      <p:ext uri="{BB962C8B-B14F-4D97-AF65-F5344CB8AC3E}">
        <p14:creationId xmlns:p14="http://schemas.microsoft.com/office/powerpoint/2010/main" val="2456496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456" y="228599"/>
            <a:ext cx="8580982" cy="64009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3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VANTAGENS</a:t>
            </a:r>
            <a:endParaRPr lang="en-US" b="1" dirty="0">
              <a:solidFill>
                <a:srgbClr val="254061"/>
              </a:solidFill>
            </a:endParaRPr>
          </a:p>
        </p:txBody>
      </p:sp>
      <p:sp>
        <p:nvSpPr>
          <p:cNvPr id="23347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Tratamento</a:t>
            </a:r>
            <a:r>
              <a:rPr lang="en-US" dirty="0"/>
              <a:t> simples de </a:t>
            </a:r>
            <a:r>
              <a:rPr lang="en-US" dirty="0" err="1"/>
              <a:t>estruturas</a:t>
            </a:r>
            <a:r>
              <a:rPr lang="en-US" dirty="0"/>
              <a:t> </a:t>
            </a:r>
            <a:r>
              <a:rPr lang="en-US" dirty="0" err="1"/>
              <a:t>complexas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referências</a:t>
            </a:r>
            <a:r>
              <a:rPr lang="en-US" dirty="0"/>
              <a:t> e </a:t>
            </a:r>
            <a:r>
              <a:rPr lang="en-US" dirty="0" err="1"/>
              <a:t>remissões</a:t>
            </a:r>
            <a:r>
              <a:rPr lang="en-US" dirty="0"/>
              <a:t> </a:t>
            </a:r>
            <a:r>
              <a:rPr lang="en-US" dirty="0" err="1"/>
              <a:t>internas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múltiplas</a:t>
            </a:r>
            <a:r>
              <a:rPr lang="en-US" dirty="0"/>
              <a:t> </a:t>
            </a:r>
            <a:r>
              <a:rPr lang="en-US" dirty="0" err="1"/>
              <a:t>tabelas</a:t>
            </a:r>
            <a:r>
              <a:rPr lang="en-US" dirty="0"/>
              <a:t> de </a:t>
            </a:r>
            <a:r>
              <a:rPr lang="en-US" dirty="0" err="1"/>
              <a:t>conteúdo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múltiplas</a:t>
            </a:r>
            <a:r>
              <a:rPr lang="en-US" dirty="0"/>
              <a:t> </a:t>
            </a:r>
            <a:r>
              <a:rPr lang="en-US" dirty="0" err="1"/>
              <a:t>bibliografias</a:t>
            </a:r>
            <a:r>
              <a:rPr lang="en-US" dirty="0"/>
              <a:t> e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citação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rodapés</a:t>
            </a:r>
            <a:r>
              <a:rPr lang="en-US" dirty="0"/>
              <a:t> e </a:t>
            </a:r>
            <a:r>
              <a:rPr lang="en-US" dirty="0" err="1"/>
              <a:t>cabeçalhos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glossários</a:t>
            </a:r>
            <a:r>
              <a:rPr lang="en-US" dirty="0"/>
              <a:t> e </a:t>
            </a:r>
            <a:r>
              <a:rPr lang="en-US" dirty="0" err="1"/>
              <a:t>índice</a:t>
            </a:r>
            <a:r>
              <a:rPr lang="en-US" dirty="0"/>
              <a:t> </a:t>
            </a:r>
            <a:r>
              <a:rPr lang="en-US" dirty="0" err="1"/>
              <a:t>integrado</a:t>
            </a:r>
            <a:r>
              <a:rPr lang="en-US" dirty="0"/>
              <a:t> com o </a:t>
            </a:r>
            <a:r>
              <a:rPr lang="en-US" dirty="0" err="1"/>
              <a:t>texto</a:t>
            </a:r>
            <a:endParaRPr lang="en-US" dirty="0"/>
          </a:p>
          <a:p>
            <a:r>
              <a:rPr lang="en-US" dirty="0" err="1"/>
              <a:t>Portável</a:t>
            </a:r>
            <a:endParaRPr lang="en-US" dirty="0"/>
          </a:p>
          <a:p>
            <a:r>
              <a:rPr lang="en-US" dirty="0" err="1"/>
              <a:t>Gratuito</a:t>
            </a:r>
            <a:endParaRPr lang="en-US" dirty="0"/>
          </a:p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 sz="3200" dirty="0" err="1">
                <a:hlinkClick r:id="rId3"/>
              </a:rPr>
              <a:t>Livre</a:t>
            </a:r>
            <a:r>
              <a:rPr lang="en-US" sz="3200" dirty="0">
                <a:hlinkClick r:id="rId3"/>
              </a:rPr>
              <a:t> de </a:t>
            </a:r>
            <a:r>
              <a:rPr lang="en-US" sz="3200" dirty="0" err="1">
                <a:hlinkClick r:id="rId3"/>
              </a:rPr>
              <a:t>erros</a:t>
            </a:r>
            <a:r>
              <a:rPr lang="en-US" sz="3200" dirty="0">
                <a:hlinkClick r:id="rId3"/>
              </a:rPr>
              <a:t> (bug-free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5649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456" y="228599"/>
            <a:ext cx="8580982" cy="6400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LaTeX</a:t>
            </a:r>
            <a:r>
              <a:rPr lang="en-US" dirty="0"/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LATEX also has some disadvantages, and I guess it’s a bit difficult for me to find any sensible ones, though I am sure other people can tell you hundreds ;-)</a:t>
            </a:r>
          </a:p>
          <a:p>
            <a:pPr marL="0" indent="0">
              <a:buNone/>
            </a:pPr>
            <a:endParaRPr lang="en-US" sz="2400" i="1" dirty="0"/>
          </a:p>
          <a:p>
            <a:r>
              <a:rPr lang="en-US" sz="2400" i="1" dirty="0"/>
              <a:t>LATEX does not work well for people </a:t>
            </a:r>
            <a:r>
              <a:rPr lang="en-US" sz="2400" b="1" i="1" dirty="0"/>
              <a:t>who have sold their soul</a:t>
            </a:r>
            <a:r>
              <a:rPr lang="en-US" sz="2400" i="1" dirty="0"/>
              <a:t>s ;-)</a:t>
            </a:r>
          </a:p>
          <a:p>
            <a:r>
              <a:rPr lang="en-US" sz="2400" i="1" dirty="0"/>
              <a:t>It is very </a:t>
            </a:r>
            <a:r>
              <a:rPr lang="en-US" sz="2400" b="1" i="1" dirty="0"/>
              <a:t>hard to write unstructured</a:t>
            </a:r>
            <a:r>
              <a:rPr lang="en-US" sz="2400" i="1" dirty="0"/>
              <a:t> and </a:t>
            </a:r>
            <a:r>
              <a:rPr lang="en-US" sz="2400" b="1" i="1" dirty="0"/>
              <a:t>disorganized </a:t>
            </a:r>
            <a:r>
              <a:rPr lang="en-US" sz="2400" i="1" dirty="0"/>
              <a:t>documents.</a:t>
            </a:r>
          </a:p>
          <a:p>
            <a:r>
              <a:rPr lang="en-US" sz="2400" b="1" i="1" dirty="0"/>
              <a:t>Your hamster </a:t>
            </a:r>
            <a:r>
              <a:rPr lang="en-US" sz="2400" i="1" dirty="0"/>
              <a:t>might, despite some encouraging first steps, never be able to fully grasp the concept of </a:t>
            </a:r>
            <a:r>
              <a:rPr lang="en-US" sz="2400" b="1" i="1" dirty="0"/>
              <a:t>Logical Markup</a:t>
            </a:r>
            <a:r>
              <a:rPr lang="en-US" sz="2400" i="1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75935" y="5851421"/>
            <a:ext cx="5810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(Extracted from "The Not So Short Introduction to LaTeX2e", p. 4 - http://tobi.oetiker.ch/lshort/lshort.pdf)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8062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456" y="228599"/>
            <a:ext cx="8580982" cy="6400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LIGATURAS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3"/>
              </a:rPr>
              <a:t>The Beauty of LaTeX</a:t>
            </a:r>
            <a:endParaRPr lang="en-US" sz="2400" dirty="0" smtClean="0"/>
          </a:p>
          <a:p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Microsoft Word</a:t>
            </a:r>
            <a:r>
              <a:rPr lang="en-US" sz="2400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err="1"/>
              <a:t>LaTeX</a:t>
            </a:r>
            <a:r>
              <a:rPr lang="en-US" sz="2400" dirty="0"/>
              <a:t>:</a:t>
            </a:r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118" y="2258169"/>
            <a:ext cx="4445000" cy="88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4118" y="3747666"/>
            <a:ext cx="4445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55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456" y="228599"/>
            <a:ext cx="8580982" cy="6400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Compostos</a:t>
            </a:r>
            <a:r>
              <a:rPr lang="en-US" dirty="0" smtClean="0"/>
              <a:t> </a:t>
            </a:r>
            <a:r>
              <a:rPr lang="en-US" dirty="0" err="1" smtClean="0"/>
              <a:t>químicos</a:t>
            </a:r>
            <a:endParaRPr lang="en-US" dirty="0"/>
          </a:p>
        </p:txBody>
      </p:sp>
      <p:pic>
        <p:nvPicPr>
          <p:cNvPr id="7" name="Content Placeholder 6" descr="fig_aromatico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172" r="-381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98251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3456" y="228599"/>
            <a:ext cx="8580982" cy="6400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Compostos</a:t>
            </a:r>
            <a:r>
              <a:rPr lang="en-US" dirty="0" smtClean="0"/>
              <a:t> </a:t>
            </a:r>
            <a:r>
              <a:rPr lang="en-US" dirty="0" err="1" smtClean="0"/>
              <a:t>químicos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49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\</a:t>
            </a:r>
            <a:r>
              <a:rPr lang="en-US" b="1" dirty="0" err="1">
                <a:latin typeface="Courier New"/>
                <a:cs typeface="Courier New"/>
              </a:rPr>
              <a:t>usepackage</a:t>
            </a:r>
            <a:r>
              <a:rPr lang="en-US" b="1" dirty="0">
                <a:latin typeface="Courier New"/>
                <a:cs typeface="Courier New"/>
              </a:rPr>
              <a:t>{</a:t>
            </a:r>
            <a:r>
              <a:rPr lang="en-US" b="1" dirty="0" err="1">
                <a:latin typeface="Courier New"/>
                <a:cs typeface="Courier New"/>
              </a:rPr>
              <a:t>mychemistry</a:t>
            </a:r>
            <a:r>
              <a:rPr lang="en-US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\</a:t>
            </a:r>
            <a:r>
              <a:rPr lang="en-US" dirty="0" err="1">
                <a:latin typeface="Courier New"/>
                <a:cs typeface="Courier New"/>
              </a:rPr>
              <a:t>makevisible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\</a:t>
            </a:r>
            <a:r>
              <a:rPr lang="en-US" dirty="0" err="1">
                <a:latin typeface="Courier New"/>
                <a:cs typeface="Courier New"/>
              </a:rPr>
              <a:t>colorlet</a:t>
            </a:r>
            <a:r>
              <a:rPr lang="en-US" dirty="0">
                <a:latin typeface="Courier New"/>
                <a:cs typeface="Courier New"/>
              </a:rPr>
              <a:t>{</a:t>
            </a:r>
            <a:r>
              <a:rPr lang="en-US" dirty="0" err="1">
                <a:latin typeface="Courier New"/>
                <a:cs typeface="Courier New"/>
              </a:rPr>
              <a:t>mCgreen</a:t>
            </a:r>
            <a:r>
              <a:rPr lang="en-US" dirty="0">
                <a:latin typeface="Courier New"/>
                <a:cs typeface="Courier New"/>
              </a:rPr>
              <a:t>}{green!50!gray}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\</a:t>
            </a:r>
            <a:r>
              <a:rPr lang="en-US" dirty="0" err="1">
                <a:latin typeface="Courier New"/>
                <a:cs typeface="Courier New"/>
              </a:rPr>
              <a:t>colorlet</a:t>
            </a:r>
            <a:r>
              <a:rPr lang="en-US" dirty="0">
                <a:latin typeface="Courier New"/>
                <a:cs typeface="Courier New"/>
              </a:rPr>
              <a:t>{</a:t>
            </a:r>
            <a:r>
              <a:rPr lang="en-US" dirty="0" err="1">
                <a:latin typeface="Courier New"/>
                <a:cs typeface="Courier New"/>
              </a:rPr>
              <a:t>mCblue</a:t>
            </a:r>
            <a:r>
              <a:rPr lang="en-US" dirty="0">
                <a:latin typeface="Courier New"/>
                <a:cs typeface="Courier New"/>
              </a:rPr>
              <a:t>}{cyan!50!gray}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\</a:t>
            </a:r>
            <a:r>
              <a:rPr lang="en-US" dirty="0" err="1">
                <a:latin typeface="Courier New"/>
                <a:cs typeface="Courier New"/>
              </a:rPr>
              <a:t>colorlet</a:t>
            </a:r>
            <a:r>
              <a:rPr lang="en-US" dirty="0">
                <a:latin typeface="Courier New"/>
                <a:cs typeface="Courier New"/>
              </a:rPr>
              <a:t>{</a:t>
            </a:r>
            <a:r>
              <a:rPr lang="en-US" dirty="0" err="1">
                <a:latin typeface="Courier New"/>
                <a:cs typeface="Courier New"/>
              </a:rPr>
              <a:t>mCred</a:t>
            </a:r>
            <a:r>
              <a:rPr lang="en-US" dirty="0">
                <a:latin typeface="Courier New"/>
                <a:cs typeface="Courier New"/>
              </a:rPr>
              <a:t>}{magenta!50!gray}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\</a:t>
            </a:r>
            <a:r>
              <a:rPr lang="en-US" dirty="0" err="1">
                <a:latin typeface="Courier New"/>
                <a:cs typeface="Courier New"/>
              </a:rPr>
              <a:t>colorlet</a:t>
            </a:r>
            <a:r>
              <a:rPr lang="en-US" dirty="0">
                <a:latin typeface="Courier New"/>
                <a:cs typeface="Courier New"/>
              </a:rPr>
              <a:t>{</a:t>
            </a:r>
            <a:r>
              <a:rPr lang="en-US" dirty="0" err="1">
                <a:latin typeface="Courier New"/>
                <a:cs typeface="Courier New"/>
              </a:rPr>
              <a:t>mCyellow</a:t>
            </a:r>
            <a:r>
              <a:rPr lang="en-US" dirty="0">
                <a:latin typeface="Courier New"/>
                <a:cs typeface="Courier New"/>
              </a:rPr>
              <a:t>}{yellow!50!gray}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\begin{</a:t>
            </a:r>
            <a:r>
              <a:rPr lang="en-US" dirty="0" err="1">
                <a:latin typeface="Courier New"/>
                <a:cs typeface="Courier New"/>
              </a:rPr>
              <a:t>rxn</a:t>
            </a: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\</a:t>
            </a:r>
            <a:r>
              <a:rPr lang="en-US" dirty="0" err="1">
                <a:latin typeface="Courier New"/>
                <a:cs typeface="Courier New"/>
              </a:rPr>
              <a:t>tikzset</a:t>
            </a:r>
            <a:r>
              <a:rPr lang="en-US" dirty="0">
                <a:latin typeface="Courier New"/>
                <a:cs typeface="Courier New"/>
              </a:rPr>
              <a:t>{reactant/.</a:t>
            </a:r>
            <a:r>
              <a:rPr lang="en-US" dirty="0" smtClean="0">
                <a:latin typeface="Courier New"/>
                <a:cs typeface="Courier New"/>
              </a:rPr>
              <a:t>style={</a:t>
            </a:r>
            <a:r>
              <a:rPr lang="en-US" dirty="0">
                <a:latin typeface="Courier New"/>
                <a:cs typeface="Courier New"/>
              </a:rPr>
              <a:t>draw=#1,fill=#1!10,inner </a:t>
            </a:r>
            <a:r>
              <a:rPr lang="en-US" dirty="0" err="1">
                <a:latin typeface="Courier New"/>
                <a:cs typeface="Courier New"/>
              </a:rPr>
              <a:t>sep</a:t>
            </a:r>
            <a:r>
              <a:rPr lang="en-US" dirty="0">
                <a:latin typeface="Courier New"/>
                <a:cs typeface="Courier New"/>
              </a:rPr>
              <a:t>=1em,minimum height=10em,</a:t>
            </a:r>
            <a:r>
              <a:rPr lang="en-US" dirty="0" smtClean="0">
                <a:latin typeface="Courier New"/>
                <a:cs typeface="Courier New"/>
              </a:rPr>
              <a:t>minimum width</a:t>
            </a:r>
            <a:r>
              <a:rPr lang="en-US" dirty="0">
                <a:latin typeface="Courier New"/>
                <a:cs typeface="Courier New"/>
              </a:rPr>
              <a:t>=12em,rounded corners}}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\reactant[,</a:t>
            </a:r>
            <a:r>
              <a:rPr lang="en-US" dirty="0" err="1">
                <a:latin typeface="Courier New"/>
                <a:cs typeface="Courier New"/>
              </a:rPr>
              <a:t>cytosine,reactant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err="1">
                <a:latin typeface="Courier New"/>
                <a:cs typeface="Courier New"/>
              </a:rPr>
              <a:t>mCred</a:t>
            </a:r>
            <a:r>
              <a:rPr lang="en-US" dirty="0">
                <a:latin typeface="Courier New"/>
                <a:cs typeface="Courier New"/>
              </a:rPr>
              <a:t>]{\</a:t>
            </a:r>
            <a:r>
              <a:rPr lang="en-US" dirty="0" err="1">
                <a:latin typeface="Courier New"/>
                <a:cs typeface="Courier New"/>
              </a:rPr>
              <a:t>chemfig</a:t>
            </a:r>
            <a:r>
              <a:rPr lang="en-US" dirty="0">
                <a:latin typeface="Courier New"/>
                <a:cs typeface="Courier New"/>
              </a:rPr>
              <a:t>{</a:t>
            </a:r>
            <a:r>
              <a:rPr lang="en-US" b="1" dirty="0">
                <a:latin typeface="Courier New"/>
                <a:cs typeface="Courier New"/>
              </a:rPr>
              <a:t>H-[:30]N*6(-(=O)-N=(-NH _2)-=-)</a:t>
            </a:r>
            <a:r>
              <a:rPr lang="en-US" dirty="0">
                <a:latin typeface="Courier New"/>
                <a:cs typeface="Courier New"/>
              </a:rPr>
              <a:t>}}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\anywhere{cytosine.-90,,yshift=-2mm}{</a:t>
            </a:r>
            <a:r>
              <a:rPr lang="en-US" dirty="0" err="1">
                <a:latin typeface="Courier New"/>
                <a:cs typeface="Courier New"/>
              </a:rPr>
              <a:t>Citosina</a:t>
            </a: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\reactant[,</a:t>
            </a:r>
            <a:r>
              <a:rPr lang="en-US" dirty="0" err="1">
                <a:latin typeface="Courier New"/>
                <a:cs typeface="Courier New"/>
              </a:rPr>
              <a:t>thymine,reactant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err="1">
                <a:latin typeface="Courier New"/>
                <a:cs typeface="Courier New"/>
              </a:rPr>
              <a:t>mCyellow</a:t>
            </a:r>
            <a:r>
              <a:rPr lang="en-US" dirty="0">
                <a:latin typeface="Courier New"/>
                <a:cs typeface="Courier New"/>
              </a:rPr>
              <a:t>]{\</a:t>
            </a:r>
            <a:r>
              <a:rPr lang="en-US" dirty="0" err="1">
                <a:latin typeface="Courier New"/>
                <a:cs typeface="Courier New"/>
              </a:rPr>
              <a:t>chemfig</a:t>
            </a:r>
            <a:r>
              <a:rPr lang="en-US" dirty="0">
                <a:latin typeface="Courier New"/>
                <a:cs typeface="Courier New"/>
              </a:rPr>
              <a:t>{H-[:30]N*6(-(=O)-N(-H)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-(=O)-(-CH_3)=-)}}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\anywhere{thymine.-90,,yshift=-2mm}{</a:t>
            </a:r>
            <a:r>
              <a:rPr lang="en-US" dirty="0" err="1">
                <a:latin typeface="Courier New"/>
                <a:cs typeface="Courier New"/>
              </a:rPr>
              <a:t>Timina</a:t>
            </a: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\reactant[cytosine.-90,adenine,yshift=-2em,reactant=</a:t>
            </a:r>
            <a:r>
              <a:rPr lang="en-US" dirty="0" err="1">
                <a:latin typeface="Courier New"/>
                <a:cs typeface="Courier New"/>
              </a:rPr>
              <a:t>mCblue</a:t>
            </a:r>
            <a:r>
              <a:rPr lang="en-US" dirty="0">
                <a:latin typeface="Courier New"/>
                <a:cs typeface="Courier New"/>
              </a:rPr>
              <a:t>]{\</a:t>
            </a:r>
            <a:r>
              <a:rPr lang="en-US" dirty="0" err="1">
                <a:latin typeface="Courier New"/>
                <a:cs typeface="Courier New"/>
              </a:rPr>
              <a:t>chemfig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{[:-36]*5(-N(-H)-*6(-N=-N=(-NH_2)--)--N=)}}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\anywhere{adenine.-90,Guanin,yshift=-2mm}{</a:t>
            </a:r>
            <a:r>
              <a:rPr lang="en-US" dirty="0" err="1">
                <a:latin typeface="Courier New"/>
                <a:cs typeface="Courier New"/>
              </a:rPr>
              <a:t>Adenina</a:t>
            </a: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\reactant[,</a:t>
            </a:r>
            <a:r>
              <a:rPr lang="en-US" dirty="0" err="1">
                <a:latin typeface="Courier New"/>
                <a:cs typeface="Courier New"/>
              </a:rPr>
              <a:t>guanine,reactant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err="1">
                <a:latin typeface="Courier New"/>
                <a:cs typeface="Courier New"/>
              </a:rPr>
              <a:t>mCgreen</a:t>
            </a:r>
            <a:r>
              <a:rPr lang="en-US" dirty="0">
                <a:latin typeface="Courier New"/>
                <a:cs typeface="Courier New"/>
              </a:rPr>
              <a:t>]{\</a:t>
            </a:r>
            <a:r>
              <a:rPr lang="en-US" dirty="0" err="1">
                <a:latin typeface="Courier New"/>
                <a:cs typeface="Courier New"/>
              </a:rPr>
              <a:t>chemfig</a:t>
            </a:r>
            <a:r>
              <a:rPr lang="en-US" dirty="0">
                <a:latin typeface="Courier New"/>
                <a:cs typeface="Courier New"/>
              </a:rPr>
              <a:t>{[:-36]*5(-N(-H)-*6(-N=(-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NH_2)-N(-H)-(=O)--)--N=)}}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\anywhere{guanine.-90,,yshift=-2mm}{</a:t>
            </a:r>
            <a:r>
              <a:rPr lang="en-US" dirty="0" err="1">
                <a:latin typeface="Courier New"/>
                <a:cs typeface="Courier New"/>
              </a:rPr>
              <a:t>Guanina</a:t>
            </a: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\end{</a:t>
            </a:r>
            <a:r>
              <a:rPr lang="en-US" dirty="0" err="1">
                <a:latin typeface="Courier New"/>
                <a:cs typeface="Courier New"/>
              </a:rPr>
              <a:t>rxn</a:t>
            </a:r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3798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XADREZ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4450" b="-4450"/>
          <a:stretch>
            <a:fillRect/>
          </a:stretch>
        </p:blipFill>
        <p:spPr>
          <a:xfrm>
            <a:off x="382702" y="1417638"/>
            <a:ext cx="8561554" cy="4708525"/>
          </a:xfrm>
        </p:spPr>
      </p:pic>
    </p:spTree>
    <p:extLst>
      <p:ext uri="{BB962C8B-B14F-4D97-AF65-F5344CB8AC3E}">
        <p14:creationId xmlns:p14="http://schemas.microsoft.com/office/powerpoint/2010/main" val="1463763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3456" y="228599"/>
            <a:ext cx="8580982" cy="6400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PARTITURAS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9150" b="-191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67275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3456" y="228599"/>
            <a:ext cx="8580982" cy="6400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PARTITURAS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\begin{music} \</a:t>
            </a:r>
            <a:r>
              <a:rPr lang="en-US" dirty="0" err="1">
                <a:latin typeface="Courier New"/>
                <a:cs typeface="Courier New"/>
              </a:rPr>
              <a:t>hsize</a:t>
            </a:r>
            <a:r>
              <a:rPr lang="en-US" dirty="0">
                <a:latin typeface="Courier New"/>
                <a:cs typeface="Courier New"/>
              </a:rPr>
              <a:t>=100mm \</a:t>
            </a:r>
            <a:r>
              <a:rPr lang="en-US" dirty="0" err="1">
                <a:latin typeface="Courier New"/>
                <a:cs typeface="Courier New"/>
              </a:rPr>
              <a:t>generalmeter</a:t>
            </a:r>
            <a:r>
              <a:rPr lang="en-US" dirty="0">
                <a:latin typeface="Courier New"/>
                <a:cs typeface="Courier New"/>
              </a:rPr>
              <a:t>{\meterfrac24}% \parindent0pt \generalsignature-3 \</a:t>
            </a:r>
            <a:r>
              <a:rPr lang="en-US" dirty="0" err="1">
                <a:latin typeface="Courier New"/>
                <a:cs typeface="Courier New"/>
              </a:rPr>
              <a:t>startpiece</a:t>
            </a:r>
            <a:r>
              <a:rPr lang="en-US" dirty="0">
                <a:latin typeface="Courier New"/>
                <a:cs typeface="Courier New"/>
              </a:rPr>
              <a:t>\</a:t>
            </a:r>
            <a:r>
              <a:rPr lang="en-US" dirty="0" err="1">
                <a:latin typeface="Courier New"/>
                <a:cs typeface="Courier New"/>
              </a:rPr>
              <a:t>bigaccid</a:t>
            </a:r>
            <a:r>
              <a:rPr lang="en-US" dirty="0">
                <a:latin typeface="Courier New"/>
                <a:cs typeface="Courier New"/>
              </a:rPr>
              <a:t>\</a:t>
            </a:r>
            <a:r>
              <a:rPr lang="en-US" dirty="0" err="1">
                <a:latin typeface="Courier New"/>
                <a:cs typeface="Courier New"/>
              </a:rPr>
              <a:t>NOtes</a:t>
            </a:r>
            <a:r>
              <a:rPr lang="en-US" dirty="0">
                <a:latin typeface="Courier New"/>
                <a:cs typeface="Courier New"/>
              </a:rPr>
              <a:t>\</a:t>
            </a:r>
            <a:r>
              <a:rPr lang="en-US" dirty="0" err="1">
                <a:latin typeface="Courier New"/>
                <a:cs typeface="Courier New"/>
              </a:rPr>
              <a:t>qu</a:t>
            </a:r>
            <a:r>
              <a:rPr lang="en-US" dirty="0">
                <a:latin typeface="Courier New"/>
                <a:cs typeface="Courier New"/>
              </a:rPr>
              <a:t>{</a:t>
            </a:r>
            <a:r>
              <a:rPr lang="en-US" dirty="0" err="1">
                <a:latin typeface="Courier New"/>
                <a:cs typeface="Courier New"/>
              </a:rPr>
              <a:t>ce</a:t>
            </a:r>
            <a:r>
              <a:rPr lang="en-US" dirty="0">
                <a:latin typeface="Courier New"/>
                <a:cs typeface="Courier New"/>
              </a:rPr>
              <a:t>}\en\bar \</a:t>
            </a:r>
            <a:r>
              <a:rPr lang="en-US" dirty="0" err="1">
                <a:latin typeface="Courier New"/>
                <a:cs typeface="Courier New"/>
              </a:rPr>
              <a:t>NOtes</a:t>
            </a:r>
            <a:r>
              <a:rPr lang="en-US" dirty="0">
                <a:latin typeface="Courier New"/>
                <a:cs typeface="Courier New"/>
              </a:rPr>
              <a:t>\</a:t>
            </a:r>
            <a:r>
              <a:rPr lang="en-US" dirty="0" err="1">
                <a:latin typeface="Courier New"/>
                <a:cs typeface="Courier New"/>
              </a:rPr>
              <a:t>qu</a:t>
            </a:r>
            <a:r>
              <a:rPr lang="en-US" dirty="0">
                <a:latin typeface="Courier New"/>
                <a:cs typeface="Courier New"/>
              </a:rPr>
              <a:t>{</a:t>
            </a:r>
            <a:r>
              <a:rPr lang="en-US" dirty="0" err="1">
                <a:latin typeface="Courier New"/>
                <a:cs typeface="Courier New"/>
              </a:rPr>
              <a:t>gh</a:t>
            </a:r>
            <a:r>
              <a:rPr lang="en-US" dirty="0">
                <a:latin typeface="Courier New"/>
                <a:cs typeface="Courier New"/>
              </a:rPr>
              <a:t>}\en\bar\</a:t>
            </a:r>
            <a:r>
              <a:rPr lang="en-US" dirty="0" err="1">
                <a:latin typeface="Courier New"/>
                <a:cs typeface="Courier New"/>
              </a:rPr>
              <a:t>NOtes</a:t>
            </a:r>
            <a:r>
              <a:rPr lang="en-US" dirty="0">
                <a:latin typeface="Courier New"/>
                <a:cs typeface="Courier New"/>
              </a:rPr>
              <a:t>\</a:t>
            </a:r>
            <a:r>
              <a:rPr lang="en-US" dirty="0" err="1">
                <a:latin typeface="Courier New"/>
                <a:cs typeface="Courier New"/>
              </a:rPr>
              <a:t>qu</a:t>
            </a:r>
            <a:r>
              <a:rPr lang="en-US" dirty="0">
                <a:latin typeface="Courier New"/>
                <a:cs typeface="Courier New"/>
              </a:rPr>
              <a:t>{=b}\en \Notes\ds\</a:t>
            </a:r>
            <a:r>
              <a:rPr lang="en-US" dirty="0" err="1">
                <a:latin typeface="Courier New"/>
                <a:cs typeface="Courier New"/>
              </a:rPr>
              <a:t>cug</a:t>
            </a:r>
            <a:r>
              <a:rPr lang="en-US" dirty="0">
                <a:latin typeface="Courier New"/>
                <a:cs typeface="Courier New"/>
              </a:rPr>
              <a:t>\en\bar\</a:t>
            </a:r>
            <a:r>
              <a:rPr lang="en-US" dirty="0" err="1">
                <a:latin typeface="Courier New"/>
                <a:cs typeface="Courier New"/>
              </a:rPr>
              <a:t>NOtes</a:t>
            </a:r>
            <a:r>
              <a:rPr lang="en-US" dirty="0">
                <a:latin typeface="Courier New"/>
                <a:cs typeface="Courier New"/>
              </a:rPr>
              <a:t>\</a:t>
            </a:r>
            <a:r>
              <a:rPr lang="en-US" dirty="0" err="1">
                <a:latin typeface="Courier New"/>
                <a:cs typeface="Courier New"/>
              </a:rPr>
              <a:t>qu</a:t>
            </a:r>
            <a:r>
              <a:rPr lang="en-US" dirty="0">
                <a:latin typeface="Courier New"/>
                <a:cs typeface="Courier New"/>
              </a:rPr>
              <a:t>{^f=f}\en\bar \</a:t>
            </a:r>
            <a:r>
              <a:rPr lang="en-US" dirty="0" err="1">
                <a:latin typeface="Courier New"/>
                <a:cs typeface="Courier New"/>
              </a:rPr>
              <a:t>NOtes</a:t>
            </a:r>
            <a:r>
              <a:rPr lang="en-US" dirty="0">
                <a:latin typeface="Courier New"/>
                <a:cs typeface="Courier New"/>
              </a:rPr>
              <a:t>\</a:t>
            </a:r>
            <a:r>
              <a:rPr lang="en-US" dirty="0" err="1">
                <a:latin typeface="Courier New"/>
                <a:cs typeface="Courier New"/>
              </a:rPr>
              <a:t>qu</a:t>
            </a:r>
            <a:r>
              <a:rPr lang="en-US" dirty="0">
                <a:latin typeface="Courier New"/>
                <a:cs typeface="Courier New"/>
              </a:rPr>
              <a:t>{=e}\itied0e\</a:t>
            </a:r>
            <a:r>
              <a:rPr lang="en-US" dirty="0" err="1">
                <a:latin typeface="Courier New"/>
                <a:cs typeface="Courier New"/>
              </a:rPr>
              <a:t>qu</a:t>
            </a:r>
            <a:r>
              <a:rPr lang="en-US" dirty="0">
                <a:latin typeface="Courier New"/>
                <a:cs typeface="Courier New"/>
              </a:rPr>
              <a:t>{_e}\en\bar \Notes\ttie0\</a:t>
            </a:r>
            <a:r>
              <a:rPr lang="en-US" dirty="0" err="1">
                <a:latin typeface="Courier New"/>
                <a:cs typeface="Courier New"/>
              </a:rPr>
              <a:t>Qqbued</a:t>
            </a:r>
            <a:r>
              <a:rPr lang="en-US" dirty="0">
                <a:latin typeface="Courier New"/>
                <a:cs typeface="Courier New"/>
              </a:rPr>
              <a:t>{_d}c\en\bar \Notes\ibu0b{-2}\qb0{=b}\</a:t>
            </a:r>
            <a:r>
              <a:rPr lang="en-US" dirty="0" err="1">
                <a:latin typeface="Courier New"/>
                <a:cs typeface="Courier New"/>
              </a:rPr>
              <a:t>enotes</a:t>
            </a:r>
            <a:r>
              <a:rPr lang="en-US" dirty="0">
                <a:latin typeface="Courier New"/>
                <a:cs typeface="Courier New"/>
              </a:rPr>
              <a:t> \notes\nbbu0\qb0{=a}\tqh0N\</a:t>
            </a:r>
            <a:r>
              <a:rPr lang="en-US" dirty="0" err="1">
                <a:latin typeface="Courier New"/>
                <a:cs typeface="Courier New"/>
              </a:rPr>
              <a:t>enotes</a:t>
            </a:r>
            <a:r>
              <a:rPr lang="en-US" dirty="0">
                <a:latin typeface="Courier New"/>
                <a:cs typeface="Courier New"/>
              </a:rPr>
              <a:t> \Notes\</a:t>
            </a:r>
            <a:r>
              <a:rPr lang="en-US" dirty="0" err="1">
                <a:latin typeface="Courier New"/>
                <a:cs typeface="Courier New"/>
              </a:rPr>
              <a:t>Dqbucf</a:t>
            </a:r>
            <a:r>
              <a:rPr lang="en-US" dirty="0">
                <a:latin typeface="Courier New"/>
                <a:cs typeface="Courier New"/>
              </a:rPr>
              <a:t>\en\bar \</a:t>
            </a:r>
            <a:r>
              <a:rPr lang="en-US" dirty="0" err="1">
                <a:latin typeface="Courier New"/>
                <a:cs typeface="Courier New"/>
              </a:rPr>
              <a:t>NOtes</a:t>
            </a:r>
            <a:r>
              <a:rPr lang="en-US" dirty="0">
                <a:latin typeface="Courier New"/>
                <a:cs typeface="Courier New"/>
              </a:rPr>
              <a:t>\</a:t>
            </a:r>
            <a:r>
              <a:rPr lang="en-US" dirty="0" err="1">
                <a:latin typeface="Courier New"/>
                <a:cs typeface="Courier New"/>
              </a:rPr>
              <a:t>uptext</a:t>
            </a:r>
            <a:r>
              <a:rPr lang="en-US" dirty="0">
                <a:latin typeface="Courier New"/>
                <a:cs typeface="Courier New"/>
              </a:rPr>
              <a:t>{\</a:t>
            </a:r>
            <a:r>
              <a:rPr lang="en-US" dirty="0" err="1">
                <a:latin typeface="Courier New"/>
                <a:cs typeface="Courier New"/>
              </a:rPr>
              <a:t>ittr</a:t>
            </a:r>
            <a:r>
              <a:rPr lang="en-US" dirty="0">
                <a:latin typeface="Courier New"/>
                <a:cs typeface="Courier New"/>
              </a:rPr>
              <a:t>}\</a:t>
            </a:r>
            <a:r>
              <a:rPr lang="en-US" dirty="0" err="1">
                <a:latin typeface="Courier New"/>
                <a:cs typeface="Courier New"/>
              </a:rPr>
              <a:t>que</a:t>
            </a:r>
            <a:r>
              <a:rPr lang="en-US" dirty="0">
                <a:latin typeface="Courier New"/>
                <a:cs typeface="Courier New"/>
              </a:rPr>
              <a:t>% \</a:t>
            </a:r>
            <a:r>
              <a:rPr lang="en-US" dirty="0" err="1">
                <a:latin typeface="Courier New"/>
                <a:cs typeface="Courier New"/>
              </a:rPr>
              <a:t>uptext</a:t>
            </a:r>
            <a:r>
              <a:rPr lang="en-US" dirty="0">
                <a:latin typeface="Courier New"/>
                <a:cs typeface="Courier New"/>
              </a:rPr>
              <a:t>{\</a:t>
            </a:r>
            <a:r>
              <a:rPr lang="en-US" dirty="0" err="1">
                <a:latin typeface="Courier New"/>
                <a:cs typeface="Courier New"/>
              </a:rPr>
              <a:t>ittr</a:t>
            </a:r>
            <a:r>
              <a:rPr lang="en-US" dirty="0">
                <a:latin typeface="Courier New"/>
                <a:cs typeface="Courier New"/>
              </a:rPr>
              <a:t>}\</a:t>
            </a:r>
            <a:r>
              <a:rPr lang="en-US" dirty="0" err="1">
                <a:latin typeface="Courier New"/>
                <a:cs typeface="Courier New"/>
              </a:rPr>
              <a:t>qud</a:t>
            </a:r>
            <a:r>
              <a:rPr lang="en-US" dirty="0">
                <a:latin typeface="Courier New"/>
                <a:cs typeface="Courier New"/>
              </a:rPr>
              <a:t>\en\bar \</a:t>
            </a:r>
            <a:r>
              <a:rPr lang="en-US" dirty="0" err="1">
                <a:latin typeface="Courier New"/>
                <a:cs typeface="Courier New"/>
              </a:rPr>
              <a:t>NOtes</a:t>
            </a:r>
            <a:r>
              <a:rPr lang="en-US" dirty="0">
                <a:latin typeface="Courier New"/>
                <a:cs typeface="Courier New"/>
              </a:rPr>
              <a:t>\</a:t>
            </a:r>
            <a:r>
              <a:rPr lang="en-US" dirty="0" err="1">
                <a:latin typeface="Courier New"/>
                <a:cs typeface="Courier New"/>
              </a:rPr>
              <a:t>quc</a:t>
            </a:r>
            <a:r>
              <a:rPr lang="en-US" dirty="0">
                <a:latin typeface="Courier New"/>
                <a:cs typeface="Courier New"/>
              </a:rPr>
              <a:t>\</a:t>
            </a:r>
            <a:r>
              <a:rPr lang="en-US" dirty="0" err="1">
                <a:latin typeface="Courier New"/>
                <a:cs typeface="Courier New"/>
              </a:rPr>
              <a:t>qp</a:t>
            </a:r>
            <a:r>
              <a:rPr lang="en-US" dirty="0">
                <a:latin typeface="Courier New"/>
                <a:cs typeface="Courier New"/>
              </a:rPr>
              <a:t>\en\</a:t>
            </a:r>
            <a:r>
              <a:rPr lang="en-US" dirty="0" err="1">
                <a:latin typeface="Courier New"/>
                <a:cs typeface="Courier New"/>
              </a:rPr>
              <a:t>Endpiece</a:t>
            </a:r>
            <a:r>
              <a:rPr lang="en-US" dirty="0">
                <a:latin typeface="Courier New"/>
                <a:cs typeface="Courier New"/>
              </a:rPr>
              <a:t> \end{music}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15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3456" y="228599"/>
            <a:ext cx="8580982" cy="6400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4937289" y="3400829"/>
            <a:ext cx="1146361" cy="793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sz="3600" dirty="0" smtClean="0">
                <a:solidFill>
                  <a:schemeClr val="tx1"/>
                </a:solidFill>
              </a:rPr>
              <a:t>e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69798"/>
          </a:xfrm>
        </p:spPr>
        <p:txBody>
          <a:bodyPr anchor="t">
            <a:no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ASSUNTO DE HOJE: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sz="4000" b="1" dirty="0" err="1" smtClean="0">
                <a:solidFill>
                  <a:schemeClr val="bg1">
                    <a:lumMod val="50000"/>
                  </a:schemeClr>
                </a:solidFill>
              </a:rPr>
              <a:t>Programas</a:t>
            </a:r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sz="4000" b="1" dirty="0" err="1" smtClean="0">
                <a:solidFill>
                  <a:schemeClr val="bg1">
                    <a:lumMod val="50000"/>
                  </a:schemeClr>
                </a:solidFill>
              </a:rPr>
              <a:t>processamento</a:t>
            </a:r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sz="4000" b="1" dirty="0" err="1" smtClean="0">
                <a:solidFill>
                  <a:schemeClr val="bg1">
                    <a:lumMod val="50000"/>
                  </a:schemeClr>
                </a:solidFill>
              </a:rPr>
              <a:t>texto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57" y="3037559"/>
            <a:ext cx="4092185" cy="1703372"/>
          </a:xfrm>
          <a:prstGeom prst="rect">
            <a:avLst/>
          </a:prstGeom>
        </p:spPr>
      </p:pic>
      <p:pic>
        <p:nvPicPr>
          <p:cNvPr id="5" name="Picture 4" descr="abnt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190" y="4445000"/>
            <a:ext cx="6857389" cy="218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54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3456" y="228599"/>
            <a:ext cx="8580982" cy="6400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APRESENTAÇÕES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6003" b="6003"/>
          <a:stretch>
            <a:fillRect/>
          </a:stretch>
        </p:blipFill>
        <p:spPr>
          <a:xfrm>
            <a:off x="3996628" y="3575689"/>
            <a:ext cx="4887810" cy="268810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11" y="1646441"/>
            <a:ext cx="4194182" cy="314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67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3456" y="228599"/>
            <a:ext cx="8580982" cy="6400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APRESENTAÇÕES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95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\</a:t>
            </a:r>
            <a:r>
              <a:rPr lang="en-US" dirty="0" err="1">
                <a:latin typeface="Courier New"/>
                <a:cs typeface="Courier New"/>
              </a:rPr>
              <a:t>documentclass</a:t>
            </a:r>
            <a:r>
              <a:rPr lang="en-US" dirty="0">
                <a:latin typeface="Courier New"/>
                <a:cs typeface="Courier New"/>
              </a:rPr>
              <a:t>{beamer} \</a:t>
            </a:r>
            <a:r>
              <a:rPr lang="en-US" dirty="0" err="1">
                <a:latin typeface="Courier New"/>
                <a:cs typeface="Courier New"/>
              </a:rPr>
              <a:t>usepackage</a:t>
            </a:r>
            <a:r>
              <a:rPr lang="en-US" dirty="0">
                <a:latin typeface="Courier New"/>
                <a:cs typeface="Courier New"/>
              </a:rPr>
              <a:t>{</a:t>
            </a:r>
            <a:r>
              <a:rPr lang="en-US" dirty="0" err="1">
                <a:latin typeface="Courier New"/>
                <a:cs typeface="Courier New"/>
              </a:rPr>
              <a:t>beamerthemesplit</a:t>
            </a:r>
            <a:r>
              <a:rPr lang="en-US" dirty="0">
                <a:latin typeface="Courier New"/>
                <a:cs typeface="Courier New"/>
              </a:rPr>
              <a:t>} \title{</a:t>
            </a:r>
            <a:r>
              <a:rPr lang="en-US" dirty="0" err="1">
                <a:latin typeface="Courier New"/>
                <a:cs typeface="Courier New"/>
              </a:rPr>
              <a:t>Exemplo</a:t>
            </a:r>
            <a:r>
              <a:rPr lang="en-US" dirty="0">
                <a:latin typeface="Courier New"/>
                <a:cs typeface="Courier New"/>
              </a:rPr>
              <a:t>} \author{Till </a:t>
            </a:r>
            <a:r>
              <a:rPr lang="en-US" dirty="0" err="1">
                <a:latin typeface="Courier New"/>
                <a:cs typeface="Courier New"/>
              </a:rPr>
              <a:t>Tantau</a:t>
            </a:r>
            <a:r>
              <a:rPr lang="en-US" dirty="0">
                <a:latin typeface="Courier New"/>
                <a:cs typeface="Courier New"/>
              </a:rPr>
              <a:t>} \begin{document} \frame{\</a:t>
            </a:r>
            <a:r>
              <a:rPr lang="en-US" dirty="0" err="1">
                <a:latin typeface="Courier New"/>
                <a:cs typeface="Courier New"/>
              </a:rPr>
              <a:t>titlepage</a:t>
            </a:r>
            <a:r>
              <a:rPr lang="en-US" dirty="0">
                <a:latin typeface="Courier New"/>
                <a:cs typeface="Courier New"/>
              </a:rPr>
              <a:t>} \section[Outline]{} \frame{\</a:t>
            </a:r>
            <a:r>
              <a:rPr lang="en-US" dirty="0" err="1">
                <a:latin typeface="Courier New"/>
                <a:cs typeface="Courier New"/>
              </a:rPr>
              <a:t>tableofcontents</a:t>
            </a:r>
            <a:r>
              <a:rPr lang="en-US" dirty="0">
                <a:latin typeface="Courier New"/>
                <a:cs typeface="Courier New"/>
              </a:rPr>
              <a:t>} \section{</a:t>
            </a:r>
            <a:r>
              <a:rPr lang="en-US" dirty="0" err="1">
                <a:latin typeface="Courier New"/>
                <a:cs typeface="Courier New"/>
              </a:rPr>
              <a:t>Introdução</a:t>
            </a:r>
            <a:r>
              <a:rPr lang="en-US" dirty="0">
                <a:latin typeface="Courier New"/>
                <a:cs typeface="Courier New"/>
              </a:rPr>
              <a:t>} \subsection{</a:t>
            </a:r>
            <a:r>
              <a:rPr lang="en-US" dirty="0" err="1">
                <a:latin typeface="Courier New"/>
                <a:cs typeface="Courier New"/>
              </a:rPr>
              <a:t>Visão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geral</a:t>
            </a:r>
            <a:r>
              <a:rPr lang="en-US" dirty="0">
                <a:latin typeface="Courier New"/>
                <a:cs typeface="Courier New"/>
              </a:rPr>
              <a:t> da </a:t>
            </a:r>
            <a:r>
              <a:rPr lang="en-US" dirty="0" err="1">
                <a:latin typeface="Courier New"/>
                <a:cs typeface="Courier New"/>
              </a:rPr>
              <a:t>classe</a:t>
            </a:r>
            <a:r>
              <a:rPr lang="en-US" dirty="0">
                <a:latin typeface="Courier New"/>
                <a:cs typeface="Courier New"/>
              </a:rPr>
              <a:t> Beamer} \begin{frame}{</a:t>
            </a:r>
            <a:r>
              <a:rPr lang="en-US" dirty="0" err="1">
                <a:latin typeface="Courier New"/>
                <a:cs typeface="Courier New"/>
              </a:rPr>
              <a:t>Características</a:t>
            </a:r>
            <a:r>
              <a:rPr lang="en-US" dirty="0">
                <a:latin typeface="Courier New"/>
                <a:cs typeface="Courier New"/>
              </a:rPr>
              <a:t> da </a:t>
            </a:r>
            <a:r>
              <a:rPr lang="en-US" dirty="0" err="1">
                <a:latin typeface="Courier New"/>
                <a:cs typeface="Courier New"/>
              </a:rPr>
              <a:t>classe</a:t>
            </a:r>
            <a:r>
              <a:rPr lang="en-US" dirty="0">
                <a:latin typeface="Courier New"/>
                <a:cs typeface="Courier New"/>
              </a:rPr>
              <a:t> Beamer} \begin{itemize} \item&lt;1-&gt; </a:t>
            </a:r>
            <a:r>
              <a:rPr lang="en-US" dirty="0" err="1">
                <a:latin typeface="Courier New"/>
                <a:cs typeface="Courier New"/>
              </a:rPr>
              <a:t>Classe</a:t>
            </a:r>
            <a:r>
              <a:rPr lang="en-US" dirty="0">
                <a:latin typeface="Courier New"/>
                <a:cs typeface="Courier New"/>
              </a:rPr>
              <a:t> \</a:t>
            </a:r>
            <a:r>
              <a:rPr lang="en-US" dirty="0" err="1">
                <a:latin typeface="Courier New"/>
                <a:cs typeface="Courier New"/>
              </a:rPr>
              <a:t>LaTeX</a:t>
            </a:r>
            <a:r>
              <a:rPr lang="en-US" dirty="0">
                <a:latin typeface="Courier New"/>
                <a:cs typeface="Courier New"/>
              </a:rPr>
              <a:t>\ normal. \item&lt;2-&gt; </a:t>
            </a:r>
            <a:r>
              <a:rPr lang="en-US" dirty="0" err="1">
                <a:latin typeface="Courier New"/>
                <a:cs typeface="Courier New"/>
              </a:rPr>
              <a:t>Fácil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sobreposição</a:t>
            </a:r>
            <a:r>
              <a:rPr lang="en-US" dirty="0">
                <a:latin typeface="Courier New"/>
                <a:cs typeface="Courier New"/>
              </a:rPr>
              <a:t>. \item&lt;3-&gt; </a:t>
            </a:r>
            <a:r>
              <a:rPr lang="en-US" dirty="0" err="1">
                <a:latin typeface="Courier New"/>
                <a:cs typeface="Courier New"/>
              </a:rPr>
              <a:t>Sem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necessidade</a:t>
            </a:r>
            <a:r>
              <a:rPr lang="en-US" dirty="0">
                <a:latin typeface="Courier New"/>
                <a:cs typeface="Courier New"/>
              </a:rPr>
              <a:t> de </a:t>
            </a:r>
            <a:r>
              <a:rPr lang="en-US" dirty="0" err="1">
                <a:latin typeface="Courier New"/>
                <a:cs typeface="Courier New"/>
              </a:rPr>
              <a:t>programas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externos</a:t>
            </a:r>
            <a:r>
              <a:rPr lang="en-US" dirty="0">
                <a:latin typeface="Courier New"/>
                <a:cs typeface="Courier New"/>
              </a:rPr>
              <a:t>. \end{itemize} \end{frame} \end{document}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84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3456" y="228599"/>
            <a:ext cx="8580982" cy="6400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 INTERNET</a:t>
            </a:r>
            <a:endParaRPr lang="en-US" sz="3200" dirty="0">
              <a:solidFill>
                <a:srgbClr val="254061"/>
              </a:solidFill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457200" y="1887415"/>
            <a:ext cx="8229600" cy="4238748"/>
          </a:xfrm>
        </p:spPr>
        <p:txBody>
          <a:bodyPr/>
          <a:lstStyle/>
          <a:p>
            <a:r>
              <a:rPr lang="en-US" sz="4000" dirty="0">
                <a:hlinkClick r:id="rId2"/>
              </a:rPr>
              <a:t>Visual FAQ</a:t>
            </a:r>
            <a:endParaRPr lang="en-US" sz="4000" dirty="0"/>
          </a:p>
          <a:p>
            <a:r>
              <a:rPr lang="en-US" sz="4000" dirty="0">
                <a:hlinkClick r:id="rId3"/>
              </a:rPr>
              <a:t>Wiki Book</a:t>
            </a:r>
            <a:endParaRPr lang="en-US" sz="4000" dirty="0"/>
          </a:p>
          <a:p>
            <a:r>
              <a:rPr lang="en-US" sz="4000" dirty="0">
                <a:hlinkClick r:id="rId4"/>
              </a:rPr>
              <a:t>Manual do Memoir</a:t>
            </a:r>
            <a:endParaRPr lang="en-US" sz="4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0800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456" y="228599"/>
            <a:ext cx="8580982" cy="6400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dirty="0" smtClean="0"/>
              <a:t> 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BibTeX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23123" cy="4525963"/>
          </a:xfrm>
        </p:spPr>
        <p:txBody>
          <a:bodyPr>
            <a:normAutofit/>
          </a:bodyPr>
          <a:lstStyle/>
          <a:p>
            <a:r>
              <a:rPr lang="pt-BR" dirty="0"/>
              <a:t> </a:t>
            </a:r>
            <a:r>
              <a:rPr lang="pt-BR" dirty="0" smtClean="0"/>
              <a:t>Foi </a:t>
            </a:r>
            <a:r>
              <a:rPr lang="pt-BR" dirty="0"/>
              <a:t>criada por </a:t>
            </a:r>
            <a:r>
              <a:rPr lang="pt-BR" dirty="0" err="1"/>
              <a:t>Oren</a:t>
            </a:r>
            <a:r>
              <a:rPr lang="pt-BR" dirty="0"/>
              <a:t> </a:t>
            </a:r>
            <a:r>
              <a:rPr lang="pt-BR" dirty="0" err="1"/>
              <a:t>Patashnik</a:t>
            </a:r>
            <a:r>
              <a:rPr lang="pt-BR" dirty="0"/>
              <a:t> e Leslie </a:t>
            </a:r>
            <a:r>
              <a:rPr lang="pt-BR" dirty="0" err="1"/>
              <a:t>Lamport</a:t>
            </a:r>
            <a:r>
              <a:rPr lang="pt-BR" dirty="0"/>
              <a:t> em </a:t>
            </a:r>
            <a:r>
              <a:rPr lang="pt-BR" dirty="0" smtClean="0"/>
              <a:t>1985.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Proporciona uma nova forma de organizar </a:t>
            </a:r>
            <a:r>
              <a:rPr lang="pt-BR" dirty="0" err="1" smtClean="0"/>
              <a:t>metadados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en-US" dirty="0" smtClean="0"/>
              <a:t>É </a:t>
            </a:r>
            <a:r>
              <a:rPr lang="en-US" dirty="0" err="1" smtClean="0"/>
              <a:t>utilizado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documentos</a:t>
            </a:r>
            <a:r>
              <a:rPr lang="en-US" dirty="0" smtClean="0"/>
              <a:t> </a:t>
            </a:r>
            <a:r>
              <a:rPr lang="en-US" dirty="0" err="1" smtClean="0"/>
              <a:t>LaTeX</a:t>
            </a:r>
            <a:r>
              <a:rPr lang="en-US" dirty="0" smtClean="0"/>
              <a:t> para </a:t>
            </a:r>
            <a:r>
              <a:rPr lang="en-US" dirty="0" err="1" smtClean="0"/>
              <a:t>auxiliar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referências</a:t>
            </a:r>
            <a:r>
              <a:rPr lang="en-US" dirty="0" smtClean="0"/>
              <a:t>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74092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3456" y="228599"/>
            <a:ext cx="8580982" cy="6400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NECESSIDADE DE PADRONIZAÇÃO</a:t>
            </a:r>
            <a:endParaRPr lang="en-US" sz="3200" dirty="0">
              <a:solidFill>
                <a:srgbClr val="254061"/>
              </a:solidFill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457200" y="1887415"/>
            <a:ext cx="8229600" cy="4238748"/>
          </a:xfrm>
        </p:spPr>
        <p:txBody>
          <a:bodyPr>
            <a:normAutofit/>
          </a:bodyPr>
          <a:lstStyle/>
          <a:p>
            <a:r>
              <a:rPr lang="en-US" sz="4000" dirty="0" err="1">
                <a:hlinkClick r:id="rId2"/>
              </a:rPr>
              <a:t>Pérolas</a:t>
            </a:r>
            <a:r>
              <a:rPr lang="en-US" sz="4000" dirty="0">
                <a:hlinkClick r:id="rId2"/>
              </a:rPr>
              <a:t>: </a:t>
            </a:r>
            <a:r>
              <a:rPr lang="en-US" sz="4000" dirty="0" err="1">
                <a:hlinkClick r:id="rId2"/>
              </a:rPr>
              <a:t>Guia</a:t>
            </a:r>
            <a:r>
              <a:rPr lang="en-US" sz="4000" dirty="0">
                <a:hlinkClick r:id="rId2"/>
              </a:rPr>
              <a:t> </a:t>
            </a:r>
            <a:r>
              <a:rPr lang="en-US" sz="4000" dirty="0" err="1">
                <a:hlinkClick r:id="rId2"/>
              </a:rPr>
              <a:t>rápido</a:t>
            </a:r>
            <a:r>
              <a:rPr lang="en-US" sz="4000" dirty="0">
                <a:hlinkClick r:id="rId2"/>
              </a:rPr>
              <a:t> da UFSC</a:t>
            </a:r>
            <a:endParaRPr lang="en-US" sz="4000" dirty="0"/>
          </a:p>
          <a:p>
            <a:r>
              <a:rPr lang="en-US" sz="4000" dirty="0" smtClean="0">
                <a:hlinkClick r:id="rId3"/>
              </a:rPr>
              <a:t>10 </a:t>
            </a:r>
            <a:r>
              <a:rPr lang="en-US" sz="4000" dirty="0" err="1">
                <a:hlinkClick r:id="rId3"/>
              </a:rPr>
              <a:t>normas</a:t>
            </a:r>
            <a:r>
              <a:rPr lang="en-US" sz="4000" dirty="0">
                <a:hlinkClick r:id="rId3"/>
              </a:rPr>
              <a:t>!? </a:t>
            </a:r>
            <a:r>
              <a:rPr lang="en-US" sz="4000" dirty="0" err="1">
                <a:hlinkClick r:id="rId3"/>
              </a:rPr>
              <a:t>Não</a:t>
            </a:r>
            <a:r>
              <a:rPr lang="en-US" sz="4000" dirty="0">
                <a:hlinkClick r:id="rId3"/>
              </a:rPr>
              <a:t>: 24!</a:t>
            </a:r>
            <a:endParaRPr lang="en-US" sz="4000" dirty="0"/>
          </a:p>
          <a:p>
            <a:r>
              <a:rPr lang="en-US" sz="4000" dirty="0" smtClean="0">
                <a:hlinkClick r:id="rId4"/>
              </a:rPr>
              <a:t>abnTeX2 </a:t>
            </a:r>
            <a:r>
              <a:rPr lang="en-US" sz="4000" dirty="0">
                <a:hlinkClick r:id="rId4"/>
              </a:rPr>
              <a:t>na </a:t>
            </a:r>
            <a:r>
              <a:rPr lang="en-US" sz="4000" dirty="0" smtClean="0">
                <a:hlinkClick r:id="rId4"/>
              </a:rPr>
              <a:t>Wikipedia</a:t>
            </a:r>
            <a:endParaRPr lang="en-US" sz="4000" dirty="0"/>
          </a:p>
          <a:p>
            <a:r>
              <a:rPr lang="en-US" sz="4000" dirty="0">
                <a:hlinkClick r:id="rId5"/>
              </a:rPr>
              <a:t>abnTeX2: portal do </a:t>
            </a:r>
            <a:r>
              <a:rPr lang="en-US" sz="4000" dirty="0" err="1">
                <a:hlinkClick r:id="rId5"/>
              </a:rPr>
              <a:t>projeto</a:t>
            </a:r>
            <a:endParaRPr lang="en-US" sz="400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2491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456" y="228599"/>
            <a:ext cx="8580982" cy="64009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dirty="0" smtClean="0"/>
              <a:t> 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CTAN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CTAN: Comprehensive </a:t>
            </a:r>
            <a:r>
              <a:rPr lang="en-US" dirty="0" err="1">
                <a:hlinkClick r:id="rId2"/>
              </a:rPr>
              <a:t>TeX</a:t>
            </a:r>
            <a:r>
              <a:rPr lang="en-US" dirty="0">
                <a:hlinkClick r:id="rId2"/>
              </a:rPr>
              <a:t> Archive Network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434" y="2741373"/>
            <a:ext cx="4014705" cy="35673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93877" y="5605557"/>
            <a:ext cx="1992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CTAN lion draw­ing by Duane </a:t>
            </a:r>
            <a:r>
              <a:rPr lang="en-US" dirty="0" err="1"/>
              <a:t>Bibby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982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456" y="228599"/>
            <a:ext cx="8580982" cy="6400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dirty="0" smtClean="0"/>
              <a:t> 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TUG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171223" cy="45259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The </a:t>
            </a:r>
            <a:r>
              <a:rPr lang="en-US" dirty="0" err="1">
                <a:hlinkClick r:id="rId3"/>
              </a:rPr>
              <a:t>TeX</a:t>
            </a:r>
            <a:r>
              <a:rPr lang="en-US" dirty="0">
                <a:hlinkClick r:id="rId3"/>
              </a:rPr>
              <a:t> Users Group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TUG</a:t>
            </a:r>
            <a:r>
              <a:rPr lang="en-US" dirty="0"/>
              <a:t>) was founded in 1980 to provide an organization for people who are interested in typography and font design, and/or are users of the </a:t>
            </a:r>
            <a:r>
              <a:rPr lang="en-US" dirty="0" err="1"/>
              <a:t>TeX</a:t>
            </a:r>
            <a:r>
              <a:rPr lang="en-US" dirty="0"/>
              <a:t> typesetting system invented by Donald Knuth.</a:t>
            </a:r>
          </a:p>
          <a:p>
            <a:r>
              <a:rPr lang="en-US" dirty="0">
                <a:hlinkClick r:id="rId4"/>
              </a:rPr>
              <a:t>Around the world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423" y="1600200"/>
            <a:ext cx="2058377" cy="236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50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456" y="228599"/>
            <a:ext cx="8580982" cy="6400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dirty="0" smtClean="0"/>
              <a:t> 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PracTeX</a:t>
            </a:r>
            <a:r>
              <a:rPr lang="en-US" dirty="0"/>
              <a:t> Journal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171223" cy="4525963"/>
          </a:xfrm>
        </p:spPr>
        <p:txBody>
          <a:bodyPr>
            <a:normAutofit/>
          </a:bodyPr>
          <a:lstStyle/>
          <a:p>
            <a:r>
              <a:rPr lang="en-US" dirty="0" err="1">
                <a:hlinkClick r:id="rId3"/>
              </a:rPr>
              <a:t>PractTeX</a:t>
            </a:r>
            <a:r>
              <a:rPr lang="en-US" dirty="0">
                <a:hlinkClick r:id="rId3"/>
              </a:rPr>
              <a:t> Journal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000" y="3429000"/>
            <a:ext cx="635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68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456" y="228599"/>
            <a:ext cx="8580982" cy="6400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dirty="0" smtClean="0"/>
              <a:t> 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Grupos</a:t>
            </a:r>
            <a:r>
              <a:rPr lang="en-US" dirty="0" smtClean="0"/>
              <a:t> de </a:t>
            </a:r>
            <a:r>
              <a:rPr lang="en-US" dirty="0" err="1" smtClean="0"/>
              <a:t>discussão</a:t>
            </a:r>
            <a:r>
              <a:rPr lang="en-US" dirty="0" smtClean="0"/>
              <a:t> e </a:t>
            </a:r>
            <a:r>
              <a:rPr lang="en-US" dirty="0" err="1" smtClean="0"/>
              <a:t>ajuda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67368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Grupo </a:t>
            </a:r>
            <a:r>
              <a:rPr lang="en-US" b="1" dirty="0" smtClean="0">
                <a:hlinkClick r:id="rId3"/>
              </a:rPr>
              <a:t>latex-br</a:t>
            </a:r>
            <a:r>
              <a:rPr lang="en-US" dirty="0" smtClean="0">
                <a:hlinkClick r:id="rId3"/>
              </a:rPr>
              <a:t> no Google Groups</a:t>
            </a:r>
            <a:endParaRPr lang="en-US" dirty="0" smtClean="0"/>
          </a:p>
          <a:p>
            <a:r>
              <a:rPr lang="en-US" dirty="0" err="1" smtClean="0">
                <a:hlinkClick r:id="rId4"/>
              </a:rPr>
              <a:t>Grupo</a:t>
            </a:r>
            <a:r>
              <a:rPr lang="en-US" dirty="0" smtClean="0">
                <a:hlinkClick r:id="rId4"/>
              </a:rPr>
              <a:t> de </a:t>
            </a:r>
            <a:r>
              <a:rPr lang="en-US" dirty="0" err="1" smtClean="0">
                <a:hlinkClick r:id="rId4"/>
              </a:rPr>
              <a:t>desenvolvedores</a:t>
            </a:r>
            <a:r>
              <a:rPr lang="en-US" dirty="0" smtClean="0">
                <a:hlinkClick r:id="rId4"/>
              </a:rPr>
              <a:t> do abnTeX2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LaTeX Community</a:t>
            </a:r>
            <a:endParaRPr lang="en-US" dirty="0"/>
          </a:p>
          <a:p>
            <a:r>
              <a:rPr lang="en-US" dirty="0" err="1" smtClean="0">
                <a:hlinkClick r:id="rId6"/>
              </a:rPr>
              <a:t>StackExchange</a:t>
            </a:r>
            <a:r>
              <a:rPr lang="en-US" dirty="0" smtClean="0">
                <a:hlinkClick r:id="rId6"/>
              </a:rPr>
              <a:t>: </a:t>
            </a:r>
            <a:r>
              <a:rPr lang="en-US" dirty="0" err="1" smtClean="0">
                <a:hlinkClick r:id="rId6"/>
              </a:rPr>
              <a:t>TeX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42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456" y="228599"/>
            <a:ext cx="8580982" cy="6400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dirty="0" smtClean="0"/>
              <a:t> 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67368" cy="4525963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Introdução ao LaTeX em </a:t>
            </a:r>
            <a:r>
              <a:rPr lang="en-US" dirty="0" smtClean="0">
                <a:hlinkClick r:id="rId3"/>
              </a:rPr>
              <a:t>português</a:t>
            </a:r>
            <a:r>
              <a:rPr lang="en-US" dirty="0" smtClean="0"/>
              <a:t> </a:t>
            </a:r>
            <a:r>
              <a:rPr lang="en-US" dirty="0"/>
              <a:t>de Youssef </a:t>
            </a:r>
            <a:r>
              <a:rPr lang="en-US" dirty="0" smtClean="0"/>
              <a:t>Cherem</a:t>
            </a:r>
          </a:p>
          <a:p>
            <a:endParaRPr lang="en-US" dirty="0"/>
          </a:p>
          <a:p>
            <a:r>
              <a:rPr lang="en-US" dirty="0" smtClean="0">
                <a:hlinkClick r:id="rId4"/>
              </a:rPr>
              <a:t>Introdução ao LaTeX</a:t>
            </a:r>
            <a:r>
              <a:rPr lang="en-US" dirty="0" smtClean="0"/>
              <a:t> de </a:t>
            </a:r>
            <a:r>
              <a:rPr lang="en-US" dirty="0" err="1" smtClean="0"/>
              <a:t>Reginaldo</a:t>
            </a:r>
            <a:r>
              <a:rPr lang="en-US" dirty="0" smtClean="0"/>
              <a:t> Santos</a:t>
            </a:r>
          </a:p>
          <a:p>
            <a:endParaRPr lang="en-US" dirty="0" smtClean="0"/>
          </a:p>
          <a:p>
            <a:r>
              <a:rPr lang="en-US" dirty="0" smtClean="0">
                <a:hlinkClick r:id="rId5"/>
              </a:rPr>
              <a:t>Wiki de </a:t>
            </a:r>
            <a:r>
              <a:rPr lang="en-US" dirty="0" err="1" smtClean="0">
                <a:hlinkClick r:id="rId5"/>
              </a:rPr>
              <a:t>referências</a:t>
            </a:r>
            <a:r>
              <a:rPr lang="en-US" dirty="0" smtClean="0">
                <a:hlinkClick r:id="rId5"/>
              </a:rPr>
              <a:t> do abnTeX2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463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456" y="228599"/>
            <a:ext cx="8580982" cy="64009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15587" y="524149"/>
            <a:ext cx="7761351" cy="16094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254061"/>
                </a:solidFill>
                <a:latin typeface="Rockwell"/>
                <a:ea typeface="+mj-ea"/>
                <a:cs typeface="Rockwell"/>
              </a:defRPr>
            </a:lvl1pPr>
          </a:lstStyle>
          <a:p>
            <a:r>
              <a:rPr lang="en-US" sz="4800" b="1" dirty="0" err="1" smtClean="0">
                <a:solidFill>
                  <a:schemeClr val="accent1">
                    <a:lumMod val="50000"/>
                  </a:schemeClr>
                </a:solidFill>
              </a:rPr>
              <a:t>Programas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lang="en-US" sz="4800" b="1" dirty="0" err="1" smtClean="0">
                <a:solidFill>
                  <a:schemeClr val="accent1">
                    <a:lumMod val="50000"/>
                  </a:schemeClr>
                </a:solidFill>
              </a:rPr>
              <a:t>Processamento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lang="en-US" sz="4800" b="1" dirty="0" err="1" smtClean="0">
                <a:solidFill>
                  <a:schemeClr val="accent1">
                    <a:lumMod val="50000"/>
                  </a:schemeClr>
                </a:solidFill>
              </a:rPr>
              <a:t>texto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sz="7200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7200" b="1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0455" y="2799021"/>
            <a:ext cx="76923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3200" dirty="0">
                <a:latin typeface="Rockwell" panose="02060603020205020403" pitchFamily="18" charset="0"/>
              </a:rPr>
              <a:t>Processamento de texto em uma etapa (ex.:  </a:t>
            </a:r>
            <a:r>
              <a:rPr lang="pt-BR" sz="3200" dirty="0" smtClean="0">
                <a:latin typeface="Rockwell" panose="02060603020205020403" pitchFamily="18" charset="0"/>
              </a:rPr>
              <a:t>Word)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sz="3200" dirty="0">
              <a:latin typeface="Rockwell" panose="020606030202050204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3200" dirty="0" smtClean="0">
                <a:latin typeface="Rockwell" panose="02060603020205020403" pitchFamily="18" charset="0"/>
              </a:rPr>
              <a:t>Processamento </a:t>
            </a:r>
            <a:r>
              <a:rPr lang="pt-BR" sz="3200" dirty="0">
                <a:latin typeface="Rockwell" panose="02060603020205020403" pitchFamily="18" charset="0"/>
              </a:rPr>
              <a:t>de texto em duas etapas (ex.: </a:t>
            </a:r>
            <a:r>
              <a:rPr lang="pt-BR" sz="3200" dirty="0" err="1">
                <a:latin typeface="Rockwell" panose="02060603020205020403" pitchFamily="18" charset="0"/>
              </a:rPr>
              <a:t>LaTeX</a:t>
            </a:r>
            <a:r>
              <a:rPr lang="pt-BR" sz="3200" dirty="0">
                <a:latin typeface="Rockwell" panose="020606030202050204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7509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456" y="228599"/>
            <a:ext cx="8580982" cy="6400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dirty="0" smtClean="0"/>
              <a:t>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676" y="2359742"/>
            <a:ext cx="7860891" cy="34511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/>
              <a:t>OBRIGADO(A)!</a:t>
            </a:r>
            <a:endParaRPr lang="en-US" sz="6000" b="1" dirty="0"/>
          </a:p>
          <a:p>
            <a:pPr marL="0" indent="0" algn="ctr">
              <a:buNone/>
            </a:pPr>
            <a:r>
              <a:rPr lang="en-US" sz="8000" b="1" dirty="0" smtClean="0">
                <a:sym typeface="Wingdings" panose="05000000000000000000" pitchFamily="2" charset="2"/>
              </a:rPr>
              <a:t>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629800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3456" y="228599"/>
            <a:ext cx="8580982" cy="6400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811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2895600"/>
            <a:ext cx="8229600" cy="1600200"/>
          </a:xfrm>
        </p:spPr>
        <p:txBody>
          <a:bodyPr lIns="0" tIns="0" rIns="0" bIns="0" anchor="t"/>
          <a:lstStyle/>
          <a:p>
            <a:pPr marL="342900" indent="-342900" eaLnBrk="1" hangingPunct="1">
              <a:spcBef>
                <a:spcPts val="8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3200">
                <a:solidFill>
                  <a:srgbClr val="000000"/>
                </a:solidFill>
              </a:rPr>
              <a:t>  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title" idx="1"/>
          </p:nvPr>
        </p:nvSpPr>
        <p:spPr>
          <a:xfrm>
            <a:off x="685800" y="272090"/>
            <a:ext cx="7924800" cy="1039091"/>
          </a:xfrm>
        </p:spPr>
        <p:txBody>
          <a:bodyPr lIns="90000" tIns="46800" rIns="90000" bIns="46800" anchor="ctr">
            <a:normAutofit/>
          </a:bodyPr>
          <a:lstStyle/>
          <a:p>
            <a:pPr marL="0" indent="0"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dirty="0"/>
              <a:t>Em uma etapa (Word)</a:t>
            </a:r>
            <a:endParaRPr lang="pt-BR" sz="4400" b="1" dirty="0">
              <a:solidFill>
                <a:srgbClr val="254061"/>
              </a:solidFill>
            </a:endParaRPr>
          </a:p>
        </p:txBody>
      </p:sp>
      <p:sp>
        <p:nvSpPr>
          <p:cNvPr id="218116" name="Rectangle 2"/>
          <p:cNvSpPr>
            <a:spLocks noChangeArrowheads="1"/>
          </p:cNvSpPr>
          <p:nvPr/>
        </p:nvSpPr>
        <p:spPr bwMode="auto">
          <a:xfrm>
            <a:off x="685800" y="1874791"/>
            <a:ext cx="6821488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Rockwell" panose="02060603020205020403" pitchFamily="18" charset="0"/>
              </a:rPr>
              <a:t>Existem menus </a:t>
            </a:r>
            <a:r>
              <a:rPr lang="pt-BR" sz="2800" dirty="0">
                <a:latin typeface="Rockwell" panose="02060603020205020403" pitchFamily="18" charset="0"/>
              </a:rPr>
              <a:t>na tela apresentando os recursos, que podem ser usados no processamento do texto;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sz="2800" dirty="0">
              <a:latin typeface="Rockwell" panose="020606030202050204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 dirty="0">
                <a:latin typeface="Rockwell" panose="02060603020205020403" pitchFamily="18" charset="0"/>
              </a:rPr>
              <a:t> Depois de selecionado um recurso, o texto é digitado e aparece na tela </a:t>
            </a:r>
            <a:r>
              <a:rPr lang="pt-BR" sz="2800" dirty="0" smtClean="0">
                <a:latin typeface="Rockwell" panose="02060603020205020403" pitchFamily="18" charset="0"/>
              </a:rPr>
              <a:t>como </a:t>
            </a:r>
            <a:r>
              <a:rPr lang="pt-BR" sz="2800" dirty="0">
                <a:latin typeface="Rockwell" panose="02060603020205020403" pitchFamily="18" charset="0"/>
              </a:rPr>
              <a:t>vai ser impresso no papel;</a:t>
            </a:r>
          </a:p>
        </p:txBody>
      </p:sp>
    </p:spTree>
    <p:extLst>
      <p:ext uri="{BB962C8B-B14F-4D97-AF65-F5344CB8AC3E}">
        <p14:creationId xmlns:p14="http://schemas.microsoft.com/office/powerpoint/2010/main" val="214309064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3456" y="228599"/>
            <a:ext cx="8580982" cy="6400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811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2895600"/>
            <a:ext cx="8229600" cy="1600200"/>
          </a:xfrm>
        </p:spPr>
        <p:txBody>
          <a:bodyPr lIns="0" tIns="0" rIns="0" bIns="0" anchor="t"/>
          <a:lstStyle/>
          <a:p>
            <a:pPr marL="342900" indent="-342900" eaLnBrk="1" hangingPunct="1">
              <a:spcBef>
                <a:spcPts val="8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3200" dirty="0">
                <a:solidFill>
                  <a:srgbClr val="000000"/>
                </a:solidFill>
              </a:rPr>
              <a:t>  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title" idx="1"/>
          </p:nvPr>
        </p:nvSpPr>
        <p:spPr>
          <a:xfrm>
            <a:off x="685800" y="272090"/>
            <a:ext cx="7924800" cy="1039091"/>
          </a:xfrm>
        </p:spPr>
        <p:txBody>
          <a:bodyPr lIns="90000" tIns="46800" rIns="90000" bIns="46800" anchor="ctr">
            <a:normAutofit/>
          </a:bodyPr>
          <a:lstStyle/>
          <a:p>
            <a:pPr marL="0" indent="0"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dirty="0"/>
              <a:t>Em uma etapa (Word)</a:t>
            </a:r>
            <a:endParaRPr lang="pt-BR" sz="4400" b="1" dirty="0">
              <a:solidFill>
                <a:srgbClr val="254061"/>
              </a:solidFill>
            </a:endParaRPr>
          </a:p>
        </p:txBody>
      </p:sp>
      <p:sp>
        <p:nvSpPr>
          <p:cNvPr id="218116" name="Rectangle 2"/>
          <p:cNvSpPr>
            <a:spLocks noChangeArrowheads="1"/>
          </p:cNvSpPr>
          <p:nvPr/>
        </p:nvSpPr>
        <p:spPr bwMode="auto">
          <a:xfrm>
            <a:off x="685800" y="1874791"/>
            <a:ext cx="79248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 dirty="0">
                <a:latin typeface="Rockwell" panose="02060603020205020403" pitchFamily="18" charset="0"/>
              </a:rPr>
              <a:t>O usuário pode ver logo no estágio de entrada do texto, se o  texto será impresso como esperado;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sz="2800" dirty="0">
              <a:latin typeface="Rockwell" panose="020606030202050204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 dirty="0">
                <a:latin typeface="Rockwell" panose="02060603020205020403" pitchFamily="18" charset="0"/>
              </a:rPr>
              <a:t> Este método é chamado “</a:t>
            </a:r>
            <a:r>
              <a:rPr lang="pt-BR" sz="2800" i="1" dirty="0" err="1">
                <a:latin typeface="Rockwell" panose="02060603020205020403" pitchFamily="18" charset="0"/>
              </a:rPr>
              <a:t>what-you-see-is-what-you-get</a:t>
            </a:r>
            <a:r>
              <a:rPr lang="pt-BR" sz="2800" dirty="0">
                <a:latin typeface="Rockwell" panose="02060603020205020403" pitchFamily="18" charset="0"/>
              </a:rPr>
              <a:t>“ ou simplesmente WYSWYG.</a:t>
            </a:r>
          </a:p>
        </p:txBody>
      </p:sp>
    </p:spTree>
    <p:extLst>
      <p:ext uri="{BB962C8B-B14F-4D97-AF65-F5344CB8AC3E}">
        <p14:creationId xmlns:p14="http://schemas.microsoft.com/office/powerpoint/2010/main" val="170895229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3456" y="228599"/>
            <a:ext cx="8580982" cy="64009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811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2895600"/>
            <a:ext cx="8229600" cy="1600200"/>
          </a:xfrm>
        </p:spPr>
        <p:txBody>
          <a:bodyPr lIns="0" tIns="0" rIns="0" bIns="0" anchor="t"/>
          <a:lstStyle/>
          <a:p>
            <a:pPr marL="342900" indent="-342900" eaLnBrk="1" hangingPunct="1">
              <a:spcBef>
                <a:spcPts val="8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3200" dirty="0">
                <a:solidFill>
                  <a:srgbClr val="000000"/>
                </a:solidFill>
              </a:rPr>
              <a:t>  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title" idx="1"/>
          </p:nvPr>
        </p:nvSpPr>
        <p:spPr>
          <a:xfrm>
            <a:off x="685800" y="272090"/>
            <a:ext cx="7924800" cy="1039091"/>
          </a:xfrm>
        </p:spPr>
        <p:txBody>
          <a:bodyPr lIns="90000" tIns="46800" rIns="90000" bIns="46800" anchor="ctr">
            <a:normAutofit/>
          </a:bodyPr>
          <a:lstStyle/>
          <a:p>
            <a:pPr marL="0" indent="0"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dirty="0"/>
              <a:t>Em duas etapas (</a:t>
            </a:r>
            <a:r>
              <a:rPr lang="pt-BR" sz="4400" dirty="0" err="1"/>
              <a:t>LaTeX</a:t>
            </a:r>
            <a:r>
              <a:rPr lang="pt-BR" sz="4400" dirty="0"/>
              <a:t>)</a:t>
            </a:r>
            <a:endParaRPr lang="pt-BR" sz="4400" b="1" dirty="0">
              <a:solidFill>
                <a:srgbClr val="254061"/>
              </a:solidFill>
            </a:endParaRPr>
          </a:p>
        </p:txBody>
      </p:sp>
      <p:sp>
        <p:nvSpPr>
          <p:cNvPr id="218116" name="Rectangle 2"/>
          <p:cNvSpPr>
            <a:spLocks noChangeArrowheads="1"/>
          </p:cNvSpPr>
          <p:nvPr/>
        </p:nvSpPr>
        <p:spPr bwMode="auto">
          <a:xfrm>
            <a:off x="685800" y="1595021"/>
            <a:ext cx="7924800" cy="5693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 dirty="0">
                <a:latin typeface="Rockwell" panose="02060603020205020403" pitchFamily="18" charset="0"/>
              </a:rPr>
              <a:t>O texto a ser impresso e os comandos de formatação são escritos em um arquivo fonte com o uso de um editor de textos</a:t>
            </a:r>
            <a:r>
              <a:rPr lang="pt-BR" sz="2800" dirty="0" smtClean="0">
                <a:latin typeface="Rockwell" panose="02060603020205020403" pitchFamily="18" charset="0"/>
              </a:rPr>
              <a:t>;</a:t>
            </a:r>
            <a:endParaRPr lang="pt-BR" sz="2800" dirty="0">
              <a:latin typeface="Rockwell" panose="020606030202050204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 dirty="0">
                <a:latin typeface="Rockwell" panose="02060603020205020403" pitchFamily="18" charset="0"/>
              </a:rPr>
              <a:t>Em seguida o arquivo fonte é submetido a um programa formatador de textos, neste caso o </a:t>
            </a:r>
            <a:r>
              <a:rPr lang="pt-BR" sz="2800" dirty="0" err="1">
                <a:latin typeface="Rockwell" panose="02060603020205020403" pitchFamily="18" charset="0"/>
              </a:rPr>
              <a:t>LaTeX</a:t>
            </a:r>
            <a:r>
              <a:rPr lang="pt-BR" sz="2800" dirty="0" smtClean="0">
                <a:latin typeface="Rockwell" panose="02060603020205020403" pitchFamily="18" charset="0"/>
              </a:rPr>
              <a:t>;</a:t>
            </a:r>
            <a:endParaRPr lang="pt-BR" sz="2800" dirty="0">
              <a:latin typeface="Rockwell" panose="020606030202050204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 dirty="0">
                <a:latin typeface="Rockwell" panose="02060603020205020403" pitchFamily="18" charset="0"/>
              </a:rPr>
              <a:t>Por fim é gerado um arquivo de saída, que pode ser impresso ou visualizado na tela, por exemplo um </a:t>
            </a:r>
            <a:r>
              <a:rPr lang="pt-BR" sz="2800" dirty="0" smtClean="0">
                <a:latin typeface="Rockwell" panose="02060603020205020403" pitchFamily="18" charset="0"/>
              </a:rPr>
              <a:t>PDF</a:t>
            </a:r>
            <a:r>
              <a:rPr lang="pt-BR" sz="2800" dirty="0">
                <a:latin typeface="Rockwell" panose="02060603020205020403" pitchFamily="18" charset="0"/>
              </a:rPr>
              <a:t>;</a:t>
            </a:r>
            <a:endParaRPr lang="pt-BR" sz="2800" dirty="0" smtClean="0">
              <a:latin typeface="Rockwell" panose="020606030202050204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Rockwell" panose="02060603020205020403" pitchFamily="18" charset="0"/>
              </a:rPr>
              <a:t>Método </a:t>
            </a:r>
            <a:r>
              <a:rPr lang="pt-BR" sz="2800" dirty="0">
                <a:latin typeface="Rockwell" panose="02060603020205020403" pitchFamily="18" charset="0"/>
              </a:rPr>
              <a:t>é chamado </a:t>
            </a:r>
            <a:r>
              <a:rPr lang="pt-BR" sz="2800" dirty="0" smtClean="0">
                <a:latin typeface="Rockwell" panose="02060603020205020403" pitchFamily="18" charset="0"/>
              </a:rPr>
              <a:t>WYSWYM: “</a:t>
            </a:r>
            <a:r>
              <a:rPr lang="pt-BR" sz="2800" i="1" dirty="0" err="1">
                <a:latin typeface="Rockwell" panose="02060603020205020403" pitchFamily="18" charset="0"/>
              </a:rPr>
              <a:t>what-you-see-is-what-you</a:t>
            </a:r>
            <a:r>
              <a:rPr lang="pt-BR" sz="2800" i="1" dirty="0" err="1" smtClean="0">
                <a:latin typeface="Rockwell" panose="02060603020205020403" pitchFamily="18" charset="0"/>
              </a:rPr>
              <a:t>-</a:t>
            </a:r>
            <a:r>
              <a:rPr lang="pt-BR" sz="2800" b="1" i="1" dirty="0" err="1" smtClean="0">
                <a:latin typeface="Rockwell" panose="02060603020205020403" pitchFamily="18" charset="0"/>
              </a:rPr>
              <a:t>mean</a:t>
            </a:r>
            <a:r>
              <a:rPr lang="pt-BR" sz="2800" dirty="0" smtClean="0">
                <a:latin typeface="Rockwell" panose="02060603020205020403" pitchFamily="18" charset="0"/>
              </a:rPr>
              <a:t>”.</a:t>
            </a:r>
            <a:endParaRPr lang="pt-BR" sz="2800" dirty="0">
              <a:latin typeface="Rockwell" panose="020606030202050204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sz="2800" dirty="0">
              <a:latin typeface="Rockwell" panose="02060603020205020403" pitchFamily="18" charset="0"/>
            </a:endParaRP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4493159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456" y="228599"/>
            <a:ext cx="8580982" cy="64009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040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Microsoft Word?</a:t>
            </a:r>
            <a:endParaRPr lang="en-US" b="1" dirty="0">
              <a:solidFill>
                <a:srgbClr val="25406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490" y="1803770"/>
            <a:ext cx="53340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153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3" name="Title 1"/>
          <p:cNvSpPr>
            <a:spLocks noGrp="1"/>
          </p:cNvSpPr>
          <p:nvPr>
            <p:ph type="title"/>
          </p:nvPr>
        </p:nvSpPr>
        <p:spPr>
          <a:xfrm>
            <a:off x="457200" y="173040"/>
            <a:ext cx="8229600" cy="1143000"/>
          </a:xfrm>
        </p:spPr>
        <p:txBody>
          <a:bodyPr/>
          <a:lstStyle/>
          <a:p>
            <a:r>
              <a:rPr lang="en-US" dirty="0" err="1"/>
              <a:t>História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3705" y="1461431"/>
            <a:ext cx="845658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TeX</a:t>
            </a:r>
          </a:p>
          <a:p>
            <a:endParaRPr lang="pt-BR" sz="20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2400" dirty="0">
                <a:latin typeface="Rockwell" panose="02060603020205020403" pitchFamily="18" charset="0"/>
              </a:rPr>
              <a:t>Criado à partir de 1977</a:t>
            </a:r>
            <a:r>
              <a:rPr lang="pt-BR" sz="2400" dirty="0" smtClean="0">
                <a:latin typeface="Rockwell" panose="02060603020205020403" pitchFamily="18" charset="0"/>
              </a:rPr>
              <a:t>;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pt-BR" sz="2400" dirty="0">
              <a:latin typeface="Rockwell" panose="02060603020205020403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2400" dirty="0">
                <a:latin typeface="Rockwell" panose="02060603020205020403" pitchFamily="18" charset="0"/>
              </a:rPr>
              <a:t> É um programa </a:t>
            </a:r>
            <a:r>
              <a:rPr lang="pt-BR" sz="2400" dirty="0" smtClean="0">
                <a:latin typeface="Rockwell" panose="02060603020205020403" pitchFamily="18" charset="0"/>
              </a:rPr>
              <a:t>desenvolvido</a:t>
            </a:r>
          </a:p>
          <a:p>
            <a:pPr lvl="1"/>
            <a:r>
              <a:rPr lang="pt-BR" sz="2400" dirty="0" smtClean="0">
                <a:latin typeface="Rockwell" panose="02060603020205020403" pitchFamily="18" charset="0"/>
              </a:rPr>
              <a:t>para a </a:t>
            </a:r>
            <a:r>
              <a:rPr lang="pt-BR" sz="2400" dirty="0">
                <a:latin typeface="Rockwell" panose="02060603020205020403" pitchFamily="18" charset="0"/>
              </a:rPr>
              <a:t>escrita de texto cientifico e </a:t>
            </a:r>
            <a:endParaRPr lang="pt-BR" sz="2400" dirty="0" smtClean="0">
              <a:latin typeface="Rockwell" panose="02060603020205020403" pitchFamily="18" charset="0"/>
            </a:endParaRPr>
          </a:p>
          <a:p>
            <a:pPr lvl="1"/>
            <a:r>
              <a:rPr lang="pt-BR" sz="2400" dirty="0">
                <a:latin typeface="Rockwell" panose="02060603020205020403" pitchFamily="18" charset="0"/>
              </a:rPr>
              <a:t>F</a:t>
            </a:r>
            <a:r>
              <a:rPr lang="pt-BR" sz="2400" dirty="0" smtClean="0">
                <a:latin typeface="Rockwell" panose="02060603020205020403" pitchFamily="18" charset="0"/>
              </a:rPr>
              <a:t>órmulas matemáticas;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pt-BR" sz="2400" dirty="0">
              <a:latin typeface="Rockwell" panose="02060603020205020403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2400" dirty="0">
                <a:latin typeface="Rockwell" panose="02060603020205020403" pitchFamily="18" charset="0"/>
              </a:rPr>
              <a:t>Na época a tipografia digital era muito incipiente</a:t>
            </a:r>
            <a:r>
              <a:rPr lang="pt-BR" sz="2400" dirty="0" smtClean="0">
                <a:latin typeface="Rockwell" panose="02060603020205020403" pitchFamily="18" charset="0"/>
              </a:rPr>
              <a:t>;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pt-BR" sz="2400" dirty="0">
              <a:latin typeface="Rockwell" panose="02060603020205020403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2400" dirty="0">
                <a:latin typeface="Rockwell" panose="02060603020205020403" pitchFamily="18" charset="0"/>
              </a:rPr>
              <a:t>TEX é pronunciado "</a:t>
            </a:r>
            <a:r>
              <a:rPr lang="pt-BR" sz="2400" dirty="0" err="1">
                <a:latin typeface="Rockwell" panose="02060603020205020403" pitchFamily="18" charset="0"/>
              </a:rPr>
              <a:t>tec</a:t>
            </a:r>
            <a:r>
              <a:rPr lang="pt-BR" sz="2400" dirty="0">
                <a:latin typeface="Rockwell" panose="02060603020205020403" pitchFamily="18" charset="0"/>
              </a:rPr>
              <a:t>" (como em </a:t>
            </a:r>
            <a:r>
              <a:rPr lang="pt-BR" sz="2400" dirty="0" err="1">
                <a:latin typeface="Rockwell" panose="02060603020205020403" pitchFamily="18" charset="0"/>
              </a:rPr>
              <a:t>técnologia</a:t>
            </a:r>
            <a:r>
              <a:rPr lang="pt-BR" sz="2400" dirty="0">
                <a:latin typeface="Rockwell" panose="02060603020205020403" pitchFamily="18" charset="0"/>
              </a:rPr>
              <a:t>). TEX vem da palavra grega </a:t>
            </a:r>
            <a:r>
              <a:rPr lang="pt-BR" sz="2400" dirty="0" err="1">
                <a:latin typeface="Rockwell" panose="02060603020205020403" pitchFamily="18" charset="0"/>
              </a:rPr>
              <a:t>τέχνη</a:t>
            </a:r>
            <a:r>
              <a:rPr lang="pt-BR" sz="2400" dirty="0">
                <a:latin typeface="Rockwell" panose="02060603020205020403" pitchFamily="18" charset="0"/>
              </a:rPr>
              <a:t> (</a:t>
            </a:r>
            <a:r>
              <a:rPr lang="pt-BR" sz="2400" dirty="0" err="1">
                <a:latin typeface="Rockwell" panose="02060603020205020403" pitchFamily="18" charset="0"/>
              </a:rPr>
              <a:t>téchne</a:t>
            </a:r>
            <a:r>
              <a:rPr lang="pt-BR" sz="2400" dirty="0">
                <a:latin typeface="Rockwell" panose="02060603020205020403" pitchFamily="18" charset="0"/>
              </a:rPr>
              <a:t>, arte), que originou, por exemplo, a palavra técnica.</a:t>
            </a:r>
          </a:p>
          <a:p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789" y="427139"/>
            <a:ext cx="2667000" cy="2820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500979" y="3388216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Donald  Knuth</a:t>
            </a:r>
          </a:p>
        </p:txBody>
      </p:sp>
    </p:spTree>
    <p:extLst>
      <p:ext uri="{BB962C8B-B14F-4D97-AF65-F5344CB8AC3E}">
        <p14:creationId xmlns:p14="http://schemas.microsoft.com/office/powerpoint/2010/main" val="2956404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3" name="Title 1"/>
          <p:cNvSpPr>
            <a:spLocks noGrp="1"/>
          </p:cNvSpPr>
          <p:nvPr>
            <p:ph type="title"/>
          </p:nvPr>
        </p:nvSpPr>
        <p:spPr>
          <a:xfrm>
            <a:off x="457200" y="173040"/>
            <a:ext cx="8229600" cy="1143000"/>
          </a:xfrm>
        </p:spPr>
        <p:txBody>
          <a:bodyPr/>
          <a:lstStyle/>
          <a:p>
            <a:r>
              <a:rPr lang="en-US" dirty="0" err="1"/>
              <a:t>História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406768"/>
            <a:ext cx="57060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LaTeX</a:t>
            </a:r>
            <a:endParaRPr lang="en-US" sz="2800" b="1" dirty="0"/>
          </a:p>
          <a:p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Rockwell" panose="02060603020205020403" pitchFamily="18" charset="0"/>
              </a:rPr>
              <a:t>Década</a:t>
            </a:r>
            <a:r>
              <a:rPr lang="en-US" sz="2400" dirty="0">
                <a:latin typeface="Rockwell" panose="02060603020205020403" pitchFamily="18" charset="0"/>
              </a:rPr>
              <a:t> de 1980</a:t>
            </a:r>
            <a:r>
              <a:rPr lang="en-US" sz="2400" dirty="0" smtClean="0">
                <a:latin typeface="Rockwell" panose="02060603020205020403" pitchFamily="18" charset="0"/>
              </a:rPr>
              <a:t>;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dirty="0">
              <a:latin typeface="Rockwell" panose="02060603020205020403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Rockwell" panose="02060603020205020403" pitchFamily="18" charset="0"/>
              </a:rPr>
              <a:t>Desenvolvido</a:t>
            </a:r>
            <a:r>
              <a:rPr lang="en-US" sz="2400" dirty="0">
                <a:latin typeface="Rockwell" panose="02060603020205020403" pitchFamily="18" charset="0"/>
              </a:rPr>
              <a:t> </a:t>
            </a:r>
            <a:r>
              <a:rPr lang="en-US" sz="2400" dirty="0" err="1">
                <a:latin typeface="Rockwell" panose="02060603020205020403" pitchFamily="18" charset="0"/>
              </a:rPr>
              <a:t>por</a:t>
            </a:r>
            <a:r>
              <a:rPr lang="en-US" sz="2400" dirty="0">
                <a:latin typeface="Rockwell" panose="02060603020205020403" pitchFamily="18" charset="0"/>
              </a:rPr>
              <a:t> Leslie </a:t>
            </a:r>
            <a:r>
              <a:rPr lang="en-US" sz="2400" dirty="0" err="1">
                <a:latin typeface="Rockwell" panose="02060603020205020403" pitchFamily="18" charset="0"/>
              </a:rPr>
              <a:t>Lamport</a:t>
            </a:r>
            <a:r>
              <a:rPr lang="en-US" sz="2400" dirty="0">
                <a:latin typeface="Rockwell" panose="02060603020205020403" pitchFamily="18" charset="0"/>
              </a:rPr>
              <a:t> a </a:t>
            </a:r>
            <a:r>
              <a:rPr lang="en-US" sz="2400" dirty="0" err="1">
                <a:latin typeface="Rockwell" panose="02060603020205020403" pitchFamily="18" charset="0"/>
              </a:rPr>
              <a:t>partir</a:t>
            </a:r>
            <a:r>
              <a:rPr lang="en-US" sz="2400" dirty="0">
                <a:latin typeface="Rockwell" panose="02060603020205020403" pitchFamily="18" charset="0"/>
              </a:rPr>
              <a:t> do </a:t>
            </a:r>
            <a:r>
              <a:rPr lang="en-US" sz="2400" dirty="0" err="1">
                <a:latin typeface="Rockwell" panose="02060603020205020403" pitchFamily="18" charset="0"/>
              </a:rPr>
              <a:t>programa</a:t>
            </a:r>
            <a:r>
              <a:rPr lang="en-US" sz="2400" dirty="0">
                <a:latin typeface="Rockwell" panose="02060603020205020403" pitchFamily="18" charset="0"/>
              </a:rPr>
              <a:t> </a:t>
            </a:r>
            <a:r>
              <a:rPr lang="en-US" sz="2400" dirty="0" err="1">
                <a:latin typeface="Rockwell" panose="02060603020205020403" pitchFamily="18" charset="0"/>
              </a:rPr>
              <a:t>TeX</a:t>
            </a:r>
            <a:r>
              <a:rPr lang="en-US" sz="2400" dirty="0" smtClean="0">
                <a:latin typeface="Rockwell" panose="02060603020205020403" pitchFamily="18" charset="0"/>
              </a:rPr>
              <a:t>;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dirty="0">
              <a:latin typeface="Rockwell" panose="02060603020205020403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Rockwell" panose="02060603020205020403" pitchFamily="18" charset="0"/>
              </a:rPr>
              <a:t>Conjunto</a:t>
            </a:r>
            <a:r>
              <a:rPr lang="en-US" sz="2400" dirty="0">
                <a:latin typeface="Rockwell" panose="02060603020205020403" pitchFamily="18" charset="0"/>
              </a:rPr>
              <a:t> de macros de alto </a:t>
            </a:r>
            <a:r>
              <a:rPr lang="en-US" sz="2400" dirty="0" err="1">
                <a:latin typeface="Rockwell" panose="02060603020205020403" pitchFamily="18" charset="0"/>
              </a:rPr>
              <a:t>nível</a:t>
            </a:r>
            <a:r>
              <a:rPr lang="en-US" sz="2400" dirty="0" smtClean="0">
                <a:latin typeface="Rockwell" panose="02060603020205020403" pitchFamily="18" charset="0"/>
              </a:rPr>
              <a:t>;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dirty="0">
              <a:latin typeface="Rockwell" panose="02060603020205020403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2400" dirty="0">
                <a:latin typeface="Rockwell" panose="02060603020205020403" pitchFamily="18" charset="0"/>
              </a:rPr>
              <a:t>Comparados aos do TeX, os comandos do </a:t>
            </a:r>
            <a:r>
              <a:rPr lang="pt-BR" sz="2400" dirty="0" err="1">
                <a:latin typeface="Rockwell" panose="02060603020205020403" pitchFamily="18" charset="0"/>
              </a:rPr>
              <a:t>LaTeX</a:t>
            </a:r>
            <a:r>
              <a:rPr lang="pt-BR" sz="2400" dirty="0">
                <a:latin typeface="Rockwell" panose="02060603020205020403" pitchFamily="18" charset="0"/>
              </a:rPr>
              <a:t> são de alto nível e permitiram a </a:t>
            </a:r>
            <a:r>
              <a:rPr lang="pt-BR" sz="2400" dirty="0" err="1">
                <a:latin typeface="Rockwell" panose="02060603020205020403" pitchFamily="18" charset="0"/>
              </a:rPr>
              <a:t>desassociação</a:t>
            </a:r>
            <a:r>
              <a:rPr lang="pt-BR" sz="2400" dirty="0">
                <a:latin typeface="Rockwell" panose="02060603020205020403" pitchFamily="18" charset="0"/>
              </a:rPr>
              <a:t> entre conteúdo e leiaute.</a:t>
            </a:r>
            <a:endParaRPr lang="en-US" sz="2400" dirty="0">
              <a:latin typeface="Rockwell" panose="02060603020205020403" pitchFamily="18" charset="0"/>
            </a:endParaRPr>
          </a:p>
          <a:p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328" y="626213"/>
            <a:ext cx="2482529" cy="3310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271" y="3469913"/>
            <a:ext cx="2564645" cy="31836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4073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2432</TotalTime>
  <Words>1462</Words>
  <Application>Microsoft Macintosh PowerPoint</Application>
  <PresentationFormat>On-screen Show (4:3)</PresentationFormat>
  <Paragraphs>177</Paragraphs>
  <Slides>30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DISCIPLINA EDITORAÇÃO PROF. RESPONSÁVEL: DR. MAMEDE LIMA -MARQUES</vt:lpstr>
      <vt:lpstr>ASSUNTO DE HOJE: Programas de processamento de texto</vt:lpstr>
      <vt:lpstr>PowerPoint Presentation</vt:lpstr>
      <vt:lpstr>Em uma etapa (Word)</vt:lpstr>
      <vt:lpstr>Em uma etapa (Word)</vt:lpstr>
      <vt:lpstr>Em duas etapas (LaTeX)</vt:lpstr>
      <vt:lpstr>Por que não Microsoft Word?</vt:lpstr>
      <vt:lpstr>História</vt:lpstr>
      <vt:lpstr>História</vt:lpstr>
      <vt:lpstr>Observações</vt:lpstr>
      <vt:lpstr>VANTAGENS</vt:lpstr>
      <vt:lpstr>VANTAGENS</vt:lpstr>
      <vt:lpstr>Por que não usar LaTeX?</vt:lpstr>
      <vt:lpstr>LIGATURAS</vt:lpstr>
      <vt:lpstr>Compostos químicos</vt:lpstr>
      <vt:lpstr>Compostos químicos</vt:lpstr>
      <vt:lpstr>XADREZ</vt:lpstr>
      <vt:lpstr>PARTITURAS</vt:lpstr>
      <vt:lpstr>PARTITURAS</vt:lpstr>
      <vt:lpstr>APRESENTAÇÕES</vt:lpstr>
      <vt:lpstr>APRESENTAÇÕES</vt:lpstr>
      <vt:lpstr>NA INTERNET</vt:lpstr>
      <vt:lpstr>BibTeX</vt:lpstr>
      <vt:lpstr>A NECESSIDADE DE PADRONIZAÇÃO</vt:lpstr>
      <vt:lpstr>CTAN</vt:lpstr>
      <vt:lpstr>TUG</vt:lpstr>
      <vt:lpstr>PracTeX Journal</vt:lpstr>
      <vt:lpstr>Grupos de discussão e ajuda</vt:lpstr>
      <vt:lpstr>Referências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EDITORAÇÃO</dc:title>
  <dc:creator>Ravi Passos</dc:creator>
  <cp:lastModifiedBy>Lauro Cesar</cp:lastModifiedBy>
  <cp:revision>105</cp:revision>
  <dcterms:created xsi:type="dcterms:W3CDTF">2012-11-15T20:14:20Z</dcterms:created>
  <dcterms:modified xsi:type="dcterms:W3CDTF">2013-02-01T13:57:10Z</dcterms:modified>
</cp:coreProperties>
</file>