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4" r:id="rId5"/>
    <p:sldId id="263" r:id="rId6"/>
    <p:sldId id="267" r:id="rId7"/>
    <p:sldId id="262" r:id="rId8"/>
    <p:sldId id="260" r:id="rId9"/>
    <p:sldId id="265" r:id="rId10"/>
    <p:sldId id="257" r:id="rId11"/>
    <p:sldId id="259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n-US" sz="2800" kern="120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1A24CD3-204F-4468-8EE4-28A6668D006A}" type="datetimeFigureOut">
              <a:rPr lang="en-US" smtClean="0"/>
              <a:pPr/>
              <a:t>9/6/2013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152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9747" y="6356350"/>
            <a:ext cx="506506" cy="365125"/>
          </a:xfrm>
        </p:spPr>
        <p:txBody>
          <a:bodyPr/>
          <a:lstStyle>
            <a:lvl1pPr>
              <a:defRPr lang="en-US" sz="2000" kern="120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7AF16DE-A0D5-4438-950F-5B1E159C2C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2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062" y="342900"/>
            <a:ext cx="1335338" cy="1663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abntex2/wiki/Iniciativa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forum/?fromgroups%23!aboutgroup/abntex2" TargetMode="External"/><Relationship Id="rId4" Type="http://schemas.openxmlformats.org/officeDocument/2006/relationships/hyperlink" Target="https://groups.google.com/forum/?fromgroups%23!aboutgroup/latex-b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abntex2/people/lis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abntex2/downloads/list" TargetMode="External"/><Relationship Id="rId4" Type="http://schemas.openxmlformats.org/officeDocument/2006/relationships/hyperlink" Target="http://mirrors.ctan.org/macros/latex/contrib/abntex2/doc/abntex2.pdf" TargetMode="External"/><Relationship Id="rId5" Type="http://schemas.openxmlformats.org/officeDocument/2006/relationships/hyperlink" Target="http://mirrors.ctan.org/macros/latex/contrib/abntex2/doc/abntex2cite.pdf" TargetMode="External"/><Relationship Id="rId6" Type="http://schemas.openxmlformats.org/officeDocument/2006/relationships/hyperlink" Target="http://mirrors.ctan.org/macros/latex/contrib/abntex2/doc/abntex2cite-alf.pdf" TargetMode="External"/><Relationship Id="rId7" Type="http://schemas.openxmlformats.org/officeDocument/2006/relationships/hyperlink" Target="https://github.com/ycherem/introducaolatex/blob/master/tuftelatexintro.pdf?raw=tru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abntex2/wiki/TOC?tm=6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abntex2/wiki/ComoContribuir%23Ajude-nos_no_desenvolvimento" TargetMode="External"/><Relationship Id="rId4" Type="http://schemas.openxmlformats.org/officeDocument/2006/relationships/hyperlink" Target="https://code.google.com/p/abntex2/issues/list" TargetMode="External"/><Relationship Id="rId5" Type="http://schemas.openxmlformats.org/officeDocument/2006/relationships/hyperlink" Target="https://code.google.com/p/abntex2/wiki/ComoCustomizar" TargetMode="External"/><Relationship Id="rId6" Type="http://schemas.openxmlformats.org/officeDocument/2006/relationships/hyperlink" Target="https://code.google.com/p/abntex2/wiki/CustomizacoesConhecidas" TargetMode="External"/><Relationship Id="rId7" Type="http://schemas.openxmlformats.org/officeDocument/2006/relationships/hyperlink" Target="https://code.google.com/p/abntex2/wiki/ComoContribuir%23Ajuda_institucional" TargetMode="External"/><Relationship Id="rId8" Type="http://schemas.openxmlformats.org/officeDocument/2006/relationships/hyperlink" Target="http://groups.google.com/group/latex-br" TargetMode="External"/><Relationship Id="rId9" Type="http://schemas.openxmlformats.org/officeDocument/2006/relationships/hyperlink" Target="https://code.google.com/p/abntex2/people/lis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abntex2/wiki/ComoContribuir%23Ajude-nos_na_divulga%C3%A7%C3%A3o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abntex2.googlecod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atex-project.org/lppl.txt" TargetMode="External"/><Relationship Id="rId3" Type="http://schemas.openxmlformats.org/officeDocument/2006/relationships/hyperlink" Target="http://abntex2.googlecode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tan.org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emf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abntex2/downloads/list" TargetMode="External"/><Relationship Id="rId4" Type="http://schemas.openxmlformats.org/officeDocument/2006/relationships/hyperlink" Target="http://pt.wikipedia.org/wiki/AbnTeX2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google.com/p/abntex2/wiki/Diretrize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694" y="3906120"/>
            <a:ext cx="3999928" cy="1395676"/>
          </a:xfrm>
        </p:spPr>
        <p:txBody>
          <a:bodyPr>
            <a:normAutofit fontScale="90000"/>
          </a:bodyPr>
          <a:lstStyle/>
          <a:p>
            <a:r>
              <a:rPr lang="pt-BR" sz="6600" dirty="0" smtClean="0">
                <a:solidFill>
                  <a:schemeClr val="tx1"/>
                </a:solidFill>
                <a:latin typeface="LM Sans 10 Bold"/>
                <a:cs typeface="LM Sans 10 Bold"/>
              </a:rPr>
              <a:t>Uma breve introduç</a:t>
            </a:r>
            <a:r>
              <a:rPr lang="pt-BR" sz="6600" dirty="0" smtClean="0">
                <a:solidFill>
                  <a:schemeClr val="tx1"/>
                </a:solidFill>
                <a:latin typeface="LM Sans 10 Bold"/>
                <a:cs typeface="LM Sans 10 Bold"/>
              </a:rPr>
              <a:t>ão</a:t>
            </a:r>
            <a:endParaRPr lang="pt-BR" sz="6600" dirty="0">
              <a:solidFill>
                <a:schemeClr val="tx1"/>
              </a:solidFill>
              <a:latin typeface="LM Sans 10 Bold"/>
              <a:cs typeface="LM Sans 10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829" y="5764094"/>
            <a:ext cx="8296539" cy="863968"/>
          </a:xfrm>
        </p:spPr>
        <p:txBody>
          <a:bodyPr>
            <a:normAutofit/>
          </a:bodyPr>
          <a:lstStyle/>
          <a:p>
            <a:pPr algn="r"/>
            <a:r>
              <a:rPr lang="pt-BR" b="1" dirty="0" smtClean="0"/>
              <a:t>Lauro César </a:t>
            </a:r>
            <a:r>
              <a:rPr lang="pt-BR" b="1" dirty="0" err="1" smtClean="0"/>
              <a:t>Araujo</a:t>
            </a:r>
            <a:endParaRPr lang="pt-BR" b="1" dirty="0" smtClean="0"/>
          </a:p>
          <a:p>
            <a:pPr algn="r"/>
            <a:r>
              <a:rPr lang="pt-BR" b="1" dirty="0" smtClean="0"/>
              <a:t>Equipe abnTeX2</a:t>
            </a:r>
            <a:endParaRPr lang="pt-BR" b="1" dirty="0" smtClean="0"/>
          </a:p>
          <a:p>
            <a:pPr algn="r"/>
            <a:r>
              <a:rPr lang="pt-BR" dirty="0" smtClean="0"/>
              <a:t>10 de junho de 2013</a:t>
            </a:r>
            <a:endParaRPr lang="pt-BR" dirty="0"/>
          </a:p>
        </p:txBody>
      </p:sp>
      <p:pic>
        <p:nvPicPr>
          <p:cNvPr id="4" name="Picture 3" descr="abntex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00" y="981242"/>
            <a:ext cx="7720303" cy="198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8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4970" y="394140"/>
            <a:ext cx="6144017" cy="6278591"/>
            <a:chOff x="5738813" y="1174750"/>
            <a:chExt cx="2962276" cy="2992438"/>
          </a:xfrm>
          <a:solidFill>
            <a:schemeClr val="bg1">
              <a:lumMod val="50000"/>
            </a:schemeClr>
          </a:solidFill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7454901" y="2686050"/>
              <a:ext cx="839788" cy="673100"/>
            </a:xfrm>
            <a:custGeom>
              <a:avLst/>
              <a:gdLst>
                <a:gd name="T0" fmla="*/ 40 w 839"/>
                <a:gd name="T1" fmla="*/ 414 h 672"/>
                <a:gd name="T2" fmla="*/ 0 w 839"/>
                <a:gd name="T3" fmla="*/ 444 h 672"/>
                <a:gd name="T4" fmla="*/ 10 w 839"/>
                <a:gd name="T5" fmla="*/ 381 h 672"/>
                <a:gd name="T6" fmla="*/ 68 w 839"/>
                <a:gd name="T7" fmla="*/ 321 h 672"/>
                <a:gd name="T8" fmla="*/ 186 w 839"/>
                <a:gd name="T9" fmla="*/ 304 h 672"/>
                <a:gd name="T10" fmla="*/ 249 w 839"/>
                <a:gd name="T11" fmla="*/ 321 h 672"/>
                <a:gd name="T12" fmla="*/ 268 w 839"/>
                <a:gd name="T13" fmla="*/ 279 h 672"/>
                <a:gd name="T14" fmla="*/ 249 w 839"/>
                <a:gd name="T15" fmla="*/ 230 h 672"/>
                <a:gd name="T16" fmla="*/ 294 w 839"/>
                <a:gd name="T17" fmla="*/ 185 h 672"/>
                <a:gd name="T18" fmla="*/ 291 w 839"/>
                <a:gd name="T19" fmla="*/ 156 h 672"/>
                <a:gd name="T20" fmla="*/ 318 w 839"/>
                <a:gd name="T21" fmla="*/ 124 h 672"/>
                <a:gd name="T22" fmla="*/ 294 w 839"/>
                <a:gd name="T23" fmla="*/ 94 h 672"/>
                <a:gd name="T24" fmla="*/ 340 w 839"/>
                <a:gd name="T25" fmla="*/ 49 h 672"/>
                <a:gd name="T26" fmla="*/ 430 w 839"/>
                <a:gd name="T27" fmla="*/ 49 h 672"/>
                <a:gd name="T28" fmla="*/ 501 w 839"/>
                <a:gd name="T29" fmla="*/ 0 h 672"/>
                <a:gd name="T30" fmla="*/ 567 w 839"/>
                <a:gd name="T31" fmla="*/ 49 h 672"/>
                <a:gd name="T32" fmla="*/ 612 w 839"/>
                <a:gd name="T33" fmla="*/ 49 h 672"/>
                <a:gd name="T34" fmla="*/ 657 w 839"/>
                <a:gd name="T35" fmla="*/ 94 h 672"/>
                <a:gd name="T36" fmla="*/ 703 w 839"/>
                <a:gd name="T37" fmla="*/ 94 h 672"/>
                <a:gd name="T38" fmla="*/ 748 w 839"/>
                <a:gd name="T39" fmla="*/ 140 h 672"/>
                <a:gd name="T40" fmla="*/ 793 w 839"/>
                <a:gd name="T41" fmla="*/ 140 h 672"/>
                <a:gd name="T42" fmla="*/ 839 w 839"/>
                <a:gd name="T43" fmla="*/ 185 h 672"/>
                <a:gd name="T44" fmla="*/ 772 w 839"/>
                <a:gd name="T45" fmla="*/ 262 h 672"/>
                <a:gd name="T46" fmla="*/ 793 w 839"/>
                <a:gd name="T47" fmla="*/ 321 h 672"/>
                <a:gd name="T48" fmla="*/ 748 w 839"/>
                <a:gd name="T49" fmla="*/ 321 h 672"/>
                <a:gd name="T50" fmla="*/ 726 w 839"/>
                <a:gd name="T51" fmla="*/ 390 h 672"/>
                <a:gd name="T52" fmla="*/ 714 w 839"/>
                <a:gd name="T53" fmla="*/ 469 h 672"/>
                <a:gd name="T54" fmla="*/ 663 w 839"/>
                <a:gd name="T55" fmla="*/ 505 h 672"/>
                <a:gd name="T56" fmla="*/ 612 w 839"/>
                <a:gd name="T57" fmla="*/ 593 h 672"/>
                <a:gd name="T58" fmla="*/ 478 w 839"/>
                <a:gd name="T59" fmla="*/ 619 h 672"/>
                <a:gd name="T60" fmla="*/ 363 w 839"/>
                <a:gd name="T61" fmla="*/ 672 h 672"/>
                <a:gd name="T62" fmla="*/ 324 w 839"/>
                <a:gd name="T63" fmla="*/ 640 h 672"/>
                <a:gd name="T64" fmla="*/ 322 w 839"/>
                <a:gd name="T65" fmla="*/ 567 h 672"/>
                <a:gd name="T66" fmla="*/ 292 w 839"/>
                <a:gd name="T67" fmla="*/ 540 h 672"/>
                <a:gd name="T68" fmla="*/ 267 w 839"/>
                <a:gd name="T69" fmla="*/ 433 h 672"/>
                <a:gd name="T70" fmla="*/ 169 w 839"/>
                <a:gd name="T71" fmla="*/ 430 h 672"/>
                <a:gd name="T72" fmla="*/ 136 w 839"/>
                <a:gd name="T73" fmla="*/ 429 h 672"/>
                <a:gd name="T74" fmla="*/ 112 w 839"/>
                <a:gd name="T75" fmla="*/ 447 h 672"/>
                <a:gd name="T76" fmla="*/ 93 w 839"/>
                <a:gd name="T77" fmla="*/ 424 h 672"/>
                <a:gd name="T78" fmla="*/ 40 w 839"/>
                <a:gd name="T79" fmla="*/ 414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39" h="672">
                  <a:moveTo>
                    <a:pt x="40" y="414"/>
                  </a:moveTo>
                  <a:lnTo>
                    <a:pt x="0" y="444"/>
                  </a:lnTo>
                  <a:lnTo>
                    <a:pt x="10" y="381"/>
                  </a:lnTo>
                  <a:lnTo>
                    <a:pt x="68" y="321"/>
                  </a:lnTo>
                  <a:lnTo>
                    <a:pt x="186" y="304"/>
                  </a:lnTo>
                  <a:lnTo>
                    <a:pt x="249" y="321"/>
                  </a:lnTo>
                  <a:lnTo>
                    <a:pt x="268" y="279"/>
                  </a:lnTo>
                  <a:lnTo>
                    <a:pt x="249" y="230"/>
                  </a:lnTo>
                  <a:lnTo>
                    <a:pt x="294" y="185"/>
                  </a:lnTo>
                  <a:lnTo>
                    <a:pt x="291" y="156"/>
                  </a:lnTo>
                  <a:lnTo>
                    <a:pt x="318" y="124"/>
                  </a:lnTo>
                  <a:lnTo>
                    <a:pt x="294" y="94"/>
                  </a:lnTo>
                  <a:lnTo>
                    <a:pt x="340" y="49"/>
                  </a:lnTo>
                  <a:lnTo>
                    <a:pt x="430" y="49"/>
                  </a:lnTo>
                  <a:lnTo>
                    <a:pt x="501" y="0"/>
                  </a:lnTo>
                  <a:lnTo>
                    <a:pt x="567" y="49"/>
                  </a:lnTo>
                  <a:lnTo>
                    <a:pt x="612" y="49"/>
                  </a:lnTo>
                  <a:lnTo>
                    <a:pt x="657" y="94"/>
                  </a:lnTo>
                  <a:lnTo>
                    <a:pt x="703" y="94"/>
                  </a:lnTo>
                  <a:lnTo>
                    <a:pt x="748" y="140"/>
                  </a:lnTo>
                  <a:lnTo>
                    <a:pt x="793" y="140"/>
                  </a:lnTo>
                  <a:lnTo>
                    <a:pt x="839" y="185"/>
                  </a:lnTo>
                  <a:lnTo>
                    <a:pt x="772" y="262"/>
                  </a:lnTo>
                  <a:lnTo>
                    <a:pt x="793" y="321"/>
                  </a:lnTo>
                  <a:lnTo>
                    <a:pt x="748" y="321"/>
                  </a:lnTo>
                  <a:lnTo>
                    <a:pt x="726" y="390"/>
                  </a:lnTo>
                  <a:lnTo>
                    <a:pt x="714" y="469"/>
                  </a:lnTo>
                  <a:lnTo>
                    <a:pt x="663" y="505"/>
                  </a:lnTo>
                  <a:lnTo>
                    <a:pt x="612" y="593"/>
                  </a:lnTo>
                  <a:lnTo>
                    <a:pt x="478" y="619"/>
                  </a:lnTo>
                  <a:lnTo>
                    <a:pt x="363" y="672"/>
                  </a:lnTo>
                  <a:lnTo>
                    <a:pt x="324" y="640"/>
                  </a:lnTo>
                  <a:lnTo>
                    <a:pt x="322" y="567"/>
                  </a:lnTo>
                  <a:lnTo>
                    <a:pt x="292" y="540"/>
                  </a:lnTo>
                  <a:lnTo>
                    <a:pt x="267" y="433"/>
                  </a:lnTo>
                  <a:lnTo>
                    <a:pt x="169" y="430"/>
                  </a:lnTo>
                  <a:lnTo>
                    <a:pt x="136" y="429"/>
                  </a:lnTo>
                  <a:lnTo>
                    <a:pt x="112" y="447"/>
                  </a:lnTo>
                  <a:lnTo>
                    <a:pt x="93" y="424"/>
                  </a:lnTo>
                  <a:lnTo>
                    <a:pt x="40" y="4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7316788" y="3101975"/>
              <a:ext cx="628650" cy="417513"/>
            </a:xfrm>
            <a:custGeom>
              <a:avLst/>
              <a:gdLst>
                <a:gd name="T0" fmla="*/ 135 w 627"/>
                <a:gd name="T1" fmla="*/ 30 h 417"/>
                <a:gd name="T2" fmla="*/ 104 w 627"/>
                <a:gd name="T3" fmla="*/ 59 h 417"/>
                <a:gd name="T4" fmla="*/ 69 w 627"/>
                <a:gd name="T5" fmla="*/ 133 h 417"/>
                <a:gd name="T6" fmla="*/ 44 w 627"/>
                <a:gd name="T7" fmla="*/ 173 h 417"/>
                <a:gd name="T8" fmla="*/ 0 w 627"/>
                <a:gd name="T9" fmla="*/ 206 h 417"/>
                <a:gd name="T10" fmla="*/ 63 w 627"/>
                <a:gd name="T11" fmla="*/ 221 h 417"/>
                <a:gd name="T12" fmla="*/ 111 w 627"/>
                <a:gd name="T13" fmla="*/ 213 h 417"/>
                <a:gd name="T14" fmla="*/ 147 w 627"/>
                <a:gd name="T15" fmla="*/ 237 h 417"/>
                <a:gd name="T16" fmla="*/ 225 w 627"/>
                <a:gd name="T17" fmla="*/ 257 h 417"/>
                <a:gd name="T18" fmla="*/ 242 w 627"/>
                <a:gd name="T19" fmla="*/ 308 h 417"/>
                <a:gd name="T20" fmla="*/ 250 w 627"/>
                <a:gd name="T21" fmla="*/ 360 h 417"/>
                <a:gd name="T22" fmla="*/ 278 w 627"/>
                <a:gd name="T23" fmla="*/ 386 h 417"/>
                <a:gd name="T24" fmla="*/ 305 w 627"/>
                <a:gd name="T25" fmla="*/ 383 h 417"/>
                <a:gd name="T26" fmla="*/ 336 w 627"/>
                <a:gd name="T27" fmla="*/ 417 h 417"/>
                <a:gd name="T28" fmla="*/ 383 w 627"/>
                <a:gd name="T29" fmla="*/ 380 h 417"/>
                <a:gd name="T30" fmla="*/ 419 w 627"/>
                <a:gd name="T31" fmla="*/ 372 h 417"/>
                <a:gd name="T32" fmla="*/ 471 w 627"/>
                <a:gd name="T33" fmla="*/ 329 h 417"/>
                <a:gd name="T34" fmla="*/ 522 w 627"/>
                <a:gd name="T35" fmla="*/ 314 h 417"/>
                <a:gd name="T36" fmla="*/ 613 w 627"/>
                <a:gd name="T37" fmla="*/ 269 h 417"/>
                <a:gd name="T38" fmla="*/ 627 w 627"/>
                <a:gd name="T39" fmla="*/ 240 h 417"/>
                <a:gd name="T40" fmla="*/ 588 w 627"/>
                <a:gd name="T41" fmla="*/ 219 h 417"/>
                <a:gd name="T42" fmla="*/ 498 w 627"/>
                <a:gd name="T43" fmla="*/ 260 h 417"/>
                <a:gd name="T44" fmla="*/ 458 w 627"/>
                <a:gd name="T45" fmla="*/ 227 h 417"/>
                <a:gd name="T46" fmla="*/ 461 w 627"/>
                <a:gd name="T47" fmla="*/ 152 h 417"/>
                <a:gd name="T48" fmla="*/ 432 w 627"/>
                <a:gd name="T49" fmla="*/ 128 h 417"/>
                <a:gd name="T50" fmla="*/ 404 w 627"/>
                <a:gd name="T51" fmla="*/ 18 h 417"/>
                <a:gd name="T52" fmla="*/ 275 w 627"/>
                <a:gd name="T53" fmla="*/ 12 h 417"/>
                <a:gd name="T54" fmla="*/ 251 w 627"/>
                <a:gd name="T55" fmla="*/ 32 h 417"/>
                <a:gd name="T56" fmla="*/ 227 w 627"/>
                <a:gd name="T57" fmla="*/ 9 h 417"/>
                <a:gd name="T58" fmla="*/ 179 w 627"/>
                <a:gd name="T59" fmla="*/ 0 h 417"/>
                <a:gd name="T60" fmla="*/ 135 w 627"/>
                <a:gd name="T61" fmla="*/ 3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27" h="417">
                  <a:moveTo>
                    <a:pt x="135" y="30"/>
                  </a:moveTo>
                  <a:lnTo>
                    <a:pt x="104" y="59"/>
                  </a:lnTo>
                  <a:lnTo>
                    <a:pt x="69" y="133"/>
                  </a:lnTo>
                  <a:lnTo>
                    <a:pt x="44" y="173"/>
                  </a:lnTo>
                  <a:lnTo>
                    <a:pt x="0" y="206"/>
                  </a:lnTo>
                  <a:lnTo>
                    <a:pt x="63" y="221"/>
                  </a:lnTo>
                  <a:lnTo>
                    <a:pt x="111" y="213"/>
                  </a:lnTo>
                  <a:lnTo>
                    <a:pt x="147" y="237"/>
                  </a:lnTo>
                  <a:lnTo>
                    <a:pt x="225" y="257"/>
                  </a:lnTo>
                  <a:lnTo>
                    <a:pt x="242" y="308"/>
                  </a:lnTo>
                  <a:lnTo>
                    <a:pt x="250" y="360"/>
                  </a:lnTo>
                  <a:lnTo>
                    <a:pt x="278" y="386"/>
                  </a:lnTo>
                  <a:lnTo>
                    <a:pt x="305" y="383"/>
                  </a:lnTo>
                  <a:lnTo>
                    <a:pt x="336" y="417"/>
                  </a:lnTo>
                  <a:lnTo>
                    <a:pt x="383" y="380"/>
                  </a:lnTo>
                  <a:lnTo>
                    <a:pt x="419" y="372"/>
                  </a:lnTo>
                  <a:lnTo>
                    <a:pt x="471" y="329"/>
                  </a:lnTo>
                  <a:lnTo>
                    <a:pt x="522" y="314"/>
                  </a:lnTo>
                  <a:lnTo>
                    <a:pt x="613" y="269"/>
                  </a:lnTo>
                  <a:lnTo>
                    <a:pt x="627" y="240"/>
                  </a:lnTo>
                  <a:lnTo>
                    <a:pt x="588" y="219"/>
                  </a:lnTo>
                  <a:lnTo>
                    <a:pt x="498" y="260"/>
                  </a:lnTo>
                  <a:lnTo>
                    <a:pt x="458" y="227"/>
                  </a:lnTo>
                  <a:lnTo>
                    <a:pt x="461" y="152"/>
                  </a:lnTo>
                  <a:lnTo>
                    <a:pt x="432" y="128"/>
                  </a:lnTo>
                  <a:lnTo>
                    <a:pt x="404" y="18"/>
                  </a:lnTo>
                  <a:lnTo>
                    <a:pt x="275" y="12"/>
                  </a:lnTo>
                  <a:lnTo>
                    <a:pt x="251" y="32"/>
                  </a:lnTo>
                  <a:lnTo>
                    <a:pt x="227" y="9"/>
                  </a:lnTo>
                  <a:lnTo>
                    <a:pt x="179" y="0"/>
                  </a:lnTo>
                  <a:lnTo>
                    <a:pt x="135" y="3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7910513" y="3211513"/>
              <a:ext cx="269875" cy="166688"/>
            </a:xfrm>
            <a:custGeom>
              <a:avLst/>
              <a:gdLst>
                <a:gd name="T0" fmla="*/ 198 w 270"/>
                <a:gd name="T1" fmla="*/ 0 h 168"/>
                <a:gd name="T2" fmla="*/ 213 w 270"/>
                <a:gd name="T3" fmla="*/ 35 h 168"/>
                <a:gd name="T4" fmla="*/ 243 w 270"/>
                <a:gd name="T5" fmla="*/ 33 h 168"/>
                <a:gd name="T6" fmla="*/ 270 w 270"/>
                <a:gd name="T7" fmla="*/ 42 h 168"/>
                <a:gd name="T8" fmla="*/ 257 w 270"/>
                <a:gd name="T9" fmla="*/ 63 h 168"/>
                <a:gd name="T10" fmla="*/ 261 w 270"/>
                <a:gd name="T11" fmla="*/ 96 h 168"/>
                <a:gd name="T12" fmla="*/ 194 w 270"/>
                <a:gd name="T13" fmla="*/ 128 h 168"/>
                <a:gd name="T14" fmla="*/ 171 w 270"/>
                <a:gd name="T15" fmla="*/ 161 h 168"/>
                <a:gd name="T16" fmla="*/ 113 w 270"/>
                <a:gd name="T17" fmla="*/ 158 h 168"/>
                <a:gd name="T18" fmla="*/ 86 w 270"/>
                <a:gd name="T19" fmla="*/ 168 h 168"/>
                <a:gd name="T20" fmla="*/ 56 w 270"/>
                <a:gd name="T21" fmla="*/ 159 h 168"/>
                <a:gd name="T22" fmla="*/ 23 w 270"/>
                <a:gd name="T23" fmla="*/ 161 h 168"/>
                <a:gd name="T24" fmla="*/ 38 w 270"/>
                <a:gd name="T25" fmla="*/ 131 h 168"/>
                <a:gd name="T26" fmla="*/ 0 w 270"/>
                <a:gd name="T27" fmla="*/ 108 h 168"/>
                <a:gd name="T28" fmla="*/ 29 w 270"/>
                <a:gd name="T29" fmla="*/ 95 h 168"/>
                <a:gd name="T30" fmla="*/ 161 w 270"/>
                <a:gd name="T31" fmla="*/ 68 h 168"/>
                <a:gd name="T32" fmla="*/ 198 w 270"/>
                <a:gd name="T3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0" h="168">
                  <a:moveTo>
                    <a:pt x="198" y="0"/>
                  </a:moveTo>
                  <a:lnTo>
                    <a:pt x="213" y="35"/>
                  </a:lnTo>
                  <a:lnTo>
                    <a:pt x="243" y="33"/>
                  </a:lnTo>
                  <a:lnTo>
                    <a:pt x="270" y="42"/>
                  </a:lnTo>
                  <a:lnTo>
                    <a:pt x="257" y="63"/>
                  </a:lnTo>
                  <a:lnTo>
                    <a:pt x="261" y="96"/>
                  </a:lnTo>
                  <a:lnTo>
                    <a:pt x="194" y="128"/>
                  </a:lnTo>
                  <a:lnTo>
                    <a:pt x="171" y="161"/>
                  </a:lnTo>
                  <a:lnTo>
                    <a:pt x="113" y="158"/>
                  </a:lnTo>
                  <a:lnTo>
                    <a:pt x="86" y="168"/>
                  </a:lnTo>
                  <a:lnTo>
                    <a:pt x="56" y="159"/>
                  </a:lnTo>
                  <a:lnTo>
                    <a:pt x="23" y="161"/>
                  </a:lnTo>
                  <a:lnTo>
                    <a:pt x="38" y="131"/>
                  </a:lnTo>
                  <a:lnTo>
                    <a:pt x="0" y="108"/>
                  </a:lnTo>
                  <a:lnTo>
                    <a:pt x="29" y="95"/>
                  </a:lnTo>
                  <a:lnTo>
                    <a:pt x="161" y="68"/>
                  </a:lnTo>
                  <a:lnTo>
                    <a:pt x="198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8110538" y="3008313"/>
              <a:ext cx="184150" cy="244475"/>
            </a:xfrm>
            <a:custGeom>
              <a:avLst/>
              <a:gdLst>
                <a:gd name="T0" fmla="*/ 138 w 184"/>
                <a:gd name="T1" fmla="*/ 0 h 244"/>
                <a:gd name="T2" fmla="*/ 177 w 184"/>
                <a:gd name="T3" fmla="*/ 13 h 244"/>
                <a:gd name="T4" fmla="*/ 184 w 184"/>
                <a:gd name="T5" fmla="*/ 45 h 244"/>
                <a:gd name="T6" fmla="*/ 174 w 184"/>
                <a:gd name="T7" fmla="*/ 78 h 244"/>
                <a:gd name="T8" fmla="*/ 176 w 184"/>
                <a:gd name="T9" fmla="*/ 105 h 244"/>
                <a:gd name="T10" fmla="*/ 153 w 184"/>
                <a:gd name="T11" fmla="*/ 130 h 244"/>
                <a:gd name="T12" fmla="*/ 129 w 184"/>
                <a:gd name="T13" fmla="*/ 156 h 244"/>
                <a:gd name="T14" fmla="*/ 108 w 184"/>
                <a:gd name="T15" fmla="*/ 190 h 244"/>
                <a:gd name="T16" fmla="*/ 68 w 184"/>
                <a:gd name="T17" fmla="*/ 244 h 244"/>
                <a:gd name="T18" fmla="*/ 42 w 184"/>
                <a:gd name="T19" fmla="*/ 234 h 244"/>
                <a:gd name="T20" fmla="*/ 11 w 184"/>
                <a:gd name="T21" fmla="*/ 237 h 244"/>
                <a:gd name="T22" fmla="*/ 0 w 184"/>
                <a:gd name="T23" fmla="*/ 202 h 244"/>
                <a:gd name="T24" fmla="*/ 11 w 184"/>
                <a:gd name="T25" fmla="*/ 183 h 244"/>
                <a:gd name="T26" fmla="*/ 60 w 184"/>
                <a:gd name="T27" fmla="*/ 145 h 244"/>
                <a:gd name="T28" fmla="*/ 71 w 184"/>
                <a:gd name="T29" fmla="*/ 67 h 244"/>
                <a:gd name="T30" fmla="*/ 95 w 184"/>
                <a:gd name="T31" fmla="*/ 0 h 244"/>
                <a:gd name="T32" fmla="*/ 138 w 184"/>
                <a:gd name="T3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4" h="244">
                  <a:moveTo>
                    <a:pt x="138" y="0"/>
                  </a:moveTo>
                  <a:lnTo>
                    <a:pt x="177" y="13"/>
                  </a:lnTo>
                  <a:lnTo>
                    <a:pt x="184" y="45"/>
                  </a:lnTo>
                  <a:lnTo>
                    <a:pt x="174" y="78"/>
                  </a:lnTo>
                  <a:lnTo>
                    <a:pt x="176" y="105"/>
                  </a:lnTo>
                  <a:lnTo>
                    <a:pt x="153" y="130"/>
                  </a:lnTo>
                  <a:lnTo>
                    <a:pt x="129" y="156"/>
                  </a:lnTo>
                  <a:lnTo>
                    <a:pt x="108" y="190"/>
                  </a:lnTo>
                  <a:lnTo>
                    <a:pt x="68" y="244"/>
                  </a:lnTo>
                  <a:lnTo>
                    <a:pt x="42" y="234"/>
                  </a:lnTo>
                  <a:lnTo>
                    <a:pt x="11" y="237"/>
                  </a:lnTo>
                  <a:lnTo>
                    <a:pt x="0" y="202"/>
                  </a:lnTo>
                  <a:lnTo>
                    <a:pt x="11" y="183"/>
                  </a:lnTo>
                  <a:lnTo>
                    <a:pt x="60" y="145"/>
                  </a:lnTo>
                  <a:lnTo>
                    <a:pt x="71" y="67"/>
                  </a:lnTo>
                  <a:lnTo>
                    <a:pt x="95" y="0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7816851" y="2251075"/>
              <a:ext cx="663575" cy="769938"/>
            </a:xfrm>
            <a:custGeom>
              <a:avLst/>
              <a:gdLst>
                <a:gd name="T0" fmla="*/ 25 w 663"/>
                <a:gd name="T1" fmla="*/ 483 h 768"/>
                <a:gd name="T2" fmla="*/ 70 w 663"/>
                <a:gd name="T3" fmla="*/ 483 h 768"/>
                <a:gd name="T4" fmla="*/ 139 w 663"/>
                <a:gd name="T5" fmla="*/ 434 h 768"/>
                <a:gd name="T6" fmla="*/ 207 w 663"/>
                <a:gd name="T7" fmla="*/ 482 h 768"/>
                <a:gd name="T8" fmla="*/ 252 w 663"/>
                <a:gd name="T9" fmla="*/ 482 h 768"/>
                <a:gd name="T10" fmla="*/ 297 w 663"/>
                <a:gd name="T11" fmla="*/ 527 h 768"/>
                <a:gd name="T12" fmla="*/ 340 w 663"/>
                <a:gd name="T13" fmla="*/ 525 h 768"/>
                <a:gd name="T14" fmla="*/ 388 w 663"/>
                <a:gd name="T15" fmla="*/ 575 h 768"/>
                <a:gd name="T16" fmla="*/ 432 w 663"/>
                <a:gd name="T17" fmla="*/ 575 h 768"/>
                <a:gd name="T18" fmla="*/ 478 w 663"/>
                <a:gd name="T19" fmla="*/ 617 h 768"/>
                <a:gd name="T20" fmla="*/ 412 w 663"/>
                <a:gd name="T21" fmla="*/ 695 h 768"/>
                <a:gd name="T22" fmla="*/ 432 w 663"/>
                <a:gd name="T23" fmla="*/ 753 h 768"/>
                <a:gd name="T24" fmla="*/ 469 w 663"/>
                <a:gd name="T25" fmla="*/ 768 h 768"/>
                <a:gd name="T26" fmla="*/ 502 w 663"/>
                <a:gd name="T27" fmla="*/ 732 h 768"/>
                <a:gd name="T28" fmla="*/ 514 w 663"/>
                <a:gd name="T29" fmla="*/ 677 h 768"/>
                <a:gd name="T30" fmla="*/ 522 w 663"/>
                <a:gd name="T31" fmla="*/ 635 h 768"/>
                <a:gd name="T32" fmla="*/ 547 w 663"/>
                <a:gd name="T33" fmla="*/ 605 h 768"/>
                <a:gd name="T34" fmla="*/ 544 w 663"/>
                <a:gd name="T35" fmla="*/ 528 h 768"/>
                <a:gd name="T36" fmla="*/ 547 w 663"/>
                <a:gd name="T37" fmla="*/ 459 h 768"/>
                <a:gd name="T38" fmla="*/ 525 w 663"/>
                <a:gd name="T39" fmla="*/ 429 h 768"/>
                <a:gd name="T40" fmla="*/ 550 w 663"/>
                <a:gd name="T41" fmla="*/ 416 h 768"/>
                <a:gd name="T42" fmla="*/ 546 w 663"/>
                <a:gd name="T43" fmla="*/ 377 h 768"/>
                <a:gd name="T44" fmla="*/ 565 w 663"/>
                <a:gd name="T45" fmla="*/ 347 h 768"/>
                <a:gd name="T46" fmla="*/ 592 w 663"/>
                <a:gd name="T47" fmla="*/ 366 h 768"/>
                <a:gd name="T48" fmla="*/ 630 w 663"/>
                <a:gd name="T49" fmla="*/ 332 h 768"/>
                <a:gd name="T50" fmla="*/ 660 w 663"/>
                <a:gd name="T51" fmla="*/ 301 h 768"/>
                <a:gd name="T52" fmla="*/ 663 w 663"/>
                <a:gd name="T53" fmla="*/ 258 h 768"/>
                <a:gd name="T54" fmla="*/ 637 w 663"/>
                <a:gd name="T55" fmla="*/ 227 h 768"/>
                <a:gd name="T56" fmla="*/ 624 w 663"/>
                <a:gd name="T57" fmla="*/ 186 h 768"/>
                <a:gd name="T58" fmla="*/ 654 w 663"/>
                <a:gd name="T59" fmla="*/ 170 h 768"/>
                <a:gd name="T60" fmla="*/ 645 w 663"/>
                <a:gd name="T61" fmla="*/ 111 h 768"/>
                <a:gd name="T62" fmla="*/ 616 w 663"/>
                <a:gd name="T63" fmla="*/ 80 h 768"/>
                <a:gd name="T64" fmla="*/ 597 w 663"/>
                <a:gd name="T65" fmla="*/ 33 h 768"/>
                <a:gd name="T66" fmla="*/ 570 w 663"/>
                <a:gd name="T67" fmla="*/ 35 h 768"/>
                <a:gd name="T68" fmla="*/ 537 w 663"/>
                <a:gd name="T69" fmla="*/ 0 h 768"/>
                <a:gd name="T70" fmla="*/ 456 w 663"/>
                <a:gd name="T71" fmla="*/ 74 h 768"/>
                <a:gd name="T72" fmla="*/ 435 w 663"/>
                <a:gd name="T73" fmla="*/ 78 h 768"/>
                <a:gd name="T74" fmla="*/ 421 w 663"/>
                <a:gd name="T75" fmla="*/ 29 h 768"/>
                <a:gd name="T76" fmla="*/ 394 w 663"/>
                <a:gd name="T77" fmla="*/ 14 h 768"/>
                <a:gd name="T78" fmla="*/ 354 w 663"/>
                <a:gd name="T79" fmla="*/ 60 h 768"/>
                <a:gd name="T80" fmla="*/ 328 w 663"/>
                <a:gd name="T81" fmla="*/ 54 h 768"/>
                <a:gd name="T82" fmla="*/ 297 w 663"/>
                <a:gd name="T83" fmla="*/ 78 h 768"/>
                <a:gd name="T84" fmla="*/ 237 w 663"/>
                <a:gd name="T85" fmla="*/ 51 h 768"/>
                <a:gd name="T86" fmla="*/ 204 w 663"/>
                <a:gd name="T87" fmla="*/ 77 h 768"/>
                <a:gd name="T88" fmla="*/ 226 w 663"/>
                <a:gd name="T89" fmla="*/ 101 h 768"/>
                <a:gd name="T90" fmla="*/ 189 w 663"/>
                <a:gd name="T91" fmla="*/ 155 h 768"/>
                <a:gd name="T92" fmla="*/ 159 w 663"/>
                <a:gd name="T93" fmla="*/ 152 h 768"/>
                <a:gd name="T94" fmla="*/ 117 w 663"/>
                <a:gd name="T95" fmla="*/ 186 h 768"/>
                <a:gd name="T96" fmla="*/ 79 w 663"/>
                <a:gd name="T97" fmla="*/ 155 h 768"/>
                <a:gd name="T98" fmla="*/ 60 w 663"/>
                <a:gd name="T99" fmla="*/ 120 h 768"/>
                <a:gd name="T100" fmla="*/ 0 w 663"/>
                <a:gd name="T101" fmla="*/ 204 h 768"/>
                <a:gd name="T102" fmla="*/ 36 w 663"/>
                <a:gd name="T103" fmla="*/ 258 h 768"/>
                <a:gd name="T104" fmla="*/ 18 w 663"/>
                <a:gd name="T105" fmla="*/ 291 h 768"/>
                <a:gd name="T106" fmla="*/ 15 w 663"/>
                <a:gd name="T107" fmla="*/ 389 h 768"/>
                <a:gd name="T108" fmla="*/ 25 w 663"/>
                <a:gd name="T109" fmla="*/ 483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3" h="768">
                  <a:moveTo>
                    <a:pt x="25" y="483"/>
                  </a:moveTo>
                  <a:lnTo>
                    <a:pt x="70" y="483"/>
                  </a:lnTo>
                  <a:lnTo>
                    <a:pt x="139" y="434"/>
                  </a:lnTo>
                  <a:lnTo>
                    <a:pt x="207" y="482"/>
                  </a:lnTo>
                  <a:lnTo>
                    <a:pt x="252" y="482"/>
                  </a:lnTo>
                  <a:lnTo>
                    <a:pt x="297" y="527"/>
                  </a:lnTo>
                  <a:lnTo>
                    <a:pt x="340" y="525"/>
                  </a:lnTo>
                  <a:lnTo>
                    <a:pt x="388" y="575"/>
                  </a:lnTo>
                  <a:lnTo>
                    <a:pt x="432" y="575"/>
                  </a:lnTo>
                  <a:lnTo>
                    <a:pt x="478" y="617"/>
                  </a:lnTo>
                  <a:lnTo>
                    <a:pt x="412" y="695"/>
                  </a:lnTo>
                  <a:lnTo>
                    <a:pt x="432" y="753"/>
                  </a:lnTo>
                  <a:lnTo>
                    <a:pt x="469" y="768"/>
                  </a:lnTo>
                  <a:lnTo>
                    <a:pt x="502" y="732"/>
                  </a:lnTo>
                  <a:lnTo>
                    <a:pt x="514" y="677"/>
                  </a:lnTo>
                  <a:lnTo>
                    <a:pt x="522" y="635"/>
                  </a:lnTo>
                  <a:lnTo>
                    <a:pt x="547" y="605"/>
                  </a:lnTo>
                  <a:lnTo>
                    <a:pt x="544" y="528"/>
                  </a:lnTo>
                  <a:lnTo>
                    <a:pt x="547" y="459"/>
                  </a:lnTo>
                  <a:lnTo>
                    <a:pt x="525" y="429"/>
                  </a:lnTo>
                  <a:lnTo>
                    <a:pt x="550" y="416"/>
                  </a:lnTo>
                  <a:lnTo>
                    <a:pt x="546" y="377"/>
                  </a:lnTo>
                  <a:lnTo>
                    <a:pt x="565" y="347"/>
                  </a:lnTo>
                  <a:lnTo>
                    <a:pt x="592" y="366"/>
                  </a:lnTo>
                  <a:lnTo>
                    <a:pt x="630" y="332"/>
                  </a:lnTo>
                  <a:lnTo>
                    <a:pt x="660" y="301"/>
                  </a:lnTo>
                  <a:lnTo>
                    <a:pt x="663" y="258"/>
                  </a:lnTo>
                  <a:lnTo>
                    <a:pt x="637" y="227"/>
                  </a:lnTo>
                  <a:lnTo>
                    <a:pt x="624" y="186"/>
                  </a:lnTo>
                  <a:lnTo>
                    <a:pt x="654" y="170"/>
                  </a:lnTo>
                  <a:lnTo>
                    <a:pt x="645" y="111"/>
                  </a:lnTo>
                  <a:lnTo>
                    <a:pt x="616" y="80"/>
                  </a:lnTo>
                  <a:lnTo>
                    <a:pt x="597" y="33"/>
                  </a:lnTo>
                  <a:lnTo>
                    <a:pt x="570" y="35"/>
                  </a:lnTo>
                  <a:lnTo>
                    <a:pt x="537" y="0"/>
                  </a:lnTo>
                  <a:lnTo>
                    <a:pt x="456" y="74"/>
                  </a:lnTo>
                  <a:lnTo>
                    <a:pt x="435" y="78"/>
                  </a:lnTo>
                  <a:lnTo>
                    <a:pt x="421" y="29"/>
                  </a:lnTo>
                  <a:lnTo>
                    <a:pt x="394" y="14"/>
                  </a:lnTo>
                  <a:lnTo>
                    <a:pt x="354" y="60"/>
                  </a:lnTo>
                  <a:lnTo>
                    <a:pt x="328" y="54"/>
                  </a:lnTo>
                  <a:lnTo>
                    <a:pt x="297" y="78"/>
                  </a:lnTo>
                  <a:lnTo>
                    <a:pt x="237" y="51"/>
                  </a:lnTo>
                  <a:lnTo>
                    <a:pt x="204" y="77"/>
                  </a:lnTo>
                  <a:lnTo>
                    <a:pt x="226" y="101"/>
                  </a:lnTo>
                  <a:lnTo>
                    <a:pt x="189" y="155"/>
                  </a:lnTo>
                  <a:lnTo>
                    <a:pt x="159" y="152"/>
                  </a:lnTo>
                  <a:lnTo>
                    <a:pt x="117" y="186"/>
                  </a:lnTo>
                  <a:lnTo>
                    <a:pt x="79" y="155"/>
                  </a:lnTo>
                  <a:lnTo>
                    <a:pt x="60" y="120"/>
                  </a:lnTo>
                  <a:lnTo>
                    <a:pt x="0" y="204"/>
                  </a:lnTo>
                  <a:lnTo>
                    <a:pt x="36" y="258"/>
                  </a:lnTo>
                  <a:lnTo>
                    <a:pt x="18" y="291"/>
                  </a:lnTo>
                  <a:lnTo>
                    <a:pt x="15" y="389"/>
                  </a:lnTo>
                  <a:lnTo>
                    <a:pt x="25" y="48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7204076" y="3309938"/>
              <a:ext cx="450850" cy="328613"/>
            </a:xfrm>
            <a:custGeom>
              <a:avLst/>
              <a:gdLst>
                <a:gd name="T0" fmla="*/ 110 w 449"/>
                <a:gd name="T1" fmla="*/ 0 h 329"/>
                <a:gd name="T2" fmla="*/ 45 w 449"/>
                <a:gd name="T3" fmla="*/ 62 h 329"/>
                <a:gd name="T4" fmla="*/ 23 w 449"/>
                <a:gd name="T5" fmla="*/ 111 h 329"/>
                <a:gd name="T6" fmla="*/ 19 w 449"/>
                <a:gd name="T7" fmla="*/ 155 h 329"/>
                <a:gd name="T8" fmla="*/ 0 w 449"/>
                <a:gd name="T9" fmla="*/ 198 h 329"/>
                <a:gd name="T10" fmla="*/ 2 w 449"/>
                <a:gd name="T11" fmla="*/ 242 h 329"/>
                <a:gd name="T12" fmla="*/ 40 w 449"/>
                <a:gd name="T13" fmla="*/ 236 h 329"/>
                <a:gd name="T14" fmla="*/ 58 w 449"/>
                <a:gd name="T15" fmla="*/ 255 h 329"/>
                <a:gd name="T16" fmla="*/ 55 w 449"/>
                <a:gd name="T17" fmla="*/ 288 h 329"/>
                <a:gd name="T18" fmla="*/ 91 w 449"/>
                <a:gd name="T19" fmla="*/ 289 h 329"/>
                <a:gd name="T20" fmla="*/ 178 w 449"/>
                <a:gd name="T21" fmla="*/ 315 h 329"/>
                <a:gd name="T22" fmla="*/ 223 w 449"/>
                <a:gd name="T23" fmla="*/ 329 h 329"/>
                <a:gd name="T24" fmla="*/ 280 w 449"/>
                <a:gd name="T25" fmla="*/ 269 h 329"/>
                <a:gd name="T26" fmla="*/ 349 w 449"/>
                <a:gd name="T27" fmla="*/ 287 h 329"/>
                <a:gd name="T28" fmla="*/ 373 w 449"/>
                <a:gd name="T29" fmla="*/ 264 h 329"/>
                <a:gd name="T30" fmla="*/ 407 w 449"/>
                <a:gd name="T31" fmla="*/ 281 h 329"/>
                <a:gd name="T32" fmla="*/ 421 w 449"/>
                <a:gd name="T33" fmla="*/ 230 h 329"/>
                <a:gd name="T34" fmla="*/ 449 w 449"/>
                <a:gd name="T35" fmla="*/ 231 h 329"/>
                <a:gd name="T36" fmla="*/ 449 w 449"/>
                <a:gd name="T37" fmla="*/ 209 h 329"/>
                <a:gd name="T38" fmla="*/ 419 w 449"/>
                <a:gd name="T39" fmla="*/ 176 h 329"/>
                <a:gd name="T40" fmla="*/ 391 w 449"/>
                <a:gd name="T41" fmla="*/ 180 h 329"/>
                <a:gd name="T42" fmla="*/ 361 w 449"/>
                <a:gd name="T43" fmla="*/ 153 h 329"/>
                <a:gd name="T44" fmla="*/ 352 w 449"/>
                <a:gd name="T45" fmla="*/ 96 h 329"/>
                <a:gd name="T46" fmla="*/ 337 w 449"/>
                <a:gd name="T47" fmla="*/ 50 h 329"/>
                <a:gd name="T48" fmla="*/ 257 w 449"/>
                <a:gd name="T49" fmla="*/ 27 h 329"/>
                <a:gd name="T50" fmla="*/ 224 w 449"/>
                <a:gd name="T51" fmla="*/ 5 h 329"/>
                <a:gd name="T52" fmla="*/ 175 w 449"/>
                <a:gd name="T53" fmla="*/ 15 h 329"/>
                <a:gd name="T54" fmla="*/ 110 w 449"/>
                <a:gd name="T55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49" h="329">
                  <a:moveTo>
                    <a:pt x="110" y="0"/>
                  </a:moveTo>
                  <a:lnTo>
                    <a:pt x="45" y="62"/>
                  </a:lnTo>
                  <a:lnTo>
                    <a:pt x="23" y="111"/>
                  </a:lnTo>
                  <a:lnTo>
                    <a:pt x="19" y="155"/>
                  </a:lnTo>
                  <a:lnTo>
                    <a:pt x="0" y="198"/>
                  </a:lnTo>
                  <a:lnTo>
                    <a:pt x="2" y="242"/>
                  </a:lnTo>
                  <a:lnTo>
                    <a:pt x="40" y="236"/>
                  </a:lnTo>
                  <a:lnTo>
                    <a:pt x="58" y="255"/>
                  </a:lnTo>
                  <a:lnTo>
                    <a:pt x="55" y="288"/>
                  </a:lnTo>
                  <a:lnTo>
                    <a:pt x="91" y="289"/>
                  </a:lnTo>
                  <a:lnTo>
                    <a:pt x="178" y="315"/>
                  </a:lnTo>
                  <a:lnTo>
                    <a:pt x="223" y="329"/>
                  </a:lnTo>
                  <a:lnTo>
                    <a:pt x="280" y="269"/>
                  </a:lnTo>
                  <a:lnTo>
                    <a:pt x="349" y="287"/>
                  </a:lnTo>
                  <a:lnTo>
                    <a:pt x="373" y="264"/>
                  </a:lnTo>
                  <a:lnTo>
                    <a:pt x="407" y="281"/>
                  </a:lnTo>
                  <a:lnTo>
                    <a:pt x="421" y="230"/>
                  </a:lnTo>
                  <a:lnTo>
                    <a:pt x="449" y="231"/>
                  </a:lnTo>
                  <a:lnTo>
                    <a:pt x="449" y="209"/>
                  </a:lnTo>
                  <a:lnTo>
                    <a:pt x="419" y="176"/>
                  </a:lnTo>
                  <a:lnTo>
                    <a:pt x="391" y="180"/>
                  </a:lnTo>
                  <a:lnTo>
                    <a:pt x="361" y="153"/>
                  </a:lnTo>
                  <a:lnTo>
                    <a:pt x="352" y="96"/>
                  </a:lnTo>
                  <a:lnTo>
                    <a:pt x="337" y="50"/>
                  </a:lnTo>
                  <a:lnTo>
                    <a:pt x="257" y="27"/>
                  </a:lnTo>
                  <a:lnTo>
                    <a:pt x="224" y="5"/>
                  </a:lnTo>
                  <a:lnTo>
                    <a:pt x="175" y="15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6942138" y="2900363"/>
              <a:ext cx="525463" cy="517525"/>
            </a:xfrm>
            <a:custGeom>
              <a:avLst/>
              <a:gdLst>
                <a:gd name="T0" fmla="*/ 524 w 524"/>
                <a:gd name="T1" fmla="*/ 169 h 517"/>
                <a:gd name="T2" fmla="*/ 512 w 524"/>
                <a:gd name="T3" fmla="*/ 228 h 517"/>
                <a:gd name="T4" fmla="*/ 479 w 524"/>
                <a:gd name="T5" fmla="*/ 261 h 517"/>
                <a:gd name="T6" fmla="*/ 449 w 524"/>
                <a:gd name="T7" fmla="*/ 322 h 517"/>
                <a:gd name="T8" fmla="*/ 420 w 524"/>
                <a:gd name="T9" fmla="*/ 373 h 517"/>
                <a:gd name="T10" fmla="*/ 374 w 524"/>
                <a:gd name="T11" fmla="*/ 408 h 517"/>
                <a:gd name="T12" fmla="*/ 306 w 524"/>
                <a:gd name="T13" fmla="*/ 471 h 517"/>
                <a:gd name="T14" fmla="*/ 284 w 524"/>
                <a:gd name="T15" fmla="*/ 517 h 517"/>
                <a:gd name="T16" fmla="*/ 266 w 524"/>
                <a:gd name="T17" fmla="*/ 499 h 517"/>
                <a:gd name="T18" fmla="*/ 228 w 524"/>
                <a:gd name="T19" fmla="*/ 502 h 517"/>
                <a:gd name="T20" fmla="*/ 201 w 524"/>
                <a:gd name="T21" fmla="*/ 486 h 517"/>
                <a:gd name="T22" fmla="*/ 186 w 524"/>
                <a:gd name="T23" fmla="*/ 442 h 517"/>
                <a:gd name="T24" fmla="*/ 191 w 524"/>
                <a:gd name="T25" fmla="*/ 399 h 517"/>
                <a:gd name="T26" fmla="*/ 165 w 524"/>
                <a:gd name="T27" fmla="*/ 367 h 517"/>
                <a:gd name="T28" fmla="*/ 135 w 524"/>
                <a:gd name="T29" fmla="*/ 367 h 517"/>
                <a:gd name="T30" fmla="*/ 105 w 524"/>
                <a:gd name="T31" fmla="*/ 387 h 517"/>
                <a:gd name="T32" fmla="*/ 51 w 524"/>
                <a:gd name="T33" fmla="*/ 385 h 517"/>
                <a:gd name="T34" fmla="*/ 24 w 524"/>
                <a:gd name="T35" fmla="*/ 366 h 517"/>
                <a:gd name="T36" fmla="*/ 35 w 524"/>
                <a:gd name="T37" fmla="*/ 289 h 517"/>
                <a:gd name="T38" fmla="*/ 0 w 524"/>
                <a:gd name="T39" fmla="*/ 238 h 517"/>
                <a:gd name="T40" fmla="*/ 29 w 524"/>
                <a:gd name="T41" fmla="*/ 214 h 517"/>
                <a:gd name="T42" fmla="*/ 14 w 524"/>
                <a:gd name="T43" fmla="*/ 189 h 517"/>
                <a:gd name="T44" fmla="*/ 42 w 524"/>
                <a:gd name="T45" fmla="*/ 132 h 517"/>
                <a:gd name="T46" fmla="*/ 54 w 524"/>
                <a:gd name="T47" fmla="*/ 57 h 517"/>
                <a:gd name="T48" fmla="*/ 104 w 524"/>
                <a:gd name="T49" fmla="*/ 3 h 517"/>
                <a:gd name="T50" fmla="*/ 179 w 524"/>
                <a:gd name="T51" fmla="*/ 3 h 517"/>
                <a:gd name="T52" fmla="*/ 225 w 524"/>
                <a:gd name="T53" fmla="*/ 37 h 517"/>
                <a:gd name="T54" fmla="*/ 251 w 524"/>
                <a:gd name="T55" fmla="*/ 18 h 517"/>
                <a:gd name="T56" fmla="*/ 284 w 524"/>
                <a:gd name="T57" fmla="*/ 27 h 517"/>
                <a:gd name="T58" fmla="*/ 311 w 524"/>
                <a:gd name="T59" fmla="*/ 0 h 517"/>
                <a:gd name="T60" fmla="*/ 330 w 524"/>
                <a:gd name="T61" fmla="*/ 15 h 517"/>
                <a:gd name="T62" fmla="*/ 320 w 524"/>
                <a:gd name="T63" fmla="*/ 40 h 517"/>
                <a:gd name="T64" fmla="*/ 339 w 524"/>
                <a:gd name="T65" fmla="*/ 63 h 517"/>
                <a:gd name="T66" fmla="*/ 363 w 524"/>
                <a:gd name="T67" fmla="*/ 54 h 517"/>
                <a:gd name="T68" fmla="*/ 392 w 524"/>
                <a:gd name="T69" fmla="*/ 88 h 517"/>
                <a:gd name="T70" fmla="*/ 389 w 524"/>
                <a:gd name="T71" fmla="*/ 114 h 517"/>
                <a:gd name="T72" fmla="*/ 414 w 524"/>
                <a:gd name="T73" fmla="*/ 108 h 517"/>
                <a:gd name="T74" fmla="*/ 444 w 524"/>
                <a:gd name="T75" fmla="*/ 127 h 517"/>
                <a:gd name="T76" fmla="*/ 482 w 524"/>
                <a:gd name="T77" fmla="*/ 148 h 517"/>
                <a:gd name="T78" fmla="*/ 524 w 524"/>
                <a:gd name="T79" fmla="*/ 169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24" h="517">
                  <a:moveTo>
                    <a:pt x="524" y="169"/>
                  </a:moveTo>
                  <a:lnTo>
                    <a:pt x="512" y="228"/>
                  </a:lnTo>
                  <a:lnTo>
                    <a:pt x="479" y="261"/>
                  </a:lnTo>
                  <a:lnTo>
                    <a:pt x="449" y="322"/>
                  </a:lnTo>
                  <a:lnTo>
                    <a:pt x="420" y="373"/>
                  </a:lnTo>
                  <a:lnTo>
                    <a:pt x="374" y="408"/>
                  </a:lnTo>
                  <a:lnTo>
                    <a:pt x="306" y="471"/>
                  </a:lnTo>
                  <a:lnTo>
                    <a:pt x="284" y="517"/>
                  </a:lnTo>
                  <a:lnTo>
                    <a:pt x="266" y="499"/>
                  </a:lnTo>
                  <a:lnTo>
                    <a:pt x="228" y="502"/>
                  </a:lnTo>
                  <a:lnTo>
                    <a:pt x="201" y="486"/>
                  </a:lnTo>
                  <a:lnTo>
                    <a:pt x="186" y="442"/>
                  </a:lnTo>
                  <a:lnTo>
                    <a:pt x="191" y="399"/>
                  </a:lnTo>
                  <a:lnTo>
                    <a:pt x="165" y="367"/>
                  </a:lnTo>
                  <a:lnTo>
                    <a:pt x="135" y="367"/>
                  </a:lnTo>
                  <a:lnTo>
                    <a:pt x="105" y="387"/>
                  </a:lnTo>
                  <a:lnTo>
                    <a:pt x="51" y="385"/>
                  </a:lnTo>
                  <a:lnTo>
                    <a:pt x="24" y="366"/>
                  </a:lnTo>
                  <a:lnTo>
                    <a:pt x="35" y="289"/>
                  </a:lnTo>
                  <a:lnTo>
                    <a:pt x="0" y="238"/>
                  </a:lnTo>
                  <a:lnTo>
                    <a:pt x="29" y="214"/>
                  </a:lnTo>
                  <a:lnTo>
                    <a:pt x="14" y="189"/>
                  </a:lnTo>
                  <a:lnTo>
                    <a:pt x="42" y="132"/>
                  </a:lnTo>
                  <a:lnTo>
                    <a:pt x="54" y="57"/>
                  </a:lnTo>
                  <a:lnTo>
                    <a:pt x="104" y="3"/>
                  </a:lnTo>
                  <a:lnTo>
                    <a:pt x="179" y="3"/>
                  </a:lnTo>
                  <a:lnTo>
                    <a:pt x="225" y="37"/>
                  </a:lnTo>
                  <a:lnTo>
                    <a:pt x="251" y="18"/>
                  </a:lnTo>
                  <a:lnTo>
                    <a:pt x="284" y="27"/>
                  </a:lnTo>
                  <a:lnTo>
                    <a:pt x="311" y="0"/>
                  </a:lnTo>
                  <a:lnTo>
                    <a:pt x="330" y="15"/>
                  </a:lnTo>
                  <a:lnTo>
                    <a:pt x="320" y="40"/>
                  </a:lnTo>
                  <a:lnTo>
                    <a:pt x="339" y="63"/>
                  </a:lnTo>
                  <a:lnTo>
                    <a:pt x="363" y="54"/>
                  </a:lnTo>
                  <a:lnTo>
                    <a:pt x="392" y="88"/>
                  </a:lnTo>
                  <a:lnTo>
                    <a:pt x="389" y="114"/>
                  </a:lnTo>
                  <a:lnTo>
                    <a:pt x="414" y="108"/>
                  </a:lnTo>
                  <a:lnTo>
                    <a:pt x="444" y="127"/>
                  </a:lnTo>
                  <a:lnTo>
                    <a:pt x="482" y="148"/>
                  </a:lnTo>
                  <a:lnTo>
                    <a:pt x="524" y="16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7253288" y="3570288"/>
              <a:ext cx="360363" cy="277813"/>
            </a:xfrm>
            <a:custGeom>
              <a:avLst/>
              <a:gdLst>
                <a:gd name="T0" fmla="*/ 6 w 360"/>
                <a:gd name="T1" fmla="*/ 27 h 276"/>
                <a:gd name="T2" fmla="*/ 0 w 360"/>
                <a:gd name="T3" fmla="*/ 93 h 276"/>
                <a:gd name="T4" fmla="*/ 45 w 360"/>
                <a:gd name="T5" fmla="*/ 99 h 276"/>
                <a:gd name="T6" fmla="*/ 76 w 360"/>
                <a:gd name="T7" fmla="*/ 113 h 276"/>
                <a:gd name="T8" fmla="*/ 111 w 360"/>
                <a:gd name="T9" fmla="*/ 108 h 276"/>
                <a:gd name="T10" fmla="*/ 133 w 360"/>
                <a:gd name="T11" fmla="*/ 118 h 276"/>
                <a:gd name="T12" fmla="*/ 174 w 360"/>
                <a:gd name="T13" fmla="*/ 131 h 276"/>
                <a:gd name="T14" fmla="*/ 193 w 360"/>
                <a:gd name="T15" fmla="*/ 168 h 276"/>
                <a:gd name="T16" fmla="*/ 240 w 360"/>
                <a:gd name="T17" fmla="*/ 201 h 276"/>
                <a:gd name="T18" fmla="*/ 269 w 360"/>
                <a:gd name="T19" fmla="*/ 209 h 276"/>
                <a:gd name="T20" fmla="*/ 250 w 360"/>
                <a:gd name="T21" fmla="*/ 257 h 276"/>
                <a:gd name="T22" fmla="*/ 267 w 360"/>
                <a:gd name="T23" fmla="*/ 276 h 276"/>
                <a:gd name="T24" fmla="*/ 325 w 360"/>
                <a:gd name="T25" fmla="*/ 222 h 276"/>
                <a:gd name="T26" fmla="*/ 354 w 360"/>
                <a:gd name="T27" fmla="*/ 192 h 276"/>
                <a:gd name="T28" fmla="*/ 346 w 360"/>
                <a:gd name="T29" fmla="*/ 129 h 276"/>
                <a:gd name="T30" fmla="*/ 360 w 360"/>
                <a:gd name="T31" fmla="*/ 96 h 276"/>
                <a:gd name="T32" fmla="*/ 345 w 360"/>
                <a:gd name="T33" fmla="*/ 50 h 276"/>
                <a:gd name="T34" fmla="*/ 360 w 360"/>
                <a:gd name="T35" fmla="*/ 23 h 276"/>
                <a:gd name="T36" fmla="*/ 324 w 360"/>
                <a:gd name="T37" fmla="*/ 0 h 276"/>
                <a:gd name="T38" fmla="*/ 301 w 360"/>
                <a:gd name="T39" fmla="*/ 27 h 276"/>
                <a:gd name="T40" fmla="*/ 228 w 360"/>
                <a:gd name="T41" fmla="*/ 8 h 276"/>
                <a:gd name="T42" fmla="*/ 172 w 360"/>
                <a:gd name="T43" fmla="*/ 68 h 276"/>
                <a:gd name="T44" fmla="*/ 40 w 360"/>
                <a:gd name="T45" fmla="*/ 26 h 276"/>
                <a:gd name="T46" fmla="*/ 6 w 360"/>
                <a:gd name="T47" fmla="*/ 2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0" h="276">
                  <a:moveTo>
                    <a:pt x="6" y="27"/>
                  </a:moveTo>
                  <a:lnTo>
                    <a:pt x="0" y="93"/>
                  </a:lnTo>
                  <a:lnTo>
                    <a:pt x="45" y="99"/>
                  </a:lnTo>
                  <a:lnTo>
                    <a:pt x="76" y="113"/>
                  </a:lnTo>
                  <a:lnTo>
                    <a:pt x="111" y="108"/>
                  </a:lnTo>
                  <a:lnTo>
                    <a:pt x="133" y="118"/>
                  </a:lnTo>
                  <a:lnTo>
                    <a:pt x="174" y="131"/>
                  </a:lnTo>
                  <a:lnTo>
                    <a:pt x="193" y="168"/>
                  </a:lnTo>
                  <a:lnTo>
                    <a:pt x="240" y="201"/>
                  </a:lnTo>
                  <a:lnTo>
                    <a:pt x="269" y="209"/>
                  </a:lnTo>
                  <a:lnTo>
                    <a:pt x="250" y="257"/>
                  </a:lnTo>
                  <a:lnTo>
                    <a:pt x="267" y="276"/>
                  </a:lnTo>
                  <a:lnTo>
                    <a:pt x="325" y="222"/>
                  </a:lnTo>
                  <a:lnTo>
                    <a:pt x="354" y="192"/>
                  </a:lnTo>
                  <a:lnTo>
                    <a:pt x="346" y="129"/>
                  </a:lnTo>
                  <a:lnTo>
                    <a:pt x="360" y="96"/>
                  </a:lnTo>
                  <a:lnTo>
                    <a:pt x="345" y="50"/>
                  </a:lnTo>
                  <a:lnTo>
                    <a:pt x="360" y="23"/>
                  </a:lnTo>
                  <a:lnTo>
                    <a:pt x="324" y="0"/>
                  </a:lnTo>
                  <a:lnTo>
                    <a:pt x="301" y="27"/>
                  </a:lnTo>
                  <a:lnTo>
                    <a:pt x="228" y="8"/>
                  </a:lnTo>
                  <a:lnTo>
                    <a:pt x="172" y="68"/>
                  </a:lnTo>
                  <a:lnTo>
                    <a:pt x="40" y="26"/>
                  </a:lnTo>
                  <a:lnTo>
                    <a:pt x="6" y="27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7013576" y="3663950"/>
              <a:ext cx="506413" cy="503238"/>
            </a:xfrm>
            <a:custGeom>
              <a:avLst/>
              <a:gdLst>
                <a:gd name="T0" fmla="*/ 283 w 507"/>
                <a:gd name="T1" fmla="*/ 5 h 501"/>
                <a:gd name="T2" fmla="*/ 240 w 507"/>
                <a:gd name="T3" fmla="*/ 0 h 501"/>
                <a:gd name="T4" fmla="*/ 216 w 507"/>
                <a:gd name="T5" fmla="*/ 20 h 501"/>
                <a:gd name="T6" fmla="*/ 177 w 507"/>
                <a:gd name="T7" fmla="*/ 36 h 501"/>
                <a:gd name="T8" fmla="*/ 109 w 507"/>
                <a:gd name="T9" fmla="*/ 84 h 501"/>
                <a:gd name="T10" fmla="*/ 0 w 507"/>
                <a:gd name="T11" fmla="*/ 222 h 501"/>
                <a:gd name="T12" fmla="*/ 27 w 507"/>
                <a:gd name="T13" fmla="*/ 245 h 501"/>
                <a:gd name="T14" fmla="*/ 42 w 507"/>
                <a:gd name="T15" fmla="*/ 225 h 501"/>
                <a:gd name="T16" fmla="*/ 103 w 507"/>
                <a:gd name="T17" fmla="*/ 302 h 501"/>
                <a:gd name="T18" fmla="*/ 133 w 507"/>
                <a:gd name="T19" fmla="*/ 287 h 501"/>
                <a:gd name="T20" fmla="*/ 211 w 507"/>
                <a:gd name="T21" fmla="*/ 336 h 501"/>
                <a:gd name="T22" fmla="*/ 285 w 507"/>
                <a:gd name="T23" fmla="*/ 420 h 501"/>
                <a:gd name="T24" fmla="*/ 262 w 507"/>
                <a:gd name="T25" fmla="*/ 467 h 501"/>
                <a:gd name="T26" fmla="*/ 273 w 507"/>
                <a:gd name="T27" fmla="*/ 501 h 501"/>
                <a:gd name="T28" fmla="*/ 318 w 507"/>
                <a:gd name="T29" fmla="*/ 450 h 501"/>
                <a:gd name="T30" fmla="*/ 366 w 507"/>
                <a:gd name="T31" fmla="*/ 371 h 501"/>
                <a:gd name="T32" fmla="*/ 391 w 507"/>
                <a:gd name="T33" fmla="*/ 335 h 501"/>
                <a:gd name="T34" fmla="*/ 400 w 507"/>
                <a:gd name="T35" fmla="*/ 284 h 501"/>
                <a:gd name="T36" fmla="*/ 417 w 507"/>
                <a:gd name="T37" fmla="*/ 249 h 501"/>
                <a:gd name="T38" fmla="*/ 454 w 507"/>
                <a:gd name="T39" fmla="*/ 239 h 501"/>
                <a:gd name="T40" fmla="*/ 462 w 507"/>
                <a:gd name="T41" fmla="*/ 276 h 501"/>
                <a:gd name="T42" fmla="*/ 405 w 507"/>
                <a:gd name="T43" fmla="*/ 329 h 501"/>
                <a:gd name="T44" fmla="*/ 406 w 507"/>
                <a:gd name="T45" fmla="*/ 351 h 501"/>
                <a:gd name="T46" fmla="*/ 481 w 507"/>
                <a:gd name="T47" fmla="*/ 285 h 501"/>
                <a:gd name="T48" fmla="*/ 505 w 507"/>
                <a:gd name="T49" fmla="*/ 182 h 501"/>
                <a:gd name="T50" fmla="*/ 489 w 507"/>
                <a:gd name="T51" fmla="*/ 162 h 501"/>
                <a:gd name="T52" fmla="*/ 507 w 507"/>
                <a:gd name="T53" fmla="*/ 114 h 501"/>
                <a:gd name="T54" fmla="*/ 480 w 507"/>
                <a:gd name="T55" fmla="*/ 107 h 501"/>
                <a:gd name="T56" fmla="*/ 430 w 507"/>
                <a:gd name="T57" fmla="*/ 75 h 501"/>
                <a:gd name="T58" fmla="*/ 415 w 507"/>
                <a:gd name="T59" fmla="*/ 38 h 501"/>
                <a:gd name="T60" fmla="*/ 373 w 507"/>
                <a:gd name="T61" fmla="*/ 26 h 501"/>
                <a:gd name="T62" fmla="*/ 351 w 507"/>
                <a:gd name="T63" fmla="*/ 15 h 501"/>
                <a:gd name="T64" fmla="*/ 315 w 507"/>
                <a:gd name="T65" fmla="*/ 21 h 501"/>
                <a:gd name="T66" fmla="*/ 283 w 507"/>
                <a:gd name="T67" fmla="*/ 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7" h="501">
                  <a:moveTo>
                    <a:pt x="283" y="5"/>
                  </a:moveTo>
                  <a:lnTo>
                    <a:pt x="240" y="0"/>
                  </a:lnTo>
                  <a:lnTo>
                    <a:pt x="216" y="20"/>
                  </a:lnTo>
                  <a:lnTo>
                    <a:pt x="177" y="36"/>
                  </a:lnTo>
                  <a:lnTo>
                    <a:pt x="109" y="84"/>
                  </a:lnTo>
                  <a:lnTo>
                    <a:pt x="0" y="222"/>
                  </a:lnTo>
                  <a:lnTo>
                    <a:pt x="27" y="245"/>
                  </a:lnTo>
                  <a:lnTo>
                    <a:pt x="42" y="225"/>
                  </a:lnTo>
                  <a:lnTo>
                    <a:pt x="103" y="302"/>
                  </a:lnTo>
                  <a:lnTo>
                    <a:pt x="133" y="287"/>
                  </a:lnTo>
                  <a:lnTo>
                    <a:pt x="211" y="336"/>
                  </a:lnTo>
                  <a:lnTo>
                    <a:pt x="285" y="420"/>
                  </a:lnTo>
                  <a:lnTo>
                    <a:pt x="262" y="467"/>
                  </a:lnTo>
                  <a:lnTo>
                    <a:pt x="273" y="501"/>
                  </a:lnTo>
                  <a:lnTo>
                    <a:pt x="318" y="450"/>
                  </a:lnTo>
                  <a:lnTo>
                    <a:pt x="366" y="371"/>
                  </a:lnTo>
                  <a:lnTo>
                    <a:pt x="391" y="335"/>
                  </a:lnTo>
                  <a:lnTo>
                    <a:pt x="400" y="284"/>
                  </a:lnTo>
                  <a:lnTo>
                    <a:pt x="417" y="249"/>
                  </a:lnTo>
                  <a:lnTo>
                    <a:pt x="454" y="239"/>
                  </a:lnTo>
                  <a:lnTo>
                    <a:pt x="462" y="276"/>
                  </a:lnTo>
                  <a:lnTo>
                    <a:pt x="405" y="329"/>
                  </a:lnTo>
                  <a:lnTo>
                    <a:pt x="406" y="351"/>
                  </a:lnTo>
                  <a:lnTo>
                    <a:pt x="481" y="285"/>
                  </a:lnTo>
                  <a:lnTo>
                    <a:pt x="505" y="182"/>
                  </a:lnTo>
                  <a:lnTo>
                    <a:pt x="489" y="162"/>
                  </a:lnTo>
                  <a:lnTo>
                    <a:pt x="507" y="114"/>
                  </a:lnTo>
                  <a:lnTo>
                    <a:pt x="480" y="107"/>
                  </a:lnTo>
                  <a:lnTo>
                    <a:pt x="430" y="75"/>
                  </a:lnTo>
                  <a:lnTo>
                    <a:pt x="415" y="38"/>
                  </a:lnTo>
                  <a:lnTo>
                    <a:pt x="373" y="26"/>
                  </a:lnTo>
                  <a:lnTo>
                    <a:pt x="351" y="15"/>
                  </a:lnTo>
                  <a:lnTo>
                    <a:pt x="315" y="21"/>
                  </a:lnTo>
                  <a:lnTo>
                    <a:pt x="283" y="5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7302501" y="2549525"/>
              <a:ext cx="538163" cy="519113"/>
            </a:xfrm>
            <a:custGeom>
              <a:avLst/>
              <a:gdLst>
                <a:gd name="T0" fmla="*/ 530 w 537"/>
                <a:gd name="T1" fmla="*/ 26 h 518"/>
                <a:gd name="T2" fmla="*/ 528 w 537"/>
                <a:gd name="T3" fmla="*/ 92 h 518"/>
                <a:gd name="T4" fmla="*/ 537 w 537"/>
                <a:gd name="T5" fmla="*/ 185 h 518"/>
                <a:gd name="T6" fmla="*/ 492 w 537"/>
                <a:gd name="T7" fmla="*/ 185 h 518"/>
                <a:gd name="T8" fmla="*/ 446 w 537"/>
                <a:gd name="T9" fmla="*/ 230 h 518"/>
                <a:gd name="T10" fmla="*/ 470 w 537"/>
                <a:gd name="T11" fmla="*/ 260 h 518"/>
                <a:gd name="T12" fmla="*/ 443 w 537"/>
                <a:gd name="T13" fmla="*/ 291 h 518"/>
                <a:gd name="T14" fmla="*/ 447 w 537"/>
                <a:gd name="T15" fmla="*/ 323 h 518"/>
                <a:gd name="T16" fmla="*/ 401 w 537"/>
                <a:gd name="T17" fmla="*/ 365 h 518"/>
                <a:gd name="T18" fmla="*/ 419 w 537"/>
                <a:gd name="T19" fmla="*/ 417 h 518"/>
                <a:gd name="T20" fmla="*/ 402 w 537"/>
                <a:gd name="T21" fmla="*/ 461 h 518"/>
                <a:gd name="T22" fmla="*/ 339 w 537"/>
                <a:gd name="T23" fmla="*/ 440 h 518"/>
                <a:gd name="T24" fmla="*/ 219 w 537"/>
                <a:gd name="T25" fmla="*/ 458 h 518"/>
                <a:gd name="T26" fmla="*/ 162 w 537"/>
                <a:gd name="T27" fmla="*/ 518 h 518"/>
                <a:gd name="T28" fmla="*/ 53 w 537"/>
                <a:gd name="T29" fmla="*/ 459 h 518"/>
                <a:gd name="T30" fmla="*/ 29 w 537"/>
                <a:gd name="T31" fmla="*/ 462 h 518"/>
                <a:gd name="T32" fmla="*/ 30 w 537"/>
                <a:gd name="T33" fmla="*/ 437 h 518"/>
                <a:gd name="T34" fmla="*/ 0 w 537"/>
                <a:gd name="T35" fmla="*/ 404 h 518"/>
                <a:gd name="T36" fmla="*/ 2 w 537"/>
                <a:gd name="T37" fmla="*/ 338 h 518"/>
                <a:gd name="T38" fmla="*/ 36 w 537"/>
                <a:gd name="T39" fmla="*/ 302 h 518"/>
                <a:gd name="T40" fmla="*/ 54 w 537"/>
                <a:gd name="T41" fmla="*/ 254 h 518"/>
                <a:gd name="T42" fmla="*/ 104 w 537"/>
                <a:gd name="T43" fmla="*/ 239 h 518"/>
                <a:gd name="T44" fmla="*/ 117 w 537"/>
                <a:gd name="T45" fmla="*/ 215 h 518"/>
                <a:gd name="T46" fmla="*/ 113 w 537"/>
                <a:gd name="T47" fmla="*/ 194 h 518"/>
                <a:gd name="T48" fmla="*/ 165 w 537"/>
                <a:gd name="T49" fmla="*/ 165 h 518"/>
                <a:gd name="T50" fmla="*/ 164 w 537"/>
                <a:gd name="T51" fmla="*/ 126 h 518"/>
                <a:gd name="T52" fmla="*/ 182 w 537"/>
                <a:gd name="T53" fmla="*/ 95 h 518"/>
                <a:gd name="T54" fmla="*/ 197 w 537"/>
                <a:gd name="T55" fmla="*/ 51 h 518"/>
                <a:gd name="T56" fmla="*/ 201 w 537"/>
                <a:gd name="T57" fmla="*/ 15 h 518"/>
                <a:gd name="T58" fmla="*/ 228 w 537"/>
                <a:gd name="T59" fmla="*/ 0 h 518"/>
                <a:gd name="T60" fmla="*/ 272 w 537"/>
                <a:gd name="T61" fmla="*/ 50 h 518"/>
                <a:gd name="T62" fmla="*/ 326 w 537"/>
                <a:gd name="T63" fmla="*/ 29 h 518"/>
                <a:gd name="T64" fmla="*/ 389 w 537"/>
                <a:gd name="T65" fmla="*/ 44 h 518"/>
                <a:gd name="T66" fmla="*/ 459 w 537"/>
                <a:gd name="T67" fmla="*/ 47 h 518"/>
                <a:gd name="T68" fmla="*/ 530 w 537"/>
                <a:gd name="T69" fmla="*/ 26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7" h="518">
                  <a:moveTo>
                    <a:pt x="530" y="26"/>
                  </a:moveTo>
                  <a:lnTo>
                    <a:pt x="528" y="92"/>
                  </a:lnTo>
                  <a:lnTo>
                    <a:pt x="537" y="185"/>
                  </a:lnTo>
                  <a:lnTo>
                    <a:pt x="492" y="185"/>
                  </a:lnTo>
                  <a:lnTo>
                    <a:pt x="446" y="230"/>
                  </a:lnTo>
                  <a:lnTo>
                    <a:pt x="470" y="260"/>
                  </a:lnTo>
                  <a:lnTo>
                    <a:pt x="443" y="291"/>
                  </a:lnTo>
                  <a:lnTo>
                    <a:pt x="447" y="323"/>
                  </a:lnTo>
                  <a:lnTo>
                    <a:pt x="401" y="365"/>
                  </a:lnTo>
                  <a:lnTo>
                    <a:pt x="419" y="417"/>
                  </a:lnTo>
                  <a:lnTo>
                    <a:pt x="402" y="461"/>
                  </a:lnTo>
                  <a:lnTo>
                    <a:pt x="339" y="440"/>
                  </a:lnTo>
                  <a:lnTo>
                    <a:pt x="219" y="458"/>
                  </a:lnTo>
                  <a:lnTo>
                    <a:pt x="162" y="518"/>
                  </a:lnTo>
                  <a:lnTo>
                    <a:pt x="53" y="459"/>
                  </a:lnTo>
                  <a:lnTo>
                    <a:pt x="29" y="462"/>
                  </a:lnTo>
                  <a:lnTo>
                    <a:pt x="30" y="437"/>
                  </a:lnTo>
                  <a:lnTo>
                    <a:pt x="0" y="404"/>
                  </a:lnTo>
                  <a:lnTo>
                    <a:pt x="2" y="338"/>
                  </a:lnTo>
                  <a:lnTo>
                    <a:pt x="36" y="302"/>
                  </a:lnTo>
                  <a:lnTo>
                    <a:pt x="54" y="254"/>
                  </a:lnTo>
                  <a:lnTo>
                    <a:pt x="104" y="239"/>
                  </a:lnTo>
                  <a:lnTo>
                    <a:pt x="117" y="215"/>
                  </a:lnTo>
                  <a:lnTo>
                    <a:pt x="113" y="194"/>
                  </a:lnTo>
                  <a:lnTo>
                    <a:pt x="165" y="165"/>
                  </a:lnTo>
                  <a:lnTo>
                    <a:pt x="164" y="126"/>
                  </a:lnTo>
                  <a:lnTo>
                    <a:pt x="182" y="95"/>
                  </a:lnTo>
                  <a:lnTo>
                    <a:pt x="197" y="51"/>
                  </a:lnTo>
                  <a:lnTo>
                    <a:pt x="201" y="15"/>
                  </a:lnTo>
                  <a:lnTo>
                    <a:pt x="228" y="0"/>
                  </a:lnTo>
                  <a:lnTo>
                    <a:pt x="272" y="50"/>
                  </a:lnTo>
                  <a:lnTo>
                    <a:pt x="326" y="29"/>
                  </a:lnTo>
                  <a:lnTo>
                    <a:pt x="389" y="44"/>
                  </a:lnTo>
                  <a:lnTo>
                    <a:pt x="459" y="47"/>
                  </a:lnTo>
                  <a:lnTo>
                    <a:pt x="530" y="2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7658101" y="2735263"/>
              <a:ext cx="90488" cy="46038"/>
            </a:xfrm>
            <a:custGeom>
              <a:avLst/>
              <a:gdLst>
                <a:gd name="T0" fmla="*/ 0 w 90"/>
                <a:gd name="T1" fmla="*/ 45 h 45"/>
                <a:gd name="T2" fmla="*/ 90 w 90"/>
                <a:gd name="T3" fmla="*/ 45 h 45"/>
                <a:gd name="T4" fmla="*/ 90 w 90"/>
                <a:gd name="T5" fmla="*/ 0 h 45"/>
                <a:gd name="T6" fmla="*/ 0 w 90"/>
                <a:gd name="T7" fmla="*/ 0 h 45"/>
                <a:gd name="T8" fmla="*/ 0 w 90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5">
                  <a:moveTo>
                    <a:pt x="0" y="45"/>
                  </a:moveTo>
                  <a:lnTo>
                    <a:pt x="90" y="45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6673851" y="2138363"/>
              <a:ext cx="862013" cy="827088"/>
            </a:xfrm>
            <a:custGeom>
              <a:avLst/>
              <a:gdLst>
                <a:gd name="T0" fmla="*/ 393 w 860"/>
                <a:gd name="T1" fmla="*/ 141 h 825"/>
                <a:gd name="T2" fmla="*/ 860 w 860"/>
                <a:gd name="T3" fmla="*/ 183 h 825"/>
                <a:gd name="T4" fmla="*/ 813 w 860"/>
                <a:gd name="T5" fmla="*/ 264 h 825"/>
                <a:gd name="T6" fmla="*/ 810 w 860"/>
                <a:gd name="T7" fmla="*/ 339 h 825"/>
                <a:gd name="T8" fmla="*/ 825 w 860"/>
                <a:gd name="T9" fmla="*/ 367 h 825"/>
                <a:gd name="T10" fmla="*/ 827 w 860"/>
                <a:gd name="T11" fmla="*/ 421 h 825"/>
                <a:gd name="T12" fmla="*/ 827 w 860"/>
                <a:gd name="T13" fmla="*/ 456 h 825"/>
                <a:gd name="T14" fmla="*/ 810 w 860"/>
                <a:gd name="T15" fmla="*/ 501 h 825"/>
                <a:gd name="T16" fmla="*/ 789 w 860"/>
                <a:gd name="T17" fmla="*/ 535 h 825"/>
                <a:gd name="T18" fmla="*/ 794 w 860"/>
                <a:gd name="T19" fmla="*/ 574 h 825"/>
                <a:gd name="T20" fmla="*/ 738 w 860"/>
                <a:gd name="T21" fmla="*/ 601 h 825"/>
                <a:gd name="T22" fmla="*/ 743 w 860"/>
                <a:gd name="T23" fmla="*/ 621 h 825"/>
                <a:gd name="T24" fmla="*/ 734 w 860"/>
                <a:gd name="T25" fmla="*/ 649 h 825"/>
                <a:gd name="T26" fmla="*/ 680 w 860"/>
                <a:gd name="T27" fmla="*/ 661 h 825"/>
                <a:gd name="T28" fmla="*/ 665 w 860"/>
                <a:gd name="T29" fmla="*/ 708 h 825"/>
                <a:gd name="T30" fmla="*/ 627 w 860"/>
                <a:gd name="T31" fmla="*/ 748 h 825"/>
                <a:gd name="T32" fmla="*/ 626 w 860"/>
                <a:gd name="T33" fmla="*/ 814 h 825"/>
                <a:gd name="T34" fmla="*/ 608 w 860"/>
                <a:gd name="T35" fmla="*/ 825 h 825"/>
                <a:gd name="T36" fmla="*/ 588 w 860"/>
                <a:gd name="T37" fmla="*/ 796 h 825"/>
                <a:gd name="T38" fmla="*/ 599 w 860"/>
                <a:gd name="T39" fmla="*/ 772 h 825"/>
                <a:gd name="T40" fmla="*/ 578 w 860"/>
                <a:gd name="T41" fmla="*/ 759 h 825"/>
                <a:gd name="T42" fmla="*/ 551 w 860"/>
                <a:gd name="T43" fmla="*/ 787 h 825"/>
                <a:gd name="T44" fmla="*/ 516 w 860"/>
                <a:gd name="T45" fmla="*/ 775 h 825"/>
                <a:gd name="T46" fmla="*/ 495 w 860"/>
                <a:gd name="T47" fmla="*/ 798 h 825"/>
                <a:gd name="T48" fmla="*/ 444 w 860"/>
                <a:gd name="T49" fmla="*/ 762 h 825"/>
                <a:gd name="T50" fmla="*/ 372 w 860"/>
                <a:gd name="T51" fmla="*/ 762 h 825"/>
                <a:gd name="T52" fmla="*/ 320 w 860"/>
                <a:gd name="T53" fmla="*/ 816 h 825"/>
                <a:gd name="T54" fmla="*/ 255 w 860"/>
                <a:gd name="T55" fmla="*/ 759 h 825"/>
                <a:gd name="T56" fmla="*/ 237 w 860"/>
                <a:gd name="T57" fmla="*/ 696 h 825"/>
                <a:gd name="T58" fmla="*/ 137 w 860"/>
                <a:gd name="T59" fmla="*/ 694 h 825"/>
                <a:gd name="T60" fmla="*/ 114 w 860"/>
                <a:gd name="T61" fmla="*/ 664 h 825"/>
                <a:gd name="T62" fmla="*/ 95 w 860"/>
                <a:gd name="T63" fmla="*/ 603 h 825"/>
                <a:gd name="T64" fmla="*/ 111 w 860"/>
                <a:gd name="T65" fmla="*/ 577 h 825"/>
                <a:gd name="T66" fmla="*/ 72 w 860"/>
                <a:gd name="T67" fmla="*/ 492 h 825"/>
                <a:gd name="T68" fmla="*/ 113 w 860"/>
                <a:gd name="T69" fmla="*/ 466 h 825"/>
                <a:gd name="T70" fmla="*/ 117 w 860"/>
                <a:gd name="T71" fmla="*/ 403 h 825"/>
                <a:gd name="T72" fmla="*/ 137 w 860"/>
                <a:gd name="T73" fmla="*/ 372 h 825"/>
                <a:gd name="T74" fmla="*/ 116 w 860"/>
                <a:gd name="T75" fmla="*/ 334 h 825"/>
                <a:gd name="T76" fmla="*/ 137 w 860"/>
                <a:gd name="T77" fmla="*/ 289 h 825"/>
                <a:gd name="T78" fmla="*/ 18 w 860"/>
                <a:gd name="T79" fmla="*/ 294 h 825"/>
                <a:gd name="T80" fmla="*/ 15 w 860"/>
                <a:gd name="T81" fmla="*/ 247 h 825"/>
                <a:gd name="T82" fmla="*/ 0 w 860"/>
                <a:gd name="T83" fmla="*/ 225 h 825"/>
                <a:gd name="T84" fmla="*/ 15 w 860"/>
                <a:gd name="T85" fmla="*/ 184 h 825"/>
                <a:gd name="T86" fmla="*/ 2 w 860"/>
                <a:gd name="T87" fmla="*/ 123 h 825"/>
                <a:gd name="T88" fmla="*/ 221 w 860"/>
                <a:gd name="T89" fmla="*/ 118 h 825"/>
                <a:gd name="T90" fmla="*/ 242 w 860"/>
                <a:gd name="T91" fmla="*/ 103 h 825"/>
                <a:gd name="T92" fmla="*/ 236 w 860"/>
                <a:gd name="T93" fmla="*/ 40 h 825"/>
                <a:gd name="T94" fmla="*/ 254 w 860"/>
                <a:gd name="T95" fmla="*/ 0 h 825"/>
                <a:gd name="T96" fmla="*/ 296 w 860"/>
                <a:gd name="T97" fmla="*/ 60 h 825"/>
                <a:gd name="T98" fmla="*/ 284 w 860"/>
                <a:gd name="T99" fmla="*/ 105 h 825"/>
                <a:gd name="T100" fmla="*/ 329 w 860"/>
                <a:gd name="T101" fmla="*/ 132 h 825"/>
                <a:gd name="T102" fmla="*/ 357 w 860"/>
                <a:gd name="T103" fmla="*/ 163 h 825"/>
                <a:gd name="T104" fmla="*/ 393 w 860"/>
                <a:gd name="T105" fmla="*/ 141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0" h="825">
                  <a:moveTo>
                    <a:pt x="393" y="141"/>
                  </a:moveTo>
                  <a:lnTo>
                    <a:pt x="860" y="183"/>
                  </a:lnTo>
                  <a:lnTo>
                    <a:pt x="813" y="264"/>
                  </a:lnTo>
                  <a:lnTo>
                    <a:pt x="810" y="339"/>
                  </a:lnTo>
                  <a:lnTo>
                    <a:pt x="825" y="367"/>
                  </a:lnTo>
                  <a:lnTo>
                    <a:pt x="827" y="421"/>
                  </a:lnTo>
                  <a:lnTo>
                    <a:pt x="827" y="456"/>
                  </a:lnTo>
                  <a:lnTo>
                    <a:pt x="810" y="501"/>
                  </a:lnTo>
                  <a:lnTo>
                    <a:pt x="789" y="535"/>
                  </a:lnTo>
                  <a:lnTo>
                    <a:pt x="794" y="574"/>
                  </a:lnTo>
                  <a:lnTo>
                    <a:pt x="738" y="601"/>
                  </a:lnTo>
                  <a:lnTo>
                    <a:pt x="743" y="621"/>
                  </a:lnTo>
                  <a:lnTo>
                    <a:pt x="734" y="649"/>
                  </a:lnTo>
                  <a:lnTo>
                    <a:pt x="680" y="661"/>
                  </a:lnTo>
                  <a:lnTo>
                    <a:pt x="665" y="708"/>
                  </a:lnTo>
                  <a:lnTo>
                    <a:pt x="627" y="748"/>
                  </a:lnTo>
                  <a:lnTo>
                    <a:pt x="626" y="814"/>
                  </a:lnTo>
                  <a:lnTo>
                    <a:pt x="608" y="825"/>
                  </a:lnTo>
                  <a:lnTo>
                    <a:pt x="588" y="796"/>
                  </a:lnTo>
                  <a:lnTo>
                    <a:pt x="599" y="772"/>
                  </a:lnTo>
                  <a:lnTo>
                    <a:pt x="578" y="759"/>
                  </a:lnTo>
                  <a:lnTo>
                    <a:pt x="551" y="787"/>
                  </a:lnTo>
                  <a:lnTo>
                    <a:pt x="516" y="775"/>
                  </a:lnTo>
                  <a:lnTo>
                    <a:pt x="495" y="798"/>
                  </a:lnTo>
                  <a:lnTo>
                    <a:pt x="444" y="762"/>
                  </a:lnTo>
                  <a:lnTo>
                    <a:pt x="372" y="762"/>
                  </a:lnTo>
                  <a:lnTo>
                    <a:pt x="320" y="816"/>
                  </a:lnTo>
                  <a:lnTo>
                    <a:pt x="255" y="759"/>
                  </a:lnTo>
                  <a:lnTo>
                    <a:pt x="237" y="696"/>
                  </a:lnTo>
                  <a:lnTo>
                    <a:pt x="137" y="694"/>
                  </a:lnTo>
                  <a:lnTo>
                    <a:pt x="114" y="664"/>
                  </a:lnTo>
                  <a:lnTo>
                    <a:pt x="95" y="603"/>
                  </a:lnTo>
                  <a:lnTo>
                    <a:pt x="111" y="577"/>
                  </a:lnTo>
                  <a:lnTo>
                    <a:pt x="72" y="492"/>
                  </a:lnTo>
                  <a:lnTo>
                    <a:pt x="113" y="466"/>
                  </a:lnTo>
                  <a:lnTo>
                    <a:pt x="117" y="403"/>
                  </a:lnTo>
                  <a:lnTo>
                    <a:pt x="137" y="372"/>
                  </a:lnTo>
                  <a:lnTo>
                    <a:pt x="116" y="334"/>
                  </a:lnTo>
                  <a:lnTo>
                    <a:pt x="137" y="289"/>
                  </a:lnTo>
                  <a:lnTo>
                    <a:pt x="18" y="294"/>
                  </a:lnTo>
                  <a:lnTo>
                    <a:pt x="15" y="247"/>
                  </a:lnTo>
                  <a:lnTo>
                    <a:pt x="0" y="225"/>
                  </a:lnTo>
                  <a:lnTo>
                    <a:pt x="15" y="184"/>
                  </a:lnTo>
                  <a:lnTo>
                    <a:pt x="2" y="123"/>
                  </a:lnTo>
                  <a:lnTo>
                    <a:pt x="221" y="118"/>
                  </a:lnTo>
                  <a:lnTo>
                    <a:pt x="242" y="103"/>
                  </a:lnTo>
                  <a:lnTo>
                    <a:pt x="236" y="40"/>
                  </a:lnTo>
                  <a:lnTo>
                    <a:pt x="254" y="0"/>
                  </a:lnTo>
                  <a:lnTo>
                    <a:pt x="296" y="60"/>
                  </a:lnTo>
                  <a:lnTo>
                    <a:pt x="284" y="105"/>
                  </a:lnTo>
                  <a:lnTo>
                    <a:pt x="329" y="132"/>
                  </a:lnTo>
                  <a:lnTo>
                    <a:pt x="357" y="163"/>
                  </a:lnTo>
                  <a:lnTo>
                    <a:pt x="393" y="14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6337301" y="2200275"/>
              <a:ext cx="474663" cy="433388"/>
            </a:xfrm>
            <a:custGeom>
              <a:avLst/>
              <a:gdLst>
                <a:gd name="T0" fmla="*/ 336 w 474"/>
                <a:gd name="T1" fmla="*/ 60 h 432"/>
                <a:gd name="T2" fmla="*/ 351 w 474"/>
                <a:gd name="T3" fmla="*/ 119 h 432"/>
                <a:gd name="T4" fmla="*/ 335 w 474"/>
                <a:gd name="T5" fmla="*/ 162 h 432"/>
                <a:gd name="T6" fmla="*/ 350 w 474"/>
                <a:gd name="T7" fmla="*/ 185 h 432"/>
                <a:gd name="T8" fmla="*/ 351 w 474"/>
                <a:gd name="T9" fmla="*/ 233 h 432"/>
                <a:gd name="T10" fmla="*/ 474 w 474"/>
                <a:gd name="T11" fmla="*/ 227 h 432"/>
                <a:gd name="T12" fmla="*/ 452 w 474"/>
                <a:gd name="T13" fmla="*/ 273 h 432"/>
                <a:gd name="T14" fmla="*/ 473 w 474"/>
                <a:gd name="T15" fmla="*/ 312 h 432"/>
                <a:gd name="T16" fmla="*/ 452 w 474"/>
                <a:gd name="T17" fmla="*/ 341 h 432"/>
                <a:gd name="T18" fmla="*/ 450 w 474"/>
                <a:gd name="T19" fmla="*/ 405 h 432"/>
                <a:gd name="T20" fmla="*/ 408 w 474"/>
                <a:gd name="T21" fmla="*/ 429 h 432"/>
                <a:gd name="T22" fmla="*/ 371 w 474"/>
                <a:gd name="T23" fmla="*/ 414 h 432"/>
                <a:gd name="T24" fmla="*/ 332 w 474"/>
                <a:gd name="T25" fmla="*/ 432 h 432"/>
                <a:gd name="T26" fmla="*/ 299 w 474"/>
                <a:gd name="T27" fmla="*/ 396 h 432"/>
                <a:gd name="T28" fmla="*/ 252 w 474"/>
                <a:gd name="T29" fmla="*/ 383 h 432"/>
                <a:gd name="T30" fmla="*/ 219 w 474"/>
                <a:gd name="T31" fmla="*/ 357 h 432"/>
                <a:gd name="T32" fmla="*/ 146 w 474"/>
                <a:gd name="T33" fmla="*/ 354 h 432"/>
                <a:gd name="T34" fmla="*/ 93 w 474"/>
                <a:gd name="T35" fmla="*/ 311 h 432"/>
                <a:gd name="T36" fmla="*/ 47 w 474"/>
                <a:gd name="T37" fmla="*/ 249 h 432"/>
                <a:gd name="T38" fmla="*/ 57 w 474"/>
                <a:gd name="T39" fmla="*/ 147 h 432"/>
                <a:gd name="T40" fmla="*/ 0 w 474"/>
                <a:gd name="T41" fmla="*/ 129 h 432"/>
                <a:gd name="T42" fmla="*/ 87 w 474"/>
                <a:gd name="T43" fmla="*/ 84 h 432"/>
                <a:gd name="T44" fmla="*/ 140 w 474"/>
                <a:gd name="T45" fmla="*/ 80 h 432"/>
                <a:gd name="T46" fmla="*/ 159 w 474"/>
                <a:gd name="T47" fmla="*/ 38 h 432"/>
                <a:gd name="T48" fmla="*/ 201 w 474"/>
                <a:gd name="T49" fmla="*/ 0 h 432"/>
                <a:gd name="T50" fmla="*/ 254 w 474"/>
                <a:gd name="T51" fmla="*/ 5 h 432"/>
                <a:gd name="T52" fmla="*/ 294 w 474"/>
                <a:gd name="T53" fmla="*/ 59 h 432"/>
                <a:gd name="T54" fmla="*/ 336 w 474"/>
                <a:gd name="T55" fmla="*/ 6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4" h="432">
                  <a:moveTo>
                    <a:pt x="336" y="60"/>
                  </a:moveTo>
                  <a:lnTo>
                    <a:pt x="351" y="119"/>
                  </a:lnTo>
                  <a:lnTo>
                    <a:pt x="335" y="162"/>
                  </a:lnTo>
                  <a:lnTo>
                    <a:pt x="350" y="185"/>
                  </a:lnTo>
                  <a:lnTo>
                    <a:pt x="351" y="233"/>
                  </a:lnTo>
                  <a:lnTo>
                    <a:pt x="474" y="227"/>
                  </a:lnTo>
                  <a:lnTo>
                    <a:pt x="452" y="273"/>
                  </a:lnTo>
                  <a:lnTo>
                    <a:pt x="473" y="312"/>
                  </a:lnTo>
                  <a:lnTo>
                    <a:pt x="452" y="341"/>
                  </a:lnTo>
                  <a:lnTo>
                    <a:pt x="450" y="405"/>
                  </a:lnTo>
                  <a:lnTo>
                    <a:pt x="408" y="429"/>
                  </a:lnTo>
                  <a:lnTo>
                    <a:pt x="371" y="414"/>
                  </a:lnTo>
                  <a:lnTo>
                    <a:pt x="332" y="432"/>
                  </a:lnTo>
                  <a:lnTo>
                    <a:pt x="299" y="396"/>
                  </a:lnTo>
                  <a:lnTo>
                    <a:pt x="252" y="383"/>
                  </a:lnTo>
                  <a:lnTo>
                    <a:pt x="219" y="357"/>
                  </a:lnTo>
                  <a:lnTo>
                    <a:pt x="146" y="354"/>
                  </a:lnTo>
                  <a:lnTo>
                    <a:pt x="93" y="311"/>
                  </a:lnTo>
                  <a:lnTo>
                    <a:pt x="47" y="249"/>
                  </a:lnTo>
                  <a:lnTo>
                    <a:pt x="57" y="147"/>
                  </a:lnTo>
                  <a:lnTo>
                    <a:pt x="0" y="129"/>
                  </a:lnTo>
                  <a:lnTo>
                    <a:pt x="87" y="84"/>
                  </a:lnTo>
                  <a:lnTo>
                    <a:pt x="140" y="80"/>
                  </a:lnTo>
                  <a:lnTo>
                    <a:pt x="159" y="38"/>
                  </a:lnTo>
                  <a:lnTo>
                    <a:pt x="201" y="0"/>
                  </a:lnTo>
                  <a:lnTo>
                    <a:pt x="254" y="5"/>
                  </a:lnTo>
                  <a:lnTo>
                    <a:pt x="294" y="59"/>
                  </a:lnTo>
                  <a:lnTo>
                    <a:pt x="336" y="6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5738813" y="2157413"/>
              <a:ext cx="552450" cy="304800"/>
            </a:xfrm>
            <a:custGeom>
              <a:avLst/>
              <a:gdLst>
                <a:gd name="T0" fmla="*/ 17 w 551"/>
                <a:gd name="T1" fmla="*/ 0 h 303"/>
                <a:gd name="T2" fmla="*/ 101 w 551"/>
                <a:gd name="T3" fmla="*/ 32 h 303"/>
                <a:gd name="T4" fmla="*/ 173 w 551"/>
                <a:gd name="T5" fmla="*/ 48 h 303"/>
                <a:gd name="T6" fmla="*/ 251 w 551"/>
                <a:gd name="T7" fmla="*/ 59 h 303"/>
                <a:gd name="T8" fmla="*/ 373 w 551"/>
                <a:gd name="T9" fmla="*/ 123 h 303"/>
                <a:gd name="T10" fmla="*/ 551 w 551"/>
                <a:gd name="T11" fmla="*/ 183 h 303"/>
                <a:gd name="T12" fmla="*/ 530 w 551"/>
                <a:gd name="T13" fmla="*/ 224 h 303"/>
                <a:gd name="T14" fmla="*/ 477 w 551"/>
                <a:gd name="T15" fmla="*/ 257 h 303"/>
                <a:gd name="T16" fmla="*/ 450 w 551"/>
                <a:gd name="T17" fmla="*/ 255 h 303"/>
                <a:gd name="T18" fmla="*/ 414 w 551"/>
                <a:gd name="T19" fmla="*/ 303 h 303"/>
                <a:gd name="T20" fmla="*/ 380 w 551"/>
                <a:gd name="T21" fmla="*/ 285 h 303"/>
                <a:gd name="T22" fmla="*/ 273 w 551"/>
                <a:gd name="T23" fmla="*/ 300 h 303"/>
                <a:gd name="T24" fmla="*/ 251 w 551"/>
                <a:gd name="T25" fmla="*/ 183 h 303"/>
                <a:gd name="T26" fmla="*/ 227 w 551"/>
                <a:gd name="T27" fmla="*/ 225 h 303"/>
                <a:gd name="T28" fmla="*/ 144 w 551"/>
                <a:gd name="T29" fmla="*/ 227 h 303"/>
                <a:gd name="T30" fmla="*/ 114 w 551"/>
                <a:gd name="T31" fmla="*/ 179 h 303"/>
                <a:gd name="T32" fmla="*/ 65 w 551"/>
                <a:gd name="T33" fmla="*/ 180 h 303"/>
                <a:gd name="T34" fmla="*/ 72 w 551"/>
                <a:gd name="T35" fmla="*/ 135 h 303"/>
                <a:gd name="T36" fmla="*/ 0 w 551"/>
                <a:gd name="T37" fmla="*/ 36 h 303"/>
                <a:gd name="T38" fmla="*/ 17 w 551"/>
                <a:gd name="T3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1" h="303">
                  <a:moveTo>
                    <a:pt x="17" y="0"/>
                  </a:moveTo>
                  <a:lnTo>
                    <a:pt x="101" y="32"/>
                  </a:lnTo>
                  <a:lnTo>
                    <a:pt x="173" y="48"/>
                  </a:lnTo>
                  <a:lnTo>
                    <a:pt x="251" y="59"/>
                  </a:lnTo>
                  <a:lnTo>
                    <a:pt x="373" y="123"/>
                  </a:lnTo>
                  <a:lnTo>
                    <a:pt x="551" y="183"/>
                  </a:lnTo>
                  <a:lnTo>
                    <a:pt x="530" y="224"/>
                  </a:lnTo>
                  <a:lnTo>
                    <a:pt x="477" y="257"/>
                  </a:lnTo>
                  <a:lnTo>
                    <a:pt x="450" y="255"/>
                  </a:lnTo>
                  <a:lnTo>
                    <a:pt x="414" y="303"/>
                  </a:lnTo>
                  <a:lnTo>
                    <a:pt x="380" y="285"/>
                  </a:lnTo>
                  <a:lnTo>
                    <a:pt x="273" y="300"/>
                  </a:lnTo>
                  <a:lnTo>
                    <a:pt x="251" y="183"/>
                  </a:lnTo>
                  <a:lnTo>
                    <a:pt x="227" y="225"/>
                  </a:lnTo>
                  <a:lnTo>
                    <a:pt x="144" y="227"/>
                  </a:lnTo>
                  <a:lnTo>
                    <a:pt x="114" y="179"/>
                  </a:lnTo>
                  <a:lnTo>
                    <a:pt x="65" y="180"/>
                  </a:lnTo>
                  <a:lnTo>
                    <a:pt x="72" y="135"/>
                  </a:lnTo>
                  <a:lnTo>
                    <a:pt x="0" y="36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5745163" y="1403350"/>
              <a:ext cx="1323975" cy="935038"/>
            </a:xfrm>
            <a:custGeom>
              <a:avLst/>
              <a:gdLst>
                <a:gd name="T0" fmla="*/ 9 w 1322"/>
                <a:gd name="T1" fmla="*/ 756 h 933"/>
                <a:gd name="T2" fmla="*/ 0 w 1322"/>
                <a:gd name="T3" fmla="*/ 725 h 933"/>
                <a:gd name="T4" fmla="*/ 38 w 1322"/>
                <a:gd name="T5" fmla="*/ 702 h 933"/>
                <a:gd name="T6" fmla="*/ 36 w 1322"/>
                <a:gd name="T7" fmla="*/ 659 h 933"/>
                <a:gd name="T8" fmla="*/ 68 w 1322"/>
                <a:gd name="T9" fmla="*/ 614 h 933"/>
                <a:gd name="T10" fmla="*/ 84 w 1322"/>
                <a:gd name="T11" fmla="*/ 575 h 933"/>
                <a:gd name="T12" fmla="*/ 138 w 1322"/>
                <a:gd name="T13" fmla="*/ 539 h 933"/>
                <a:gd name="T14" fmla="*/ 227 w 1322"/>
                <a:gd name="T15" fmla="*/ 512 h 933"/>
                <a:gd name="T16" fmla="*/ 273 w 1322"/>
                <a:gd name="T17" fmla="*/ 527 h 933"/>
                <a:gd name="T18" fmla="*/ 317 w 1322"/>
                <a:gd name="T19" fmla="*/ 327 h 933"/>
                <a:gd name="T20" fmla="*/ 320 w 1322"/>
                <a:gd name="T21" fmla="*/ 246 h 933"/>
                <a:gd name="T22" fmla="*/ 275 w 1322"/>
                <a:gd name="T23" fmla="*/ 194 h 933"/>
                <a:gd name="T24" fmla="*/ 275 w 1322"/>
                <a:gd name="T25" fmla="*/ 141 h 933"/>
                <a:gd name="T26" fmla="*/ 329 w 1322"/>
                <a:gd name="T27" fmla="*/ 122 h 933"/>
                <a:gd name="T28" fmla="*/ 330 w 1322"/>
                <a:gd name="T29" fmla="*/ 92 h 933"/>
                <a:gd name="T30" fmla="*/ 290 w 1322"/>
                <a:gd name="T31" fmla="*/ 86 h 933"/>
                <a:gd name="T32" fmla="*/ 302 w 1322"/>
                <a:gd name="T33" fmla="*/ 45 h 933"/>
                <a:gd name="T34" fmla="*/ 473 w 1322"/>
                <a:gd name="T35" fmla="*/ 9 h 933"/>
                <a:gd name="T36" fmla="*/ 498 w 1322"/>
                <a:gd name="T37" fmla="*/ 87 h 933"/>
                <a:gd name="T38" fmla="*/ 555 w 1322"/>
                <a:gd name="T39" fmla="*/ 122 h 933"/>
                <a:gd name="T40" fmla="*/ 618 w 1322"/>
                <a:gd name="T41" fmla="*/ 122 h 933"/>
                <a:gd name="T42" fmla="*/ 782 w 1322"/>
                <a:gd name="T43" fmla="*/ 0 h 933"/>
                <a:gd name="T44" fmla="*/ 827 w 1322"/>
                <a:gd name="T45" fmla="*/ 21 h 933"/>
                <a:gd name="T46" fmla="*/ 842 w 1322"/>
                <a:gd name="T47" fmla="*/ 146 h 933"/>
                <a:gd name="T48" fmla="*/ 843 w 1322"/>
                <a:gd name="T49" fmla="*/ 236 h 933"/>
                <a:gd name="T50" fmla="*/ 891 w 1322"/>
                <a:gd name="T51" fmla="*/ 294 h 933"/>
                <a:gd name="T52" fmla="*/ 924 w 1322"/>
                <a:gd name="T53" fmla="*/ 294 h 933"/>
                <a:gd name="T54" fmla="*/ 920 w 1322"/>
                <a:gd name="T55" fmla="*/ 255 h 933"/>
                <a:gd name="T56" fmla="*/ 960 w 1322"/>
                <a:gd name="T57" fmla="*/ 219 h 933"/>
                <a:gd name="T58" fmla="*/ 993 w 1322"/>
                <a:gd name="T59" fmla="*/ 251 h 933"/>
                <a:gd name="T60" fmla="*/ 1041 w 1322"/>
                <a:gd name="T61" fmla="*/ 159 h 933"/>
                <a:gd name="T62" fmla="*/ 1124 w 1322"/>
                <a:gd name="T63" fmla="*/ 161 h 933"/>
                <a:gd name="T64" fmla="*/ 1137 w 1322"/>
                <a:gd name="T65" fmla="*/ 242 h 933"/>
                <a:gd name="T66" fmla="*/ 1190 w 1322"/>
                <a:gd name="T67" fmla="*/ 269 h 933"/>
                <a:gd name="T68" fmla="*/ 1205 w 1322"/>
                <a:gd name="T69" fmla="*/ 296 h 933"/>
                <a:gd name="T70" fmla="*/ 1259 w 1322"/>
                <a:gd name="T71" fmla="*/ 309 h 933"/>
                <a:gd name="T72" fmla="*/ 1322 w 1322"/>
                <a:gd name="T73" fmla="*/ 366 h 933"/>
                <a:gd name="T74" fmla="*/ 1239 w 1322"/>
                <a:gd name="T75" fmla="*/ 534 h 933"/>
                <a:gd name="T76" fmla="*/ 1188 w 1322"/>
                <a:gd name="T77" fmla="*/ 653 h 933"/>
                <a:gd name="T78" fmla="*/ 1152 w 1322"/>
                <a:gd name="T79" fmla="*/ 692 h 933"/>
                <a:gd name="T80" fmla="*/ 1179 w 1322"/>
                <a:gd name="T81" fmla="*/ 734 h 933"/>
                <a:gd name="T82" fmla="*/ 1164 w 1322"/>
                <a:gd name="T83" fmla="*/ 774 h 933"/>
                <a:gd name="T84" fmla="*/ 1169 w 1322"/>
                <a:gd name="T85" fmla="*/ 837 h 933"/>
                <a:gd name="T86" fmla="*/ 1146 w 1322"/>
                <a:gd name="T87" fmla="*/ 852 h 933"/>
                <a:gd name="T88" fmla="*/ 932 w 1322"/>
                <a:gd name="T89" fmla="*/ 857 h 933"/>
                <a:gd name="T90" fmla="*/ 882 w 1322"/>
                <a:gd name="T91" fmla="*/ 854 h 933"/>
                <a:gd name="T92" fmla="*/ 846 w 1322"/>
                <a:gd name="T93" fmla="*/ 800 h 933"/>
                <a:gd name="T94" fmla="*/ 794 w 1322"/>
                <a:gd name="T95" fmla="*/ 795 h 933"/>
                <a:gd name="T96" fmla="*/ 750 w 1322"/>
                <a:gd name="T97" fmla="*/ 833 h 933"/>
                <a:gd name="T98" fmla="*/ 729 w 1322"/>
                <a:gd name="T99" fmla="*/ 876 h 933"/>
                <a:gd name="T100" fmla="*/ 677 w 1322"/>
                <a:gd name="T101" fmla="*/ 879 h 933"/>
                <a:gd name="T102" fmla="*/ 590 w 1322"/>
                <a:gd name="T103" fmla="*/ 923 h 933"/>
                <a:gd name="T104" fmla="*/ 543 w 1322"/>
                <a:gd name="T105" fmla="*/ 933 h 933"/>
                <a:gd name="T106" fmla="*/ 366 w 1322"/>
                <a:gd name="T107" fmla="*/ 875 h 933"/>
                <a:gd name="T108" fmla="*/ 246 w 1322"/>
                <a:gd name="T109" fmla="*/ 810 h 933"/>
                <a:gd name="T110" fmla="*/ 173 w 1322"/>
                <a:gd name="T111" fmla="*/ 801 h 933"/>
                <a:gd name="T112" fmla="*/ 96 w 1322"/>
                <a:gd name="T113" fmla="*/ 786 h 933"/>
                <a:gd name="T114" fmla="*/ 9 w 1322"/>
                <a:gd name="T115" fmla="*/ 75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22" h="933">
                  <a:moveTo>
                    <a:pt x="9" y="756"/>
                  </a:moveTo>
                  <a:lnTo>
                    <a:pt x="0" y="725"/>
                  </a:lnTo>
                  <a:lnTo>
                    <a:pt x="38" y="702"/>
                  </a:lnTo>
                  <a:lnTo>
                    <a:pt x="36" y="659"/>
                  </a:lnTo>
                  <a:lnTo>
                    <a:pt x="68" y="614"/>
                  </a:lnTo>
                  <a:lnTo>
                    <a:pt x="84" y="575"/>
                  </a:lnTo>
                  <a:lnTo>
                    <a:pt x="138" y="539"/>
                  </a:lnTo>
                  <a:lnTo>
                    <a:pt x="227" y="512"/>
                  </a:lnTo>
                  <a:lnTo>
                    <a:pt x="273" y="527"/>
                  </a:lnTo>
                  <a:lnTo>
                    <a:pt x="317" y="327"/>
                  </a:lnTo>
                  <a:lnTo>
                    <a:pt x="320" y="246"/>
                  </a:lnTo>
                  <a:lnTo>
                    <a:pt x="275" y="194"/>
                  </a:lnTo>
                  <a:lnTo>
                    <a:pt x="275" y="141"/>
                  </a:lnTo>
                  <a:lnTo>
                    <a:pt x="329" y="122"/>
                  </a:lnTo>
                  <a:lnTo>
                    <a:pt x="330" y="92"/>
                  </a:lnTo>
                  <a:lnTo>
                    <a:pt x="290" y="86"/>
                  </a:lnTo>
                  <a:lnTo>
                    <a:pt x="302" y="45"/>
                  </a:lnTo>
                  <a:lnTo>
                    <a:pt x="473" y="9"/>
                  </a:lnTo>
                  <a:lnTo>
                    <a:pt x="498" y="87"/>
                  </a:lnTo>
                  <a:lnTo>
                    <a:pt x="555" y="122"/>
                  </a:lnTo>
                  <a:lnTo>
                    <a:pt x="618" y="122"/>
                  </a:lnTo>
                  <a:lnTo>
                    <a:pt x="782" y="0"/>
                  </a:lnTo>
                  <a:lnTo>
                    <a:pt x="827" y="21"/>
                  </a:lnTo>
                  <a:lnTo>
                    <a:pt x="842" y="146"/>
                  </a:lnTo>
                  <a:lnTo>
                    <a:pt x="843" y="236"/>
                  </a:lnTo>
                  <a:lnTo>
                    <a:pt x="891" y="294"/>
                  </a:lnTo>
                  <a:lnTo>
                    <a:pt x="924" y="294"/>
                  </a:lnTo>
                  <a:lnTo>
                    <a:pt x="920" y="255"/>
                  </a:lnTo>
                  <a:lnTo>
                    <a:pt x="960" y="219"/>
                  </a:lnTo>
                  <a:lnTo>
                    <a:pt x="993" y="251"/>
                  </a:lnTo>
                  <a:lnTo>
                    <a:pt x="1041" y="159"/>
                  </a:lnTo>
                  <a:lnTo>
                    <a:pt x="1124" y="161"/>
                  </a:lnTo>
                  <a:lnTo>
                    <a:pt x="1137" y="242"/>
                  </a:lnTo>
                  <a:lnTo>
                    <a:pt x="1190" y="269"/>
                  </a:lnTo>
                  <a:lnTo>
                    <a:pt x="1205" y="296"/>
                  </a:lnTo>
                  <a:lnTo>
                    <a:pt x="1259" y="309"/>
                  </a:lnTo>
                  <a:lnTo>
                    <a:pt x="1322" y="366"/>
                  </a:lnTo>
                  <a:lnTo>
                    <a:pt x="1239" y="534"/>
                  </a:lnTo>
                  <a:lnTo>
                    <a:pt x="1188" y="653"/>
                  </a:lnTo>
                  <a:lnTo>
                    <a:pt x="1152" y="692"/>
                  </a:lnTo>
                  <a:lnTo>
                    <a:pt x="1179" y="734"/>
                  </a:lnTo>
                  <a:lnTo>
                    <a:pt x="1164" y="774"/>
                  </a:lnTo>
                  <a:lnTo>
                    <a:pt x="1169" y="837"/>
                  </a:lnTo>
                  <a:lnTo>
                    <a:pt x="1146" y="852"/>
                  </a:lnTo>
                  <a:lnTo>
                    <a:pt x="932" y="857"/>
                  </a:lnTo>
                  <a:lnTo>
                    <a:pt x="882" y="854"/>
                  </a:lnTo>
                  <a:lnTo>
                    <a:pt x="846" y="800"/>
                  </a:lnTo>
                  <a:lnTo>
                    <a:pt x="794" y="795"/>
                  </a:lnTo>
                  <a:lnTo>
                    <a:pt x="750" y="833"/>
                  </a:lnTo>
                  <a:lnTo>
                    <a:pt x="729" y="876"/>
                  </a:lnTo>
                  <a:lnTo>
                    <a:pt x="677" y="879"/>
                  </a:lnTo>
                  <a:lnTo>
                    <a:pt x="590" y="923"/>
                  </a:lnTo>
                  <a:lnTo>
                    <a:pt x="543" y="933"/>
                  </a:lnTo>
                  <a:lnTo>
                    <a:pt x="366" y="875"/>
                  </a:lnTo>
                  <a:lnTo>
                    <a:pt x="246" y="810"/>
                  </a:lnTo>
                  <a:lnTo>
                    <a:pt x="173" y="801"/>
                  </a:lnTo>
                  <a:lnTo>
                    <a:pt x="96" y="786"/>
                  </a:lnTo>
                  <a:lnTo>
                    <a:pt x="9" y="75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6421438" y="1174750"/>
              <a:ext cx="455613" cy="522288"/>
            </a:xfrm>
            <a:custGeom>
              <a:avLst/>
              <a:gdLst>
                <a:gd name="T0" fmla="*/ 153 w 455"/>
                <a:gd name="T1" fmla="*/ 248 h 521"/>
                <a:gd name="T2" fmla="*/ 168 w 455"/>
                <a:gd name="T3" fmla="*/ 374 h 521"/>
                <a:gd name="T4" fmla="*/ 167 w 455"/>
                <a:gd name="T5" fmla="*/ 462 h 521"/>
                <a:gd name="T6" fmla="*/ 218 w 455"/>
                <a:gd name="T7" fmla="*/ 521 h 521"/>
                <a:gd name="T8" fmla="*/ 251 w 455"/>
                <a:gd name="T9" fmla="*/ 521 h 521"/>
                <a:gd name="T10" fmla="*/ 246 w 455"/>
                <a:gd name="T11" fmla="*/ 480 h 521"/>
                <a:gd name="T12" fmla="*/ 285 w 455"/>
                <a:gd name="T13" fmla="*/ 447 h 521"/>
                <a:gd name="T14" fmla="*/ 320 w 455"/>
                <a:gd name="T15" fmla="*/ 479 h 521"/>
                <a:gd name="T16" fmla="*/ 366 w 455"/>
                <a:gd name="T17" fmla="*/ 389 h 521"/>
                <a:gd name="T18" fmla="*/ 449 w 455"/>
                <a:gd name="T19" fmla="*/ 389 h 521"/>
                <a:gd name="T20" fmla="*/ 455 w 455"/>
                <a:gd name="T21" fmla="*/ 321 h 521"/>
                <a:gd name="T22" fmla="*/ 381 w 455"/>
                <a:gd name="T23" fmla="*/ 275 h 521"/>
                <a:gd name="T24" fmla="*/ 383 w 455"/>
                <a:gd name="T25" fmla="*/ 230 h 521"/>
                <a:gd name="T26" fmla="*/ 357 w 455"/>
                <a:gd name="T27" fmla="*/ 185 h 521"/>
                <a:gd name="T28" fmla="*/ 389 w 455"/>
                <a:gd name="T29" fmla="*/ 91 h 521"/>
                <a:gd name="T30" fmla="*/ 347 w 455"/>
                <a:gd name="T31" fmla="*/ 61 h 521"/>
                <a:gd name="T32" fmla="*/ 350 w 455"/>
                <a:gd name="T33" fmla="*/ 7 h 521"/>
                <a:gd name="T34" fmla="*/ 321 w 455"/>
                <a:gd name="T35" fmla="*/ 0 h 521"/>
                <a:gd name="T36" fmla="*/ 294 w 455"/>
                <a:gd name="T37" fmla="*/ 61 h 521"/>
                <a:gd name="T38" fmla="*/ 233 w 455"/>
                <a:gd name="T39" fmla="*/ 96 h 521"/>
                <a:gd name="T40" fmla="*/ 173 w 455"/>
                <a:gd name="T41" fmla="*/ 91 h 521"/>
                <a:gd name="T42" fmla="*/ 149 w 455"/>
                <a:gd name="T43" fmla="*/ 126 h 521"/>
                <a:gd name="T44" fmla="*/ 102 w 455"/>
                <a:gd name="T45" fmla="*/ 93 h 521"/>
                <a:gd name="T46" fmla="*/ 78 w 455"/>
                <a:gd name="T47" fmla="*/ 120 h 521"/>
                <a:gd name="T48" fmla="*/ 38 w 455"/>
                <a:gd name="T49" fmla="*/ 70 h 521"/>
                <a:gd name="T50" fmla="*/ 0 w 455"/>
                <a:gd name="T51" fmla="*/ 81 h 521"/>
                <a:gd name="T52" fmla="*/ 54 w 455"/>
                <a:gd name="T53" fmla="*/ 127 h 521"/>
                <a:gd name="T54" fmla="*/ 48 w 455"/>
                <a:gd name="T55" fmla="*/ 160 h 521"/>
                <a:gd name="T56" fmla="*/ 63 w 455"/>
                <a:gd name="T57" fmla="*/ 213 h 521"/>
                <a:gd name="T58" fmla="*/ 107 w 455"/>
                <a:gd name="T59" fmla="*/ 228 h 521"/>
                <a:gd name="T60" fmla="*/ 153 w 455"/>
                <a:gd name="T61" fmla="*/ 248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55" h="521">
                  <a:moveTo>
                    <a:pt x="153" y="248"/>
                  </a:moveTo>
                  <a:lnTo>
                    <a:pt x="168" y="374"/>
                  </a:lnTo>
                  <a:lnTo>
                    <a:pt x="167" y="462"/>
                  </a:lnTo>
                  <a:lnTo>
                    <a:pt x="218" y="521"/>
                  </a:lnTo>
                  <a:lnTo>
                    <a:pt x="251" y="521"/>
                  </a:lnTo>
                  <a:lnTo>
                    <a:pt x="246" y="480"/>
                  </a:lnTo>
                  <a:lnTo>
                    <a:pt x="285" y="447"/>
                  </a:lnTo>
                  <a:lnTo>
                    <a:pt x="320" y="479"/>
                  </a:lnTo>
                  <a:lnTo>
                    <a:pt x="366" y="389"/>
                  </a:lnTo>
                  <a:lnTo>
                    <a:pt x="449" y="389"/>
                  </a:lnTo>
                  <a:lnTo>
                    <a:pt x="455" y="321"/>
                  </a:lnTo>
                  <a:lnTo>
                    <a:pt x="381" y="275"/>
                  </a:lnTo>
                  <a:lnTo>
                    <a:pt x="383" y="230"/>
                  </a:lnTo>
                  <a:lnTo>
                    <a:pt x="357" y="185"/>
                  </a:lnTo>
                  <a:lnTo>
                    <a:pt x="389" y="91"/>
                  </a:lnTo>
                  <a:lnTo>
                    <a:pt x="347" y="61"/>
                  </a:lnTo>
                  <a:lnTo>
                    <a:pt x="350" y="7"/>
                  </a:lnTo>
                  <a:lnTo>
                    <a:pt x="321" y="0"/>
                  </a:lnTo>
                  <a:lnTo>
                    <a:pt x="294" y="61"/>
                  </a:lnTo>
                  <a:lnTo>
                    <a:pt x="233" y="96"/>
                  </a:lnTo>
                  <a:lnTo>
                    <a:pt x="173" y="91"/>
                  </a:lnTo>
                  <a:lnTo>
                    <a:pt x="149" y="126"/>
                  </a:lnTo>
                  <a:lnTo>
                    <a:pt x="102" y="93"/>
                  </a:lnTo>
                  <a:lnTo>
                    <a:pt x="78" y="120"/>
                  </a:lnTo>
                  <a:lnTo>
                    <a:pt x="38" y="70"/>
                  </a:lnTo>
                  <a:lnTo>
                    <a:pt x="0" y="81"/>
                  </a:lnTo>
                  <a:lnTo>
                    <a:pt x="54" y="127"/>
                  </a:lnTo>
                  <a:lnTo>
                    <a:pt x="48" y="160"/>
                  </a:lnTo>
                  <a:lnTo>
                    <a:pt x="63" y="213"/>
                  </a:lnTo>
                  <a:lnTo>
                    <a:pt x="107" y="228"/>
                  </a:lnTo>
                  <a:lnTo>
                    <a:pt x="153" y="24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7485063" y="1984375"/>
              <a:ext cx="390525" cy="615950"/>
            </a:xfrm>
            <a:custGeom>
              <a:avLst/>
              <a:gdLst>
                <a:gd name="T0" fmla="*/ 46 w 391"/>
                <a:gd name="T1" fmla="*/ 338 h 614"/>
                <a:gd name="T2" fmla="*/ 1 w 391"/>
                <a:gd name="T3" fmla="*/ 419 h 614"/>
                <a:gd name="T4" fmla="*/ 0 w 391"/>
                <a:gd name="T5" fmla="*/ 495 h 614"/>
                <a:gd name="T6" fmla="*/ 18 w 391"/>
                <a:gd name="T7" fmla="*/ 521 h 614"/>
                <a:gd name="T8" fmla="*/ 18 w 391"/>
                <a:gd name="T9" fmla="*/ 581 h 614"/>
                <a:gd name="T10" fmla="*/ 45 w 391"/>
                <a:gd name="T11" fmla="*/ 563 h 614"/>
                <a:gd name="T12" fmla="*/ 91 w 391"/>
                <a:gd name="T13" fmla="*/ 614 h 614"/>
                <a:gd name="T14" fmla="*/ 145 w 391"/>
                <a:gd name="T15" fmla="*/ 593 h 614"/>
                <a:gd name="T16" fmla="*/ 207 w 391"/>
                <a:gd name="T17" fmla="*/ 609 h 614"/>
                <a:gd name="T18" fmla="*/ 279 w 391"/>
                <a:gd name="T19" fmla="*/ 611 h 614"/>
                <a:gd name="T20" fmla="*/ 349 w 391"/>
                <a:gd name="T21" fmla="*/ 590 h 614"/>
                <a:gd name="T22" fmla="*/ 348 w 391"/>
                <a:gd name="T23" fmla="*/ 561 h 614"/>
                <a:gd name="T24" fmla="*/ 369 w 391"/>
                <a:gd name="T25" fmla="*/ 524 h 614"/>
                <a:gd name="T26" fmla="*/ 331 w 391"/>
                <a:gd name="T27" fmla="*/ 473 h 614"/>
                <a:gd name="T28" fmla="*/ 391 w 391"/>
                <a:gd name="T29" fmla="*/ 387 h 614"/>
                <a:gd name="T30" fmla="*/ 358 w 391"/>
                <a:gd name="T31" fmla="*/ 389 h 614"/>
                <a:gd name="T32" fmla="*/ 319 w 391"/>
                <a:gd name="T33" fmla="*/ 326 h 614"/>
                <a:gd name="T34" fmla="*/ 292 w 391"/>
                <a:gd name="T35" fmla="*/ 291 h 614"/>
                <a:gd name="T36" fmla="*/ 322 w 391"/>
                <a:gd name="T37" fmla="*/ 234 h 614"/>
                <a:gd name="T38" fmla="*/ 324 w 391"/>
                <a:gd name="T39" fmla="*/ 206 h 614"/>
                <a:gd name="T40" fmla="*/ 285 w 391"/>
                <a:gd name="T41" fmla="*/ 225 h 614"/>
                <a:gd name="T42" fmla="*/ 237 w 391"/>
                <a:gd name="T43" fmla="*/ 162 h 614"/>
                <a:gd name="T44" fmla="*/ 267 w 391"/>
                <a:gd name="T45" fmla="*/ 116 h 614"/>
                <a:gd name="T46" fmla="*/ 270 w 391"/>
                <a:gd name="T47" fmla="*/ 59 h 614"/>
                <a:gd name="T48" fmla="*/ 210 w 391"/>
                <a:gd name="T49" fmla="*/ 0 h 614"/>
                <a:gd name="T50" fmla="*/ 174 w 391"/>
                <a:gd name="T51" fmla="*/ 0 h 614"/>
                <a:gd name="T52" fmla="*/ 202 w 391"/>
                <a:gd name="T53" fmla="*/ 36 h 614"/>
                <a:gd name="T54" fmla="*/ 181 w 391"/>
                <a:gd name="T55" fmla="*/ 81 h 614"/>
                <a:gd name="T56" fmla="*/ 127 w 391"/>
                <a:gd name="T57" fmla="*/ 131 h 614"/>
                <a:gd name="T58" fmla="*/ 118 w 391"/>
                <a:gd name="T59" fmla="*/ 174 h 614"/>
                <a:gd name="T60" fmla="*/ 133 w 391"/>
                <a:gd name="T61" fmla="*/ 207 h 614"/>
                <a:gd name="T62" fmla="*/ 46 w 391"/>
                <a:gd name="T63" fmla="*/ 338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1" h="614">
                  <a:moveTo>
                    <a:pt x="46" y="338"/>
                  </a:moveTo>
                  <a:lnTo>
                    <a:pt x="1" y="419"/>
                  </a:lnTo>
                  <a:lnTo>
                    <a:pt x="0" y="495"/>
                  </a:lnTo>
                  <a:lnTo>
                    <a:pt x="18" y="521"/>
                  </a:lnTo>
                  <a:lnTo>
                    <a:pt x="18" y="581"/>
                  </a:lnTo>
                  <a:lnTo>
                    <a:pt x="45" y="563"/>
                  </a:lnTo>
                  <a:lnTo>
                    <a:pt x="91" y="614"/>
                  </a:lnTo>
                  <a:lnTo>
                    <a:pt x="145" y="593"/>
                  </a:lnTo>
                  <a:lnTo>
                    <a:pt x="207" y="609"/>
                  </a:lnTo>
                  <a:lnTo>
                    <a:pt x="279" y="611"/>
                  </a:lnTo>
                  <a:lnTo>
                    <a:pt x="349" y="590"/>
                  </a:lnTo>
                  <a:lnTo>
                    <a:pt x="348" y="561"/>
                  </a:lnTo>
                  <a:lnTo>
                    <a:pt x="369" y="524"/>
                  </a:lnTo>
                  <a:lnTo>
                    <a:pt x="331" y="473"/>
                  </a:lnTo>
                  <a:lnTo>
                    <a:pt x="391" y="387"/>
                  </a:lnTo>
                  <a:lnTo>
                    <a:pt x="358" y="389"/>
                  </a:lnTo>
                  <a:lnTo>
                    <a:pt x="319" y="326"/>
                  </a:lnTo>
                  <a:lnTo>
                    <a:pt x="292" y="291"/>
                  </a:lnTo>
                  <a:lnTo>
                    <a:pt x="322" y="234"/>
                  </a:lnTo>
                  <a:lnTo>
                    <a:pt x="324" y="206"/>
                  </a:lnTo>
                  <a:lnTo>
                    <a:pt x="285" y="225"/>
                  </a:lnTo>
                  <a:lnTo>
                    <a:pt x="237" y="162"/>
                  </a:lnTo>
                  <a:lnTo>
                    <a:pt x="267" y="116"/>
                  </a:lnTo>
                  <a:lnTo>
                    <a:pt x="270" y="59"/>
                  </a:lnTo>
                  <a:lnTo>
                    <a:pt x="210" y="0"/>
                  </a:lnTo>
                  <a:lnTo>
                    <a:pt x="174" y="0"/>
                  </a:lnTo>
                  <a:lnTo>
                    <a:pt x="202" y="36"/>
                  </a:lnTo>
                  <a:lnTo>
                    <a:pt x="181" y="81"/>
                  </a:lnTo>
                  <a:lnTo>
                    <a:pt x="127" y="131"/>
                  </a:lnTo>
                  <a:lnTo>
                    <a:pt x="118" y="174"/>
                  </a:lnTo>
                  <a:lnTo>
                    <a:pt x="133" y="207"/>
                  </a:lnTo>
                  <a:lnTo>
                    <a:pt x="46" y="3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Freeform 25"/>
            <p:cNvSpPr>
              <a:spLocks/>
            </p:cNvSpPr>
            <p:nvPr/>
          </p:nvSpPr>
          <p:spPr bwMode="auto">
            <a:xfrm>
              <a:off x="8440738" y="2363788"/>
              <a:ext cx="119063" cy="144463"/>
            </a:xfrm>
            <a:custGeom>
              <a:avLst/>
              <a:gdLst>
                <a:gd name="T0" fmla="*/ 54 w 118"/>
                <a:gd name="T1" fmla="*/ 0 h 144"/>
                <a:gd name="T2" fmla="*/ 21 w 118"/>
                <a:gd name="T3" fmla="*/ 1 h 144"/>
                <a:gd name="T4" fmla="*/ 31 w 118"/>
                <a:gd name="T5" fmla="*/ 57 h 144"/>
                <a:gd name="T6" fmla="*/ 0 w 118"/>
                <a:gd name="T7" fmla="*/ 73 h 144"/>
                <a:gd name="T8" fmla="*/ 13 w 118"/>
                <a:gd name="T9" fmla="*/ 117 h 144"/>
                <a:gd name="T10" fmla="*/ 39 w 118"/>
                <a:gd name="T11" fmla="*/ 144 h 144"/>
                <a:gd name="T12" fmla="*/ 73 w 118"/>
                <a:gd name="T13" fmla="*/ 94 h 144"/>
                <a:gd name="T14" fmla="*/ 118 w 118"/>
                <a:gd name="T15" fmla="*/ 54 h 144"/>
                <a:gd name="T16" fmla="*/ 54 w 118"/>
                <a:gd name="T1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44">
                  <a:moveTo>
                    <a:pt x="54" y="0"/>
                  </a:moveTo>
                  <a:lnTo>
                    <a:pt x="21" y="1"/>
                  </a:lnTo>
                  <a:lnTo>
                    <a:pt x="31" y="57"/>
                  </a:lnTo>
                  <a:lnTo>
                    <a:pt x="0" y="73"/>
                  </a:lnTo>
                  <a:lnTo>
                    <a:pt x="13" y="117"/>
                  </a:lnTo>
                  <a:lnTo>
                    <a:pt x="39" y="144"/>
                  </a:lnTo>
                  <a:lnTo>
                    <a:pt x="73" y="94"/>
                  </a:lnTo>
                  <a:lnTo>
                    <a:pt x="118" y="54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26"/>
            <p:cNvSpPr>
              <a:spLocks/>
            </p:cNvSpPr>
            <p:nvPr/>
          </p:nvSpPr>
          <p:spPr bwMode="auto">
            <a:xfrm>
              <a:off x="8431213" y="2292350"/>
              <a:ext cx="234950" cy="123825"/>
            </a:xfrm>
            <a:custGeom>
              <a:avLst/>
              <a:gdLst>
                <a:gd name="T0" fmla="*/ 0 w 236"/>
                <a:gd name="T1" fmla="*/ 40 h 124"/>
                <a:gd name="T2" fmla="*/ 33 w 236"/>
                <a:gd name="T3" fmla="*/ 73 h 124"/>
                <a:gd name="T4" fmla="*/ 65 w 236"/>
                <a:gd name="T5" fmla="*/ 72 h 124"/>
                <a:gd name="T6" fmla="*/ 126 w 236"/>
                <a:gd name="T7" fmla="*/ 124 h 124"/>
                <a:gd name="T8" fmla="*/ 188 w 236"/>
                <a:gd name="T9" fmla="*/ 94 h 124"/>
                <a:gd name="T10" fmla="*/ 236 w 236"/>
                <a:gd name="T11" fmla="*/ 37 h 124"/>
                <a:gd name="T12" fmla="*/ 231 w 236"/>
                <a:gd name="T13" fmla="*/ 0 h 124"/>
                <a:gd name="T14" fmla="*/ 137 w 236"/>
                <a:gd name="T15" fmla="*/ 46 h 124"/>
                <a:gd name="T16" fmla="*/ 78 w 236"/>
                <a:gd name="T17" fmla="*/ 39 h 124"/>
                <a:gd name="T18" fmla="*/ 35 w 236"/>
                <a:gd name="T19" fmla="*/ 1 h 124"/>
                <a:gd name="T20" fmla="*/ 0 w 236"/>
                <a:gd name="T21" fmla="*/ 4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124">
                  <a:moveTo>
                    <a:pt x="0" y="40"/>
                  </a:moveTo>
                  <a:lnTo>
                    <a:pt x="33" y="73"/>
                  </a:lnTo>
                  <a:lnTo>
                    <a:pt x="65" y="72"/>
                  </a:lnTo>
                  <a:lnTo>
                    <a:pt x="126" y="124"/>
                  </a:lnTo>
                  <a:lnTo>
                    <a:pt x="188" y="94"/>
                  </a:lnTo>
                  <a:lnTo>
                    <a:pt x="236" y="37"/>
                  </a:lnTo>
                  <a:lnTo>
                    <a:pt x="231" y="0"/>
                  </a:lnTo>
                  <a:lnTo>
                    <a:pt x="137" y="46"/>
                  </a:lnTo>
                  <a:lnTo>
                    <a:pt x="78" y="39"/>
                  </a:lnTo>
                  <a:lnTo>
                    <a:pt x="35" y="1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27"/>
            <p:cNvSpPr>
              <a:spLocks/>
            </p:cNvSpPr>
            <p:nvPr/>
          </p:nvSpPr>
          <p:spPr bwMode="auto">
            <a:xfrm>
              <a:off x="8210551" y="2160588"/>
              <a:ext cx="490538" cy="177800"/>
            </a:xfrm>
            <a:custGeom>
              <a:avLst/>
              <a:gdLst>
                <a:gd name="T0" fmla="*/ 41 w 489"/>
                <a:gd name="T1" fmla="*/ 168 h 178"/>
                <a:gd name="T2" fmla="*/ 26 w 489"/>
                <a:gd name="T3" fmla="*/ 118 h 178"/>
                <a:gd name="T4" fmla="*/ 0 w 489"/>
                <a:gd name="T5" fmla="*/ 106 h 178"/>
                <a:gd name="T6" fmla="*/ 54 w 489"/>
                <a:gd name="T7" fmla="*/ 51 h 178"/>
                <a:gd name="T8" fmla="*/ 47 w 489"/>
                <a:gd name="T9" fmla="*/ 21 h 178"/>
                <a:gd name="T10" fmla="*/ 66 w 489"/>
                <a:gd name="T11" fmla="*/ 0 h 178"/>
                <a:gd name="T12" fmla="*/ 125 w 489"/>
                <a:gd name="T13" fmla="*/ 3 h 178"/>
                <a:gd name="T14" fmla="*/ 176 w 489"/>
                <a:gd name="T15" fmla="*/ 52 h 178"/>
                <a:gd name="T16" fmla="*/ 198 w 489"/>
                <a:gd name="T17" fmla="*/ 31 h 178"/>
                <a:gd name="T18" fmla="*/ 257 w 489"/>
                <a:gd name="T19" fmla="*/ 49 h 178"/>
                <a:gd name="T20" fmla="*/ 302 w 489"/>
                <a:gd name="T21" fmla="*/ 16 h 178"/>
                <a:gd name="T22" fmla="*/ 324 w 489"/>
                <a:gd name="T23" fmla="*/ 27 h 178"/>
                <a:gd name="T24" fmla="*/ 308 w 489"/>
                <a:gd name="T25" fmla="*/ 72 h 178"/>
                <a:gd name="T26" fmla="*/ 353 w 489"/>
                <a:gd name="T27" fmla="*/ 85 h 178"/>
                <a:gd name="T28" fmla="*/ 399 w 489"/>
                <a:gd name="T29" fmla="*/ 51 h 178"/>
                <a:gd name="T30" fmla="*/ 426 w 489"/>
                <a:gd name="T31" fmla="*/ 57 h 178"/>
                <a:gd name="T32" fmla="*/ 480 w 489"/>
                <a:gd name="T33" fmla="*/ 25 h 178"/>
                <a:gd name="T34" fmla="*/ 489 w 489"/>
                <a:gd name="T35" fmla="*/ 78 h 178"/>
                <a:gd name="T36" fmla="*/ 450 w 489"/>
                <a:gd name="T37" fmla="*/ 133 h 178"/>
                <a:gd name="T38" fmla="*/ 359 w 489"/>
                <a:gd name="T39" fmla="*/ 178 h 178"/>
                <a:gd name="T40" fmla="*/ 297 w 489"/>
                <a:gd name="T41" fmla="*/ 169 h 178"/>
                <a:gd name="T42" fmla="*/ 255 w 489"/>
                <a:gd name="T43" fmla="*/ 130 h 178"/>
                <a:gd name="T44" fmla="*/ 219 w 489"/>
                <a:gd name="T45" fmla="*/ 171 h 178"/>
                <a:gd name="T46" fmla="*/ 203 w 489"/>
                <a:gd name="T47" fmla="*/ 124 h 178"/>
                <a:gd name="T48" fmla="*/ 177 w 489"/>
                <a:gd name="T49" fmla="*/ 126 h 178"/>
                <a:gd name="T50" fmla="*/ 141 w 489"/>
                <a:gd name="T51" fmla="*/ 91 h 178"/>
                <a:gd name="T52" fmla="*/ 63 w 489"/>
                <a:gd name="T53" fmla="*/ 165 h 178"/>
                <a:gd name="T54" fmla="*/ 41 w 489"/>
                <a:gd name="T55" fmla="*/ 16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9" h="178">
                  <a:moveTo>
                    <a:pt x="41" y="168"/>
                  </a:moveTo>
                  <a:lnTo>
                    <a:pt x="26" y="118"/>
                  </a:lnTo>
                  <a:lnTo>
                    <a:pt x="0" y="106"/>
                  </a:lnTo>
                  <a:lnTo>
                    <a:pt x="54" y="51"/>
                  </a:lnTo>
                  <a:lnTo>
                    <a:pt x="47" y="21"/>
                  </a:lnTo>
                  <a:lnTo>
                    <a:pt x="66" y="0"/>
                  </a:lnTo>
                  <a:lnTo>
                    <a:pt x="125" y="3"/>
                  </a:lnTo>
                  <a:lnTo>
                    <a:pt x="176" y="52"/>
                  </a:lnTo>
                  <a:lnTo>
                    <a:pt x="198" y="31"/>
                  </a:lnTo>
                  <a:lnTo>
                    <a:pt x="257" y="49"/>
                  </a:lnTo>
                  <a:lnTo>
                    <a:pt x="302" y="16"/>
                  </a:lnTo>
                  <a:lnTo>
                    <a:pt x="324" y="27"/>
                  </a:lnTo>
                  <a:lnTo>
                    <a:pt x="308" y="72"/>
                  </a:lnTo>
                  <a:lnTo>
                    <a:pt x="353" y="85"/>
                  </a:lnTo>
                  <a:lnTo>
                    <a:pt x="399" y="51"/>
                  </a:lnTo>
                  <a:lnTo>
                    <a:pt x="426" y="57"/>
                  </a:lnTo>
                  <a:lnTo>
                    <a:pt x="480" y="25"/>
                  </a:lnTo>
                  <a:lnTo>
                    <a:pt x="489" y="78"/>
                  </a:lnTo>
                  <a:lnTo>
                    <a:pt x="450" y="133"/>
                  </a:lnTo>
                  <a:lnTo>
                    <a:pt x="359" y="178"/>
                  </a:lnTo>
                  <a:lnTo>
                    <a:pt x="297" y="169"/>
                  </a:lnTo>
                  <a:lnTo>
                    <a:pt x="255" y="130"/>
                  </a:lnTo>
                  <a:lnTo>
                    <a:pt x="219" y="171"/>
                  </a:lnTo>
                  <a:lnTo>
                    <a:pt x="203" y="124"/>
                  </a:lnTo>
                  <a:lnTo>
                    <a:pt x="177" y="126"/>
                  </a:lnTo>
                  <a:lnTo>
                    <a:pt x="141" y="91"/>
                  </a:lnTo>
                  <a:lnTo>
                    <a:pt x="63" y="165"/>
                  </a:lnTo>
                  <a:lnTo>
                    <a:pt x="41" y="16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28"/>
            <p:cNvSpPr>
              <a:spLocks/>
            </p:cNvSpPr>
            <p:nvPr/>
          </p:nvSpPr>
          <p:spPr bwMode="auto">
            <a:xfrm>
              <a:off x="8408988" y="2070100"/>
              <a:ext cx="282575" cy="176213"/>
            </a:xfrm>
            <a:custGeom>
              <a:avLst/>
              <a:gdLst>
                <a:gd name="T0" fmla="*/ 0 w 282"/>
                <a:gd name="T1" fmla="*/ 121 h 175"/>
                <a:gd name="T2" fmla="*/ 60 w 282"/>
                <a:gd name="T3" fmla="*/ 138 h 175"/>
                <a:gd name="T4" fmla="*/ 102 w 282"/>
                <a:gd name="T5" fmla="*/ 106 h 175"/>
                <a:gd name="T6" fmla="*/ 126 w 282"/>
                <a:gd name="T7" fmla="*/ 117 h 175"/>
                <a:gd name="T8" fmla="*/ 110 w 282"/>
                <a:gd name="T9" fmla="*/ 163 h 175"/>
                <a:gd name="T10" fmla="*/ 158 w 282"/>
                <a:gd name="T11" fmla="*/ 175 h 175"/>
                <a:gd name="T12" fmla="*/ 200 w 282"/>
                <a:gd name="T13" fmla="*/ 141 h 175"/>
                <a:gd name="T14" fmla="*/ 228 w 282"/>
                <a:gd name="T15" fmla="*/ 147 h 175"/>
                <a:gd name="T16" fmla="*/ 282 w 282"/>
                <a:gd name="T17" fmla="*/ 114 h 175"/>
                <a:gd name="T18" fmla="*/ 275 w 282"/>
                <a:gd name="T19" fmla="*/ 39 h 175"/>
                <a:gd name="T20" fmla="*/ 182 w 282"/>
                <a:gd name="T21" fmla="*/ 37 h 175"/>
                <a:gd name="T22" fmla="*/ 107 w 282"/>
                <a:gd name="T23" fmla="*/ 61 h 175"/>
                <a:gd name="T24" fmla="*/ 110 w 282"/>
                <a:gd name="T25" fmla="*/ 0 h 175"/>
                <a:gd name="T26" fmla="*/ 47 w 282"/>
                <a:gd name="T27" fmla="*/ 45 h 175"/>
                <a:gd name="T28" fmla="*/ 8 w 282"/>
                <a:gd name="T29" fmla="*/ 25 h 175"/>
                <a:gd name="T30" fmla="*/ 2 w 282"/>
                <a:gd name="T31" fmla="*/ 73 h 175"/>
                <a:gd name="T32" fmla="*/ 0 w 282"/>
                <a:gd name="T33" fmla="*/ 12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2" h="175">
                  <a:moveTo>
                    <a:pt x="0" y="121"/>
                  </a:moveTo>
                  <a:lnTo>
                    <a:pt x="60" y="138"/>
                  </a:lnTo>
                  <a:lnTo>
                    <a:pt x="102" y="106"/>
                  </a:lnTo>
                  <a:lnTo>
                    <a:pt x="126" y="117"/>
                  </a:lnTo>
                  <a:lnTo>
                    <a:pt x="110" y="163"/>
                  </a:lnTo>
                  <a:lnTo>
                    <a:pt x="158" y="175"/>
                  </a:lnTo>
                  <a:lnTo>
                    <a:pt x="200" y="141"/>
                  </a:lnTo>
                  <a:lnTo>
                    <a:pt x="228" y="147"/>
                  </a:lnTo>
                  <a:lnTo>
                    <a:pt x="282" y="114"/>
                  </a:lnTo>
                  <a:lnTo>
                    <a:pt x="275" y="39"/>
                  </a:lnTo>
                  <a:lnTo>
                    <a:pt x="182" y="37"/>
                  </a:lnTo>
                  <a:lnTo>
                    <a:pt x="107" y="61"/>
                  </a:lnTo>
                  <a:lnTo>
                    <a:pt x="110" y="0"/>
                  </a:lnTo>
                  <a:lnTo>
                    <a:pt x="47" y="45"/>
                  </a:lnTo>
                  <a:lnTo>
                    <a:pt x="8" y="25"/>
                  </a:lnTo>
                  <a:lnTo>
                    <a:pt x="2" y="73"/>
                  </a:lnTo>
                  <a:lnTo>
                    <a:pt x="0" y="12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8415338" y="1982788"/>
              <a:ext cx="269875" cy="147638"/>
            </a:xfrm>
            <a:custGeom>
              <a:avLst/>
              <a:gdLst>
                <a:gd name="T0" fmla="*/ 0 w 269"/>
                <a:gd name="T1" fmla="*/ 112 h 147"/>
                <a:gd name="T2" fmla="*/ 41 w 269"/>
                <a:gd name="T3" fmla="*/ 132 h 147"/>
                <a:gd name="T4" fmla="*/ 104 w 269"/>
                <a:gd name="T5" fmla="*/ 88 h 147"/>
                <a:gd name="T6" fmla="*/ 101 w 269"/>
                <a:gd name="T7" fmla="*/ 147 h 147"/>
                <a:gd name="T8" fmla="*/ 174 w 269"/>
                <a:gd name="T9" fmla="*/ 124 h 147"/>
                <a:gd name="T10" fmla="*/ 269 w 269"/>
                <a:gd name="T11" fmla="*/ 126 h 147"/>
                <a:gd name="T12" fmla="*/ 267 w 269"/>
                <a:gd name="T13" fmla="*/ 93 h 147"/>
                <a:gd name="T14" fmla="*/ 242 w 269"/>
                <a:gd name="T15" fmla="*/ 25 h 147"/>
                <a:gd name="T16" fmla="*/ 206 w 269"/>
                <a:gd name="T17" fmla="*/ 0 h 147"/>
                <a:gd name="T18" fmla="*/ 152 w 269"/>
                <a:gd name="T19" fmla="*/ 19 h 147"/>
                <a:gd name="T20" fmla="*/ 105 w 269"/>
                <a:gd name="T21" fmla="*/ 0 h 147"/>
                <a:gd name="T22" fmla="*/ 71 w 269"/>
                <a:gd name="T23" fmla="*/ 15 h 147"/>
                <a:gd name="T24" fmla="*/ 0 w 269"/>
                <a:gd name="T25" fmla="*/ 11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" h="147">
                  <a:moveTo>
                    <a:pt x="0" y="112"/>
                  </a:moveTo>
                  <a:lnTo>
                    <a:pt x="41" y="132"/>
                  </a:lnTo>
                  <a:lnTo>
                    <a:pt x="104" y="88"/>
                  </a:lnTo>
                  <a:lnTo>
                    <a:pt x="101" y="147"/>
                  </a:lnTo>
                  <a:lnTo>
                    <a:pt x="174" y="124"/>
                  </a:lnTo>
                  <a:lnTo>
                    <a:pt x="269" y="126"/>
                  </a:lnTo>
                  <a:lnTo>
                    <a:pt x="267" y="93"/>
                  </a:lnTo>
                  <a:lnTo>
                    <a:pt x="242" y="25"/>
                  </a:lnTo>
                  <a:lnTo>
                    <a:pt x="206" y="0"/>
                  </a:lnTo>
                  <a:lnTo>
                    <a:pt x="152" y="19"/>
                  </a:lnTo>
                  <a:lnTo>
                    <a:pt x="105" y="0"/>
                  </a:lnTo>
                  <a:lnTo>
                    <a:pt x="71" y="15"/>
                  </a:lnTo>
                  <a:lnTo>
                    <a:pt x="0" y="11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Freeform 30"/>
            <p:cNvSpPr>
              <a:spLocks/>
            </p:cNvSpPr>
            <p:nvPr/>
          </p:nvSpPr>
          <p:spPr bwMode="auto">
            <a:xfrm>
              <a:off x="7659688" y="1666875"/>
              <a:ext cx="511175" cy="706438"/>
            </a:xfrm>
            <a:custGeom>
              <a:avLst/>
              <a:gdLst>
                <a:gd name="T0" fmla="*/ 183 w 510"/>
                <a:gd name="T1" fmla="*/ 0 h 705"/>
                <a:gd name="T2" fmla="*/ 179 w 510"/>
                <a:gd name="T3" fmla="*/ 67 h 705"/>
                <a:gd name="T4" fmla="*/ 134 w 510"/>
                <a:gd name="T5" fmla="*/ 113 h 705"/>
                <a:gd name="T6" fmla="*/ 134 w 510"/>
                <a:gd name="T7" fmla="*/ 158 h 705"/>
                <a:gd name="T8" fmla="*/ 89 w 510"/>
                <a:gd name="T9" fmla="*/ 203 h 705"/>
                <a:gd name="T10" fmla="*/ 43 w 510"/>
                <a:gd name="T11" fmla="*/ 249 h 705"/>
                <a:gd name="T12" fmla="*/ 0 w 510"/>
                <a:gd name="T13" fmla="*/ 313 h 705"/>
                <a:gd name="T14" fmla="*/ 34 w 510"/>
                <a:gd name="T15" fmla="*/ 315 h 705"/>
                <a:gd name="T16" fmla="*/ 94 w 510"/>
                <a:gd name="T17" fmla="*/ 373 h 705"/>
                <a:gd name="T18" fmla="*/ 93 w 510"/>
                <a:gd name="T19" fmla="*/ 430 h 705"/>
                <a:gd name="T20" fmla="*/ 60 w 510"/>
                <a:gd name="T21" fmla="*/ 477 h 705"/>
                <a:gd name="T22" fmla="*/ 108 w 510"/>
                <a:gd name="T23" fmla="*/ 541 h 705"/>
                <a:gd name="T24" fmla="*/ 147 w 510"/>
                <a:gd name="T25" fmla="*/ 525 h 705"/>
                <a:gd name="T26" fmla="*/ 148 w 510"/>
                <a:gd name="T27" fmla="*/ 552 h 705"/>
                <a:gd name="T28" fmla="*/ 117 w 510"/>
                <a:gd name="T29" fmla="*/ 609 h 705"/>
                <a:gd name="T30" fmla="*/ 145 w 510"/>
                <a:gd name="T31" fmla="*/ 642 h 705"/>
                <a:gd name="T32" fmla="*/ 183 w 510"/>
                <a:gd name="T33" fmla="*/ 705 h 705"/>
                <a:gd name="T34" fmla="*/ 216 w 510"/>
                <a:gd name="T35" fmla="*/ 702 h 705"/>
                <a:gd name="T36" fmla="*/ 195 w 510"/>
                <a:gd name="T37" fmla="*/ 651 h 705"/>
                <a:gd name="T38" fmla="*/ 195 w 510"/>
                <a:gd name="T39" fmla="*/ 598 h 705"/>
                <a:gd name="T40" fmla="*/ 226 w 510"/>
                <a:gd name="T41" fmla="*/ 517 h 705"/>
                <a:gd name="T42" fmla="*/ 345 w 510"/>
                <a:gd name="T43" fmla="*/ 432 h 705"/>
                <a:gd name="T44" fmla="*/ 387 w 510"/>
                <a:gd name="T45" fmla="*/ 448 h 705"/>
                <a:gd name="T46" fmla="*/ 426 w 510"/>
                <a:gd name="T47" fmla="*/ 436 h 705"/>
                <a:gd name="T48" fmla="*/ 406 w 510"/>
                <a:gd name="T49" fmla="*/ 364 h 705"/>
                <a:gd name="T50" fmla="*/ 435 w 510"/>
                <a:gd name="T51" fmla="*/ 343 h 705"/>
                <a:gd name="T52" fmla="*/ 426 w 510"/>
                <a:gd name="T53" fmla="*/ 235 h 705"/>
                <a:gd name="T54" fmla="*/ 505 w 510"/>
                <a:gd name="T55" fmla="*/ 183 h 705"/>
                <a:gd name="T56" fmla="*/ 510 w 510"/>
                <a:gd name="T57" fmla="*/ 138 h 705"/>
                <a:gd name="T58" fmla="*/ 463 w 510"/>
                <a:gd name="T59" fmla="*/ 142 h 705"/>
                <a:gd name="T60" fmla="*/ 417 w 510"/>
                <a:gd name="T61" fmla="*/ 105 h 705"/>
                <a:gd name="T62" fmla="*/ 340 w 510"/>
                <a:gd name="T63" fmla="*/ 127 h 705"/>
                <a:gd name="T64" fmla="*/ 297 w 510"/>
                <a:gd name="T65" fmla="*/ 168 h 705"/>
                <a:gd name="T66" fmla="*/ 312 w 510"/>
                <a:gd name="T67" fmla="*/ 85 h 705"/>
                <a:gd name="T68" fmla="*/ 288 w 510"/>
                <a:gd name="T69" fmla="*/ 37 h 705"/>
                <a:gd name="T70" fmla="*/ 255 w 510"/>
                <a:gd name="T71" fmla="*/ 51 h 705"/>
                <a:gd name="T72" fmla="*/ 222 w 510"/>
                <a:gd name="T73" fmla="*/ 16 h 705"/>
                <a:gd name="T74" fmla="*/ 183 w 510"/>
                <a:gd name="T75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0" h="705">
                  <a:moveTo>
                    <a:pt x="183" y="0"/>
                  </a:moveTo>
                  <a:lnTo>
                    <a:pt x="179" y="67"/>
                  </a:lnTo>
                  <a:lnTo>
                    <a:pt x="134" y="113"/>
                  </a:lnTo>
                  <a:lnTo>
                    <a:pt x="134" y="158"/>
                  </a:lnTo>
                  <a:lnTo>
                    <a:pt x="89" y="203"/>
                  </a:lnTo>
                  <a:lnTo>
                    <a:pt x="43" y="249"/>
                  </a:lnTo>
                  <a:lnTo>
                    <a:pt x="0" y="313"/>
                  </a:lnTo>
                  <a:lnTo>
                    <a:pt x="34" y="315"/>
                  </a:lnTo>
                  <a:lnTo>
                    <a:pt x="94" y="373"/>
                  </a:lnTo>
                  <a:lnTo>
                    <a:pt x="93" y="430"/>
                  </a:lnTo>
                  <a:lnTo>
                    <a:pt x="60" y="477"/>
                  </a:lnTo>
                  <a:lnTo>
                    <a:pt x="108" y="541"/>
                  </a:lnTo>
                  <a:lnTo>
                    <a:pt x="147" y="525"/>
                  </a:lnTo>
                  <a:lnTo>
                    <a:pt x="148" y="552"/>
                  </a:lnTo>
                  <a:lnTo>
                    <a:pt x="117" y="609"/>
                  </a:lnTo>
                  <a:lnTo>
                    <a:pt x="145" y="642"/>
                  </a:lnTo>
                  <a:lnTo>
                    <a:pt x="183" y="705"/>
                  </a:lnTo>
                  <a:lnTo>
                    <a:pt x="216" y="702"/>
                  </a:lnTo>
                  <a:lnTo>
                    <a:pt x="195" y="651"/>
                  </a:lnTo>
                  <a:lnTo>
                    <a:pt x="195" y="598"/>
                  </a:lnTo>
                  <a:lnTo>
                    <a:pt x="226" y="517"/>
                  </a:lnTo>
                  <a:lnTo>
                    <a:pt x="345" y="432"/>
                  </a:lnTo>
                  <a:lnTo>
                    <a:pt x="387" y="448"/>
                  </a:lnTo>
                  <a:lnTo>
                    <a:pt x="426" y="436"/>
                  </a:lnTo>
                  <a:lnTo>
                    <a:pt x="406" y="364"/>
                  </a:lnTo>
                  <a:lnTo>
                    <a:pt x="435" y="343"/>
                  </a:lnTo>
                  <a:lnTo>
                    <a:pt x="426" y="235"/>
                  </a:lnTo>
                  <a:lnTo>
                    <a:pt x="505" y="183"/>
                  </a:lnTo>
                  <a:lnTo>
                    <a:pt x="510" y="138"/>
                  </a:lnTo>
                  <a:lnTo>
                    <a:pt x="463" y="142"/>
                  </a:lnTo>
                  <a:lnTo>
                    <a:pt x="417" y="105"/>
                  </a:lnTo>
                  <a:lnTo>
                    <a:pt x="340" y="127"/>
                  </a:lnTo>
                  <a:lnTo>
                    <a:pt x="297" y="168"/>
                  </a:lnTo>
                  <a:lnTo>
                    <a:pt x="312" y="85"/>
                  </a:lnTo>
                  <a:lnTo>
                    <a:pt x="288" y="37"/>
                  </a:lnTo>
                  <a:lnTo>
                    <a:pt x="255" y="51"/>
                  </a:lnTo>
                  <a:lnTo>
                    <a:pt x="222" y="16"/>
                  </a:lnTo>
                  <a:lnTo>
                    <a:pt x="183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31"/>
            <p:cNvSpPr>
              <a:spLocks/>
            </p:cNvSpPr>
            <p:nvPr/>
          </p:nvSpPr>
          <p:spPr bwMode="auto">
            <a:xfrm>
              <a:off x="7853363" y="1804988"/>
              <a:ext cx="425450" cy="631825"/>
            </a:xfrm>
            <a:custGeom>
              <a:avLst/>
              <a:gdLst>
                <a:gd name="T0" fmla="*/ 372 w 425"/>
                <a:gd name="T1" fmla="*/ 21 h 630"/>
                <a:gd name="T2" fmla="*/ 317 w 425"/>
                <a:gd name="T3" fmla="*/ 0 h 630"/>
                <a:gd name="T4" fmla="*/ 314 w 425"/>
                <a:gd name="T5" fmla="*/ 43 h 630"/>
                <a:gd name="T6" fmla="*/ 233 w 425"/>
                <a:gd name="T7" fmla="*/ 96 h 630"/>
                <a:gd name="T8" fmla="*/ 242 w 425"/>
                <a:gd name="T9" fmla="*/ 204 h 630"/>
                <a:gd name="T10" fmla="*/ 213 w 425"/>
                <a:gd name="T11" fmla="*/ 225 h 630"/>
                <a:gd name="T12" fmla="*/ 231 w 425"/>
                <a:gd name="T13" fmla="*/ 297 h 630"/>
                <a:gd name="T14" fmla="*/ 197 w 425"/>
                <a:gd name="T15" fmla="*/ 312 h 630"/>
                <a:gd name="T16" fmla="*/ 152 w 425"/>
                <a:gd name="T17" fmla="*/ 294 h 630"/>
                <a:gd name="T18" fmla="*/ 33 w 425"/>
                <a:gd name="T19" fmla="*/ 379 h 630"/>
                <a:gd name="T20" fmla="*/ 0 w 425"/>
                <a:gd name="T21" fmla="*/ 462 h 630"/>
                <a:gd name="T22" fmla="*/ 2 w 425"/>
                <a:gd name="T23" fmla="*/ 516 h 630"/>
                <a:gd name="T24" fmla="*/ 39 w 425"/>
                <a:gd name="T25" fmla="*/ 600 h 630"/>
                <a:gd name="T26" fmla="*/ 81 w 425"/>
                <a:gd name="T27" fmla="*/ 630 h 630"/>
                <a:gd name="T28" fmla="*/ 123 w 425"/>
                <a:gd name="T29" fmla="*/ 595 h 630"/>
                <a:gd name="T30" fmla="*/ 153 w 425"/>
                <a:gd name="T31" fmla="*/ 600 h 630"/>
                <a:gd name="T32" fmla="*/ 189 w 425"/>
                <a:gd name="T33" fmla="*/ 544 h 630"/>
                <a:gd name="T34" fmla="*/ 168 w 425"/>
                <a:gd name="T35" fmla="*/ 520 h 630"/>
                <a:gd name="T36" fmla="*/ 200 w 425"/>
                <a:gd name="T37" fmla="*/ 495 h 630"/>
                <a:gd name="T38" fmla="*/ 261 w 425"/>
                <a:gd name="T39" fmla="*/ 522 h 630"/>
                <a:gd name="T40" fmla="*/ 293 w 425"/>
                <a:gd name="T41" fmla="*/ 498 h 630"/>
                <a:gd name="T42" fmla="*/ 315 w 425"/>
                <a:gd name="T43" fmla="*/ 507 h 630"/>
                <a:gd name="T44" fmla="*/ 357 w 425"/>
                <a:gd name="T45" fmla="*/ 459 h 630"/>
                <a:gd name="T46" fmla="*/ 411 w 425"/>
                <a:gd name="T47" fmla="*/ 405 h 630"/>
                <a:gd name="T48" fmla="*/ 404 w 425"/>
                <a:gd name="T49" fmla="*/ 376 h 630"/>
                <a:gd name="T50" fmla="*/ 422 w 425"/>
                <a:gd name="T51" fmla="*/ 352 h 630"/>
                <a:gd name="T52" fmla="*/ 425 w 425"/>
                <a:gd name="T53" fmla="*/ 318 h 630"/>
                <a:gd name="T54" fmla="*/ 390 w 425"/>
                <a:gd name="T55" fmla="*/ 291 h 630"/>
                <a:gd name="T56" fmla="*/ 390 w 425"/>
                <a:gd name="T57" fmla="*/ 133 h 630"/>
                <a:gd name="T58" fmla="*/ 359 w 425"/>
                <a:gd name="T59" fmla="*/ 66 h 630"/>
                <a:gd name="T60" fmla="*/ 372 w 425"/>
                <a:gd name="T61" fmla="*/ 21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25" h="630">
                  <a:moveTo>
                    <a:pt x="372" y="21"/>
                  </a:moveTo>
                  <a:lnTo>
                    <a:pt x="317" y="0"/>
                  </a:lnTo>
                  <a:lnTo>
                    <a:pt x="314" y="43"/>
                  </a:lnTo>
                  <a:lnTo>
                    <a:pt x="233" y="96"/>
                  </a:lnTo>
                  <a:lnTo>
                    <a:pt x="242" y="204"/>
                  </a:lnTo>
                  <a:lnTo>
                    <a:pt x="213" y="225"/>
                  </a:lnTo>
                  <a:lnTo>
                    <a:pt x="231" y="297"/>
                  </a:lnTo>
                  <a:lnTo>
                    <a:pt x="197" y="312"/>
                  </a:lnTo>
                  <a:lnTo>
                    <a:pt x="152" y="294"/>
                  </a:lnTo>
                  <a:lnTo>
                    <a:pt x="33" y="379"/>
                  </a:lnTo>
                  <a:lnTo>
                    <a:pt x="0" y="462"/>
                  </a:lnTo>
                  <a:lnTo>
                    <a:pt x="2" y="516"/>
                  </a:lnTo>
                  <a:lnTo>
                    <a:pt x="39" y="600"/>
                  </a:lnTo>
                  <a:lnTo>
                    <a:pt x="81" y="630"/>
                  </a:lnTo>
                  <a:lnTo>
                    <a:pt x="123" y="595"/>
                  </a:lnTo>
                  <a:lnTo>
                    <a:pt x="153" y="600"/>
                  </a:lnTo>
                  <a:lnTo>
                    <a:pt x="189" y="544"/>
                  </a:lnTo>
                  <a:lnTo>
                    <a:pt x="168" y="520"/>
                  </a:lnTo>
                  <a:lnTo>
                    <a:pt x="200" y="495"/>
                  </a:lnTo>
                  <a:lnTo>
                    <a:pt x="261" y="522"/>
                  </a:lnTo>
                  <a:lnTo>
                    <a:pt x="293" y="498"/>
                  </a:lnTo>
                  <a:lnTo>
                    <a:pt x="315" y="507"/>
                  </a:lnTo>
                  <a:lnTo>
                    <a:pt x="357" y="459"/>
                  </a:lnTo>
                  <a:lnTo>
                    <a:pt x="411" y="405"/>
                  </a:lnTo>
                  <a:lnTo>
                    <a:pt x="404" y="376"/>
                  </a:lnTo>
                  <a:lnTo>
                    <a:pt x="422" y="352"/>
                  </a:lnTo>
                  <a:lnTo>
                    <a:pt x="425" y="318"/>
                  </a:lnTo>
                  <a:lnTo>
                    <a:pt x="390" y="291"/>
                  </a:lnTo>
                  <a:lnTo>
                    <a:pt x="390" y="133"/>
                  </a:lnTo>
                  <a:lnTo>
                    <a:pt x="359" y="66"/>
                  </a:lnTo>
                  <a:lnTo>
                    <a:pt x="372" y="2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32"/>
            <p:cNvSpPr>
              <a:spLocks/>
            </p:cNvSpPr>
            <p:nvPr/>
          </p:nvSpPr>
          <p:spPr bwMode="auto">
            <a:xfrm>
              <a:off x="8210551" y="1803400"/>
              <a:ext cx="311150" cy="409575"/>
            </a:xfrm>
            <a:custGeom>
              <a:avLst/>
              <a:gdLst>
                <a:gd name="T0" fmla="*/ 14 w 309"/>
                <a:gd name="T1" fmla="*/ 23 h 408"/>
                <a:gd name="T2" fmla="*/ 63 w 309"/>
                <a:gd name="T3" fmla="*/ 0 h 408"/>
                <a:gd name="T4" fmla="*/ 96 w 309"/>
                <a:gd name="T5" fmla="*/ 6 h 408"/>
                <a:gd name="T6" fmla="*/ 167 w 309"/>
                <a:gd name="T7" fmla="*/ 45 h 408"/>
                <a:gd name="T8" fmla="*/ 210 w 309"/>
                <a:gd name="T9" fmla="*/ 83 h 408"/>
                <a:gd name="T10" fmla="*/ 261 w 309"/>
                <a:gd name="T11" fmla="*/ 135 h 408"/>
                <a:gd name="T12" fmla="*/ 309 w 309"/>
                <a:gd name="T13" fmla="*/ 180 h 408"/>
                <a:gd name="T14" fmla="*/ 273 w 309"/>
                <a:gd name="T15" fmla="*/ 192 h 408"/>
                <a:gd name="T16" fmla="*/ 204 w 309"/>
                <a:gd name="T17" fmla="*/ 290 h 408"/>
                <a:gd name="T18" fmla="*/ 198 w 309"/>
                <a:gd name="T19" fmla="*/ 341 h 408"/>
                <a:gd name="T20" fmla="*/ 197 w 309"/>
                <a:gd name="T21" fmla="*/ 387 h 408"/>
                <a:gd name="T22" fmla="*/ 177 w 309"/>
                <a:gd name="T23" fmla="*/ 408 h 408"/>
                <a:gd name="T24" fmla="*/ 122 w 309"/>
                <a:gd name="T25" fmla="*/ 357 h 408"/>
                <a:gd name="T26" fmla="*/ 65 w 309"/>
                <a:gd name="T27" fmla="*/ 356 h 408"/>
                <a:gd name="T28" fmla="*/ 69 w 309"/>
                <a:gd name="T29" fmla="*/ 318 h 408"/>
                <a:gd name="T30" fmla="*/ 32 w 309"/>
                <a:gd name="T31" fmla="*/ 293 h 408"/>
                <a:gd name="T32" fmla="*/ 33 w 309"/>
                <a:gd name="T33" fmla="*/ 134 h 408"/>
                <a:gd name="T34" fmla="*/ 0 w 309"/>
                <a:gd name="T35" fmla="*/ 63 h 408"/>
                <a:gd name="T36" fmla="*/ 14 w 309"/>
                <a:gd name="T37" fmla="*/ 23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9" h="408">
                  <a:moveTo>
                    <a:pt x="14" y="23"/>
                  </a:moveTo>
                  <a:lnTo>
                    <a:pt x="63" y="0"/>
                  </a:lnTo>
                  <a:lnTo>
                    <a:pt x="96" y="6"/>
                  </a:lnTo>
                  <a:lnTo>
                    <a:pt x="167" y="45"/>
                  </a:lnTo>
                  <a:lnTo>
                    <a:pt x="210" y="83"/>
                  </a:lnTo>
                  <a:lnTo>
                    <a:pt x="261" y="135"/>
                  </a:lnTo>
                  <a:lnTo>
                    <a:pt x="309" y="180"/>
                  </a:lnTo>
                  <a:lnTo>
                    <a:pt x="273" y="192"/>
                  </a:lnTo>
                  <a:lnTo>
                    <a:pt x="204" y="290"/>
                  </a:lnTo>
                  <a:lnTo>
                    <a:pt x="198" y="341"/>
                  </a:lnTo>
                  <a:lnTo>
                    <a:pt x="197" y="387"/>
                  </a:lnTo>
                  <a:lnTo>
                    <a:pt x="177" y="408"/>
                  </a:lnTo>
                  <a:lnTo>
                    <a:pt x="122" y="357"/>
                  </a:lnTo>
                  <a:lnTo>
                    <a:pt x="65" y="356"/>
                  </a:lnTo>
                  <a:lnTo>
                    <a:pt x="69" y="318"/>
                  </a:lnTo>
                  <a:lnTo>
                    <a:pt x="32" y="293"/>
                  </a:lnTo>
                  <a:lnTo>
                    <a:pt x="33" y="134"/>
                  </a:lnTo>
                  <a:lnTo>
                    <a:pt x="0" y="63"/>
                  </a:lnTo>
                  <a:lnTo>
                    <a:pt x="14" y="2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33"/>
            <p:cNvSpPr>
              <a:spLocks/>
            </p:cNvSpPr>
            <p:nvPr/>
          </p:nvSpPr>
          <p:spPr bwMode="auto">
            <a:xfrm>
              <a:off x="6870701" y="1387475"/>
              <a:ext cx="971550" cy="935038"/>
            </a:xfrm>
            <a:custGeom>
              <a:avLst/>
              <a:gdLst>
                <a:gd name="T0" fmla="*/ 49 w 928"/>
                <a:gd name="T1" fmla="*/ 67 h 893"/>
                <a:gd name="T2" fmla="*/ 8 w 928"/>
                <a:gd name="T3" fmla="*/ 104 h 893"/>
                <a:gd name="T4" fmla="*/ 0 w 928"/>
                <a:gd name="T5" fmla="*/ 169 h 893"/>
                <a:gd name="T6" fmla="*/ 13 w 928"/>
                <a:gd name="T7" fmla="*/ 250 h 893"/>
                <a:gd name="T8" fmla="*/ 65 w 928"/>
                <a:gd name="T9" fmla="*/ 271 h 893"/>
                <a:gd name="T10" fmla="*/ 78 w 928"/>
                <a:gd name="T11" fmla="*/ 299 h 893"/>
                <a:gd name="T12" fmla="*/ 129 w 928"/>
                <a:gd name="T13" fmla="*/ 308 h 893"/>
                <a:gd name="T14" fmla="*/ 192 w 928"/>
                <a:gd name="T15" fmla="*/ 366 h 893"/>
                <a:gd name="T16" fmla="*/ 111 w 928"/>
                <a:gd name="T17" fmla="*/ 525 h 893"/>
                <a:gd name="T18" fmla="*/ 65 w 928"/>
                <a:gd name="T19" fmla="*/ 638 h 893"/>
                <a:gd name="T20" fmla="*/ 28 w 928"/>
                <a:gd name="T21" fmla="*/ 676 h 893"/>
                <a:gd name="T22" fmla="*/ 55 w 928"/>
                <a:gd name="T23" fmla="*/ 721 h 893"/>
                <a:gd name="T24" fmla="*/ 97 w 928"/>
                <a:gd name="T25" fmla="*/ 775 h 893"/>
                <a:gd name="T26" fmla="*/ 86 w 928"/>
                <a:gd name="T27" fmla="*/ 818 h 893"/>
                <a:gd name="T28" fmla="*/ 126 w 928"/>
                <a:gd name="T29" fmla="*/ 844 h 893"/>
                <a:gd name="T30" fmla="*/ 152 w 928"/>
                <a:gd name="T31" fmla="*/ 874 h 893"/>
                <a:gd name="T32" fmla="*/ 189 w 928"/>
                <a:gd name="T33" fmla="*/ 851 h 893"/>
                <a:gd name="T34" fmla="*/ 629 w 928"/>
                <a:gd name="T35" fmla="*/ 893 h 893"/>
                <a:gd name="T36" fmla="*/ 714 w 928"/>
                <a:gd name="T37" fmla="*/ 768 h 893"/>
                <a:gd name="T38" fmla="*/ 700 w 928"/>
                <a:gd name="T39" fmla="*/ 733 h 893"/>
                <a:gd name="T40" fmla="*/ 706 w 928"/>
                <a:gd name="T41" fmla="*/ 699 h 893"/>
                <a:gd name="T42" fmla="*/ 761 w 928"/>
                <a:gd name="T43" fmla="*/ 646 h 893"/>
                <a:gd name="T44" fmla="*/ 781 w 928"/>
                <a:gd name="T45" fmla="*/ 604 h 893"/>
                <a:gd name="T46" fmla="*/ 753 w 928"/>
                <a:gd name="T47" fmla="*/ 569 h 893"/>
                <a:gd name="T48" fmla="*/ 795 w 928"/>
                <a:gd name="T49" fmla="*/ 506 h 893"/>
                <a:gd name="T50" fmla="*/ 885 w 928"/>
                <a:gd name="T51" fmla="*/ 417 h 893"/>
                <a:gd name="T52" fmla="*/ 882 w 928"/>
                <a:gd name="T53" fmla="*/ 377 h 893"/>
                <a:gd name="T54" fmla="*/ 927 w 928"/>
                <a:gd name="T55" fmla="*/ 330 h 893"/>
                <a:gd name="T56" fmla="*/ 928 w 928"/>
                <a:gd name="T57" fmla="*/ 268 h 893"/>
                <a:gd name="T58" fmla="*/ 847 w 928"/>
                <a:gd name="T59" fmla="*/ 236 h 893"/>
                <a:gd name="T60" fmla="*/ 781 w 928"/>
                <a:gd name="T61" fmla="*/ 262 h 893"/>
                <a:gd name="T62" fmla="*/ 710 w 928"/>
                <a:gd name="T63" fmla="*/ 334 h 893"/>
                <a:gd name="T64" fmla="*/ 655 w 928"/>
                <a:gd name="T65" fmla="*/ 320 h 893"/>
                <a:gd name="T66" fmla="*/ 612 w 928"/>
                <a:gd name="T67" fmla="*/ 325 h 893"/>
                <a:gd name="T68" fmla="*/ 589 w 928"/>
                <a:gd name="T69" fmla="*/ 333 h 893"/>
                <a:gd name="T70" fmla="*/ 537 w 928"/>
                <a:gd name="T71" fmla="*/ 350 h 893"/>
                <a:gd name="T72" fmla="*/ 597 w 928"/>
                <a:gd name="T73" fmla="*/ 311 h 893"/>
                <a:gd name="T74" fmla="*/ 598 w 928"/>
                <a:gd name="T75" fmla="*/ 270 h 893"/>
                <a:gd name="T76" fmla="*/ 588 w 928"/>
                <a:gd name="T77" fmla="*/ 216 h 893"/>
                <a:gd name="T78" fmla="*/ 649 w 928"/>
                <a:gd name="T79" fmla="*/ 182 h 893"/>
                <a:gd name="T80" fmla="*/ 678 w 928"/>
                <a:gd name="T81" fmla="*/ 206 h 893"/>
                <a:gd name="T82" fmla="*/ 730 w 928"/>
                <a:gd name="T83" fmla="*/ 185 h 893"/>
                <a:gd name="T84" fmla="*/ 757 w 928"/>
                <a:gd name="T85" fmla="*/ 219 h 893"/>
                <a:gd name="T86" fmla="*/ 756 w 928"/>
                <a:gd name="T87" fmla="*/ 258 h 893"/>
                <a:gd name="T88" fmla="*/ 712 w 928"/>
                <a:gd name="T89" fmla="*/ 305 h 893"/>
                <a:gd name="T90" fmla="*/ 670 w 928"/>
                <a:gd name="T91" fmla="*/ 296 h 893"/>
                <a:gd name="T92" fmla="*/ 621 w 928"/>
                <a:gd name="T93" fmla="*/ 302 h 893"/>
                <a:gd name="T94" fmla="*/ 577 w 928"/>
                <a:gd name="T95" fmla="*/ 274 h 893"/>
                <a:gd name="T96" fmla="*/ 499 w 928"/>
                <a:gd name="T97" fmla="*/ 277 h 893"/>
                <a:gd name="T98" fmla="*/ 433 w 928"/>
                <a:gd name="T99" fmla="*/ 179 h 893"/>
                <a:gd name="T100" fmla="*/ 393 w 928"/>
                <a:gd name="T101" fmla="*/ 90 h 893"/>
                <a:gd name="T102" fmla="*/ 319 w 928"/>
                <a:gd name="T103" fmla="*/ 49 h 893"/>
                <a:gd name="T104" fmla="*/ 292 w 928"/>
                <a:gd name="T105" fmla="*/ 0 h 893"/>
                <a:gd name="T106" fmla="*/ 223 w 928"/>
                <a:gd name="T107" fmla="*/ 4 h 893"/>
                <a:gd name="T108" fmla="*/ 217 w 928"/>
                <a:gd name="T109" fmla="*/ 37 h 893"/>
                <a:gd name="T110" fmla="*/ 170 w 928"/>
                <a:gd name="T111" fmla="*/ 56 h 893"/>
                <a:gd name="T112" fmla="*/ 140 w 928"/>
                <a:gd name="T113" fmla="*/ 40 h 893"/>
                <a:gd name="T114" fmla="*/ 101 w 928"/>
                <a:gd name="T115" fmla="*/ 58 h 893"/>
                <a:gd name="T116" fmla="*/ 49 w 928"/>
                <a:gd name="T117" fmla="*/ 67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28" h="893">
                  <a:moveTo>
                    <a:pt x="49" y="67"/>
                  </a:moveTo>
                  <a:lnTo>
                    <a:pt x="8" y="104"/>
                  </a:lnTo>
                  <a:lnTo>
                    <a:pt x="0" y="169"/>
                  </a:lnTo>
                  <a:lnTo>
                    <a:pt x="13" y="250"/>
                  </a:lnTo>
                  <a:lnTo>
                    <a:pt x="65" y="271"/>
                  </a:lnTo>
                  <a:lnTo>
                    <a:pt x="78" y="299"/>
                  </a:lnTo>
                  <a:lnTo>
                    <a:pt x="129" y="308"/>
                  </a:lnTo>
                  <a:lnTo>
                    <a:pt x="192" y="366"/>
                  </a:lnTo>
                  <a:lnTo>
                    <a:pt x="111" y="525"/>
                  </a:lnTo>
                  <a:lnTo>
                    <a:pt x="65" y="638"/>
                  </a:lnTo>
                  <a:lnTo>
                    <a:pt x="28" y="676"/>
                  </a:lnTo>
                  <a:lnTo>
                    <a:pt x="55" y="721"/>
                  </a:lnTo>
                  <a:lnTo>
                    <a:pt x="97" y="775"/>
                  </a:lnTo>
                  <a:lnTo>
                    <a:pt x="86" y="818"/>
                  </a:lnTo>
                  <a:lnTo>
                    <a:pt x="126" y="844"/>
                  </a:lnTo>
                  <a:lnTo>
                    <a:pt x="152" y="874"/>
                  </a:lnTo>
                  <a:lnTo>
                    <a:pt x="189" y="851"/>
                  </a:lnTo>
                  <a:lnTo>
                    <a:pt x="629" y="893"/>
                  </a:lnTo>
                  <a:lnTo>
                    <a:pt x="714" y="768"/>
                  </a:lnTo>
                  <a:lnTo>
                    <a:pt x="700" y="733"/>
                  </a:lnTo>
                  <a:lnTo>
                    <a:pt x="706" y="699"/>
                  </a:lnTo>
                  <a:lnTo>
                    <a:pt x="761" y="646"/>
                  </a:lnTo>
                  <a:lnTo>
                    <a:pt x="781" y="604"/>
                  </a:lnTo>
                  <a:lnTo>
                    <a:pt x="753" y="569"/>
                  </a:lnTo>
                  <a:lnTo>
                    <a:pt x="795" y="506"/>
                  </a:lnTo>
                  <a:lnTo>
                    <a:pt x="885" y="417"/>
                  </a:lnTo>
                  <a:lnTo>
                    <a:pt x="882" y="377"/>
                  </a:lnTo>
                  <a:lnTo>
                    <a:pt x="927" y="330"/>
                  </a:lnTo>
                  <a:lnTo>
                    <a:pt x="928" y="268"/>
                  </a:lnTo>
                  <a:lnTo>
                    <a:pt x="847" y="236"/>
                  </a:lnTo>
                  <a:lnTo>
                    <a:pt x="781" y="262"/>
                  </a:lnTo>
                  <a:lnTo>
                    <a:pt x="710" y="334"/>
                  </a:lnTo>
                  <a:lnTo>
                    <a:pt x="655" y="320"/>
                  </a:lnTo>
                  <a:lnTo>
                    <a:pt x="612" y="325"/>
                  </a:lnTo>
                  <a:lnTo>
                    <a:pt x="589" y="333"/>
                  </a:lnTo>
                  <a:lnTo>
                    <a:pt x="537" y="350"/>
                  </a:lnTo>
                  <a:lnTo>
                    <a:pt x="597" y="311"/>
                  </a:lnTo>
                  <a:lnTo>
                    <a:pt x="598" y="270"/>
                  </a:lnTo>
                  <a:lnTo>
                    <a:pt x="588" y="216"/>
                  </a:lnTo>
                  <a:lnTo>
                    <a:pt x="649" y="182"/>
                  </a:lnTo>
                  <a:lnTo>
                    <a:pt x="678" y="206"/>
                  </a:lnTo>
                  <a:lnTo>
                    <a:pt x="730" y="185"/>
                  </a:lnTo>
                  <a:lnTo>
                    <a:pt x="757" y="219"/>
                  </a:lnTo>
                  <a:lnTo>
                    <a:pt x="756" y="258"/>
                  </a:lnTo>
                  <a:lnTo>
                    <a:pt x="712" y="305"/>
                  </a:lnTo>
                  <a:lnTo>
                    <a:pt x="670" y="296"/>
                  </a:lnTo>
                  <a:lnTo>
                    <a:pt x="621" y="302"/>
                  </a:lnTo>
                  <a:lnTo>
                    <a:pt x="577" y="274"/>
                  </a:lnTo>
                  <a:lnTo>
                    <a:pt x="499" y="277"/>
                  </a:lnTo>
                  <a:lnTo>
                    <a:pt x="433" y="179"/>
                  </a:lnTo>
                  <a:lnTo>
                    <a:pt x="393" y="90"/>
                  </a:lnTo>
                  <a:lnTo>
                    <a:pt x="319" y="49"/>
                  </a:lnTo>
                  <a:lnTo>
                    <a:pt x="292" y="0"/>
                  </a:lnTo>
                  <a:lnTo>
                    <a:pt x="223" y="4"/>
                  </a:lnTo>
                  <a:lnTo>
                    <a:pt x="217" y="37"/>
                  </a:lnTo>
                  <a:lnTo>
                    <a:pt x="170" y="56"/>
                  </a:lnTo>
                  <a:lnTo>
                    <a:pt x="140" y="40"/>
                  </a:lnTo>
                  <a:lnTo>
                    <a:pt x="101" y="58"/>
                  </a:lnTo>
                  <a:lnTo>
                    <a:pt x="49" y="67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7175501" y="1252538"/>
              <a:ext cx="368300" cy="425450"/>
            </a:xfrm>
            <a:custGeom>
              <a:avLst/>
              <a:gdLst>
                <a:gd name="T0" fmla="*/ 184 w 367"/>
                <a:gd name="T1" fmla="*/ 132 h 424"/>
                <a:gd name="T2" fmla="*/ 84 w 367"/>
                <a:gd name="T3" fmla="*/ 163 h 424"/>
                <a:gd name="T4" fmla="*/ 0 w 367"/>
                <a:gd name="T5" fmla="*/ 136 h 424"/>
                <a:gd name="T6" fmla="*/ 24 w 367"/>
                <a:gd name="T7" fmla="*/ 184 h 424"/>
                <a:gd name="T8" fmla="*/ 105 w 367"/>
                <a:gd name="T9" fmla="*/ 226 h 424"/>
                <a:gd name="T10" fmla="*/ 147 w 367"/>
                <a:gd name="T11" fmla="*/ 322 h 424"/>
                <a:gd name="T12" fmla="*/ 217 w 367"/>
                <a:gd name="T13" fmla="*/ 424 h 424"/>
                <a:gd name="T14" fmla="*/ 238 w 367"/>
                <a:gd name="T15" fmla="*/ 421 h 424"/>
                <a:gd name="T16" fmla="*/ 268 w 367"/>
                <a:gd name="T17" fmla="*/ 351 h 424"/>
                <a:gd name="T18" fmla="*/ 334 w 367"/>
                <a:gd name="T19" fmla="*/ 298 h 424"/>
                <a:gd name="T20" fmla="*/ 367 w 367"/>
                <a:gd name="T21" fmla="*/ 210 h 424"/>
                <a:gd name="T22" fmla="*/ 328 w 367"/>
                <a:gd name="T23" fmla="*/ 163 h 424"/>
                <a:gd name="T24" fmla="*/ 286 w 367"/>
                <a:gd name="T25" fmla="*/ 81 h 424"/>
                <a:gd name="T26" fmla="*/ 280 w 367"/>
                <a:gd name="T27" fmla="*/ 0 h 424"/>
                <a:gd name="T28" fmla="*/ 217 w 367"/>
                <a:gd name="T29" fmla="*/ 39 h 424"/>
                <a:gd name="T30" fmla="*/ 184 w 367"/>
                <a:gd name="T31" fmla="*/ 13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7" h="424">
                  <a:moveTo>
                    <a:pt x="184" y="132"/>
                  </a:moveTo>
                  <a:lnTo>
                    <a:pt x="84" y="163"/>
                  </a:lnTo>
                  <a:lnTo>
                    <a:pt x="0" y="136"/>
                  </a:lnTo>
                  <a:lnTo>
                    <a:pt x="24" y="184"/>
                  </a:lnTo>
                  <a:lnTo>
                    <a:pt x="105" y="226"/>
                  </a:lnTo>
                  <a:lnTo>
                    <a:pt x="147" y="322"/>
                  </a:lnTo>
                  <a:lnTo>
                    <a:pt x="217" y="424"/>
                  </a:lnTo>
                  <a:lnTo>
                    <a:pt x="238" y="421"/>
                  </a:lnTo>
                  <a:lnTo>
                    <a:pt x="268" y="351"/>
                  </a:lnTo>
                  <a:lnTo>
                    <a:pt x="334" y="298"/>
                  </a:lnTo>
                  <a:lnTo>
                    <a:pt x="367" y="210"/>
                  </a:lnTo>
                  <a:lnTo>
                    <a:pt x="328" y="163"/>
                  </a:lnTo>
                  <a:lnTo>
                    <a:pt x="286" y="81"/>
                  </a:lnTo>
                  <a:lnTo>
                    <a:pt x="280" y="0"/>
                  </a:lnTo>
                  <a:lnTo>
                    <a:pt x="217" y="39"/>
                  </a:lnTo>
                  <a:lnTo>
                    <a:pt x="184" y="13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44"/>
            <p:cNvSpPr>
              <a:spLocks/>
            </p:cNvSpPr>
            <p:nvPr/>
          </p:nvSpPr>
          <p:spPr bwMode="auto">
            <a:xfrm>
              <a:off x="6243638" y="2573338"/>
              <a:ext cx="3175" cy="4763"/>
            </a:xfrm>
            <a:custGeom>
              <a:avLst/>
              <a:gdLst>
                <a:gd name="T0" fmla="*/ 0 w 3"/>
                <a:gd name="T1" fmla="*/ 0 h 4"/>
                <a:gd name="T2" fmla="*/ 3 w 3"/>
                <a:gd name="T3" fmla="*/ 4 h 4"/>
                <a:gd name="T4" fmla="*/ 0 w 3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1" y="1"/>
                    <a:pt x="3" y="4"/>
                    <a:pt x="3" y="4"/>
                  </a:cubicBezTo>
                  <a:cubicBezTo>
                    <a:pt x="3" y="4"/>
                    <a:pt x="1" y="1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1" name="Merge 40"/>
          <p:cNvSpPr/>
          <p:nvPr/>
        </p:nvSpPr>
        <p:spPr>
          <a:xfrm>
            <a:off x="4532735" y="4182530"/>
            <a:ext cx="308092" cy="255222"/>
          </a:xfrm>
          <a:prstGeom prst="flowChartMerge">
            <a:avLst/>
          </a:prstGeom>
          <a:solidFill>
            <a:schemeClr val="accent2">
              <a:lumMod val="90000"/>
              <a:lumOff val="1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Merge 41"/>
          <p:cNvSpPr/>
          <p:nvPr/>
        </p:nvSpPr>
        <p:spPr>
          <a:xfrm>
            <a:off x="4003546" y="3464847"/>
            <a:ext cx="308092" cy="255222"/>
          </a:xfrm>
          <a:prstGeom prst="flowChartMerge">
            <a:avLst/>
          </a:prstGeom>
          <a:solidFill>
            <a:schemeClr val="accent2">
              <a:lumMod val="90000"/>
              <a:lumOff val="1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Merge 42"/>
          <p:cNvSpPr/>
          <p:nvPr/>
        </p:nvSpPr>
        <p:spPr>
          <a:xfrm>
            <a:off x="3722015" y="3671536"/>
            <a:ext cx="308092" cy="255222"/>
          </a:xfrm>
          <a:prstGeom prst="flowChartMerge">
            <a:avLst/>
          </a:prstGeom>
          <a:solidFill>
            <a:schemeClr val="accent2">
              <a:lumMod val="90000"/>
              <a:lumOff val="1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Merge 43"/>
          <p:cNvSpPr/>
          <p:nvPr/>
        </p:nvSpPr>
        <p:spPr>
          <a:xfrm>
            <a:off x="3849500" y="4710945"/>
            <a:ext cx="308092" cy="255222"/>
          </a:xfrm>
          <a:prstGeom prst="flowChartMerge">
            <a:avLst/>
          </a:prstGeom>
          <a:solidFill>
            <a:schemeClr val="accent2">
              <a:lumMod val="90000"/>
              <a:lumOff val="1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Merge 44"/>
          <p:cNvSpPr/>
          <p:nvPr/>
        </p:nvSpPr>
        <p:spPr>
          <a:xfrm>
            <a:off x="3428752" y="5114801"/>
            <a:ext cx="308092" cy="255222"/>
          </a:xfrm>
          <a:prstGeom prst="flowChartMerge">
            <a:avLst/>
          </a:prstGeom>
          <a:solidFill>
            <a:schemeClr val="accent2">
              <a:lumMod val="90000"/>
              <a:lumOff val="1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Merge 45"/>
          <p:cNvSpPr/>
          <p:nvPr/>
        </p:nvSpPr>
        <p:spPr>
          <a:xfrm>
            <a:off x="3204148" y="5875627"/>
            <a:ext cx="308092" cy="255222"/>
          </a:xfrm>
          <a:prstGeom prst="flowChartMerge">
            <a:avLst/>
          </a:prstGeom>
          <a:solidFill>
            <a:schemeClr val="accent2">
              <a:lumMod val="90000"/>
              <a:lumOff val="1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Merge 36"/>
          <p:cNvSpPr/>
          <p:nvPr/>
        </p:nvSpPr>
        <p:spPr>
          <a:xfrm>
            <a:off x="3000006" y="4412357"/>
            <a:ext cx="308092" cy="255222"/>
          </a:xfrm>
          <a:prstGeom prst="flowChartMerge">
            <a:avLst/>
          </a:prstGeom>
          <a:solidFill>
            <a:schemeClr val="accent2">
              <a:lumMod val="90000"/>
              <a:lumOff val="1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Merge 37"/>
          <p:cNvSpPr/>
          <p:nvPr/>
        </p:nvSpPr>
        <p:spPr>
          <a:xfrm>
            <a:off x="5383150" y="2006502"/>
            <a:ext cx="308092" cy="255222"/>
          </a:xfrm>
          <a:prstGeom prst="flowChartMerge">
            <a:avLst/>
          </a:prstGeom>
          <a:solidFill>
            <a:schemeClr val="accent2">
              <a:lumMod val="90000"/>
              <a:lumOff val="1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Merge 38"/>
          <p:cNvSpPr/>
          <p:nvPr/>
        </p:nvSpPr>
        <p:spPr>
          <a:xfrm>
            <a:off x="4726041" y="4667579"/>
            <a:ext cx="308092" cy="255222"/>
          </a:xfrm>
          <a:prstGeom prst="flowChartMerge">
            <a:avLst/>
          </a:prstGeom>
          <a:solidFill>
            <a:schemeClr val="accent2">
              <a:lumMod val="90000"/>
              <a:lumOff val="1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Merge 39"/>
          <p:cNvSpPr/>
          <p:nvPr/>
        </p:nvSpPr>
        <p:spPr>
          <a:xfrm>
            <a:off x="3695454" y="5563570"/>
            <a:ext cx="308092" cy="255222"/>
          </a:xfrm>
          <a:prstGeom prst="flowChartMerge">
            <a:avLst/>
          </a:prstGeom>
          <a:solidFill>
            <a:schemeClr val="accent2">
              <a:lumMod val="90000"/>
              <a:lumOff val="1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Merge 46"/>
          <p:cNvSpPr/>
          <p:nvPr/>
        </p:nvSpPr>
        <p:spPr>
          <a:xfrm>
            <a:off x="5816256" y="3057079"/>
            <a:ext cx="308092" cy="255222"/>
          </a:xfrm>
          <a:prstGeom prst="flowChartMerge">
            <a:avLst/>
          </a:prstGeom>
          <a:solidFill>
            <a:schemeClr val="accent2">
              <a:lumMod val="90000"/>
              <a:lumOff val="1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6495598" y="2887183"/>
            <a:ext cx="2621617" cy="3442310"/>
          </a:xfrm>
        </p:spPr>
        <p:txBody>
          <a:bodyPr/>
          <a:lstStyle/>
          <a:p>
            <a:r>
              <a:rPr lang="pt-BR" dirty="0" smtClean="0"/>
              <a:t>Iniciativas de uso em diferentes disciplinas</a:t>
            </a:r>
            <a:endParaRPr lang="pt-BR" dirty="0"/>
          </a:p>
        </p:txBody>
      </p:sp>
      <p:sp>
        <p:nvSpPr>
          <p:cNvPr id="33" name="TextBox 32"/>
          <p:cNvSpPr txBox="1"/>
          <p:nvPr/>
        </p:nvSpPr>
        <p:spPr>
          <a:xfrm>
            <a:off x="169059" y="3406467"/>
            <a:ext cx="24556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Letras, História, </a:t>
            </a:r>
            <a:r>
              <a:rPr lang="pt-BR" dirty="0"/>
              <a:t>Contabilidade, </a:t>
            </a:r>
            <a:r>
              <a:rPr lang="pt-BR" dirty="0" smtClean="0"/>
              <a:t>Ciências Agrárias e Veterinária, Estatística</a:t>
            </a:r>
            <a:r>
              <a:rPr lang="pt-BR" dirty="0"/>
              <a:t>, </a:t>
            </a:r>
            <a:r>
              <a:rPr lang="pt-BR" dirty="0" smtClean="0"/>
              <a:t>Engenharias</a:t>
            </a:r>
            <a:r>
              <a:rPr lang="pt-BR" dirty="0"/>
              <a:t>, Matemática, Ciências </a:t>
            </a:r>
            <a:r>
              <a:rPr lang="pt-BR" dirty="0" err="1"/>
              <a:t>autariais</a:t>
            </a:r>
            <a:r>
              <a:rPr lang="pt-BR" dirty="0"/>
              <a:t>, </a:t>
            </a:r>
            <a:r>
              <a:rPr lang="pt-BR" dirty="0" smtClean="0"/>
              <a:t>Ciência da Informação, Computação</a:t>
            </a:r>
            <a:r>
              <a:rPr lang="pt-BR" dirty="0"/>
              <a:t>, </a:t>
            </a:r>
            <a:r>
              <a:rPr lang="pt-BR" dirty="0" smtClean="0"/>
              <a:t>...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495598" y="6299754"/>
            <a:ext cx="227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Detalhes no portal</a:t>
            </a: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05707" y="5976588"/>
            <a:ext cx="174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Informações obtidas entre 6 e 9 de junho de </a:t>
            </a:r>
            <a:r>
              <a:rPr lang="pt-BR" sz="1200" dirty="0" smtClean="0"/>
              <a:t>2013</a:t>
            </a:r>
            <a:endParaRPr lang="pt-BR" sz="1200" dirty="0" smtClean="0"/>
          </a:p>
        </p:txBody>
      </p:sp>
      <p:sp>
        <p:nvSpPr>
          <p:cNvPr id="51" name="Merge 50"/>
          <p:cNvSpPr/>
          <p:nvPr/>
        </p:nvSpPr>
        <p:spPr>
          <a:xfrm>
            <a:off x="5229104" y="3257603"/>
            <a:ext cx="308092" cy="255222"/>
          </a:xfrm>
          <a:prstGeom prst="flowChartMerge">
            <a:avLst/>
          </a:prstGeom>
          <a:solidFill>
            <a:schemeClr val="accent2">
              <a:lumMod val="90000"/>
              <a:lumOff val="1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10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Alguns números até 9.6.2013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533390" cy="4648200"/>
          </a:xfrm>
        </p:spPr>
        <p:txBody>
          <a:bodyPr>
            <a:normAutofit/>
          </a:bodyPr>
          <a:lstStyle/>
          <a:p>
            <a:r>
              <a:rPr lang="pt-BR" sz="2400" dirty="0" smtClean="0"/>
              <a:t>Projeto iniciado em </a:t>
            </a:r>
            <a:r>
              <a:rPr lang="pt-BR" sz="2400" b="1" dirty="0" smtClean="0"/>
              <a:t>abril de 2012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Primeira versão disponibilizada ao público: </a:t>
            </a:r>
            <a:r>
              <a:rPr lang="pt-BR" sz="2400" b="1" dirty="0" smtClean="0"/>
              <a:t>20.12.2012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abnTeX2-modelos – downloads: </a:t>
            </a:r>
            <a:r>
              <a:rPr lang="pt-BR" sz="2400" b="1" dirty="0" smtClean="0"/>
              <a:t>3.213</a:t>
            </a:r>
          </a:p>
          <a:p>
            <a:r>
              <a:rPr lang="pt-BR" sz="2400" dirty="0"/>
              <a:t>Visitantes únicos no site desde fevereiro de 2013: </a:t>
            </a:r>
            <a:r>
              <a:rPr lang="pt-BR" sz="2400" b="1" dirty="0" smtClean="0"/>
              <a:t>6.706</a:t>
            </a:r>
          </a:p>
          <a:p>
            <a:r>
              <a:rPr lang="pt-BR" sz="2400" dirty="0" smtClean="0"/>
              <a:t>Ampla comunidade:</a:t>
            </a:r>
          </a:p>
          <a:p>
            <a:pPr lvl="1"/>
            <a:r>
              <a:rPr lang="pt-BR" sz="2000" dirty="0"/>
              <a:t>Colaboradores diretos: </a:t>
            </a:r>
            <a:r>
              <a:rPr lang="pt-BR" sz="2000" b="1" dirty="0">
                <a:hlinkClick r:id="rId2"/>
              </a:rPr>
              <a:t>35</a:t>
            </a:r>
            <a:endParaRPr lang="pt-BR" sz="2000" dirty="0"/>
          </a:p>
          <a:p>
            <a:pPr lvl="1"/>
            <a:r>
              <a:rPr lang="pt-BR" sz="2000" dirty="0" smtClean="0"/>
              <a:t>Pessoas no </a:t>
            </a:r>
            <a:r>
              <a:rPr lang="pt-BR" sz="2000" b="1" dirty="0" smtClean="0"/>
              <a:t>grupo de desenvolvedores</a:t>
            </a:r>
            <a:r>
              <a:rPr lang="pt-BR" sz="2000" dirty="0" smtClean="0"/>
              <a:t>: </a:t>
            </a:r>
            <a:r>
              <a:rPr lang="pt-BR" sz="2000" b="1" dirty="0" smtClean="0">
                <a:hlinkClick r:id="rId3"/>
              </a:rPr>
              <a:t>66</a:t>
            </a:r>
            <a:endParaRPr lang="pt-BR" sz="2000" b="1" dirty="0" smtClean="0"/>
          </a:p>
          <a:p>
            <a:pPr lvl="1"/>
            <a:r>
              <a:rPr lang="pt-BR" sz="2000" dirty="0" smtClean="0"/>
              <a:t>Pessoas </a:t>
            </a:r>
            <a:r>
              <a:rPr lang="pt-BR" sz="2000" dirty="0"/>
              <a:t>no </a:t>
            </a:r>
            <a:r>
              <a:rPr lang="pt-BR" sz="2000" b="1" dirty="0"/>
              <a:t>grupo </a:t>
            </a:r>
            <a:r>
              <a:rPr lang="pt-BR" sz="2000" b="1" dirty="0" smtClean="0"/>
              <a:t>de usuários</a:t>
            </a:r>
            <a:r>
              <a:rPr lang="pt-BR" sz="2000" dirty="0" smtClean="0"/>
              <a:t>: </a:t>
            </a:r>
            <a:r>
              <a:rPr lang="pt-BR" sz="2000" b="1" dirty="0" smtClean="0">
                <a:hlinkClick r:id="rId4"/>
              </a:rPr>
              <a:t>245</a:t>
            </a:r>
            <a:r>
              <a:rPr lang="pt-BR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7785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e documentação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250708" cy="4648200"/>
          </a:xfrm>
        </p:spPr>
        <p:txBody>
          <a:bodyPr>
            <a:normAutofit lnSpcReduction="10000"/>
          </a:bodyPr>
          <a:lstStyle/>
          <a:p>
            <a:r>
              <a:rPr lang="pt-BR" dirty="0" smtClean="0">
                <a:hlinkClick r:id="rId2"/>
              </a:rPr>
              <a:t>Wiki</a:t>
            </a:r>
            <a:r>
              <a:rPr lang="pt-BR" dirty="0" smtClean="0"/>
              <a:t> (ferramentas, orientações de instalação, comunidade)</a:t>
            </a:r>
          </a:p>
          <a:p>
            <a:r>
              <a:rPr lang="pt-BR" dirty="0" smtClean="0">
                <a:hlinkClick r:id="rId3"/>
              </a:rPr>
              <a:t>Modelos</a:t>
            </a:r>
            <a:endParaRPr lang="pt-BR" dirty="0" smtClean="0"/>
          </a:p>
          <a:p>
            <a:pPr lvl="1"/>
            <a:r>
              <a:rPr lang="pt-BR" dirty="0" smtClean="0"/>
              <a:t>Trabalho acadêmico (tese, dissertação e outros do gênero);</a:t>
            </a:r>
          </a:p>
          <a:p>
            <a:pPr lvl="1"/>
            <a:r>
              <a:rPr lang="pt-BR" dirty="0" smtClean="0"/>
              <a:t>Relatório técnico;</a:t>
            </a:r>
          </a:p>
          <a:p>
            <a:pPr lvl="1"/>
            <a:r>
              <a:rPr lang="pt-BR" dirty="0" smtClean="0"/>
              <a:t>Projeto de pesquisa;</a:t>
            </a:r>
          </a:p>
          <a:p>
            <a:pPr lvl="1"/>
            <a:r>
              <a:rPr lang="pt-BR" dirty="0" smtClean="0"/>
              <a:t>Artigo científico;</a:t>
            </a:r>
          </a:p>
          <a:p>
            <a:pPr lvl="1"/>
            <a:r>
              <a:rPr lang="pt-BR" dirty="0" smtClean="0"/>
              <a:t>Livro (em desenvolvimento).</a:t>
            </a:r>
          </a:p>
          <a:p>
            <a:r>
              <a:rPr lang="pt-BR" dirty="0" smtClean="0"/>
              <a:t>Manuais</a:t>
            </a:r>
          </a:p>
          <a:p>
            <a:pPr lvl="1"/>
            <a:r>
              <a:rPr lang="pt-BR" dirty="0" smtClean="0">
                <a:hlinkClick r:id="rId4"/>
              </a:rPr>
              <a:t>Manual da classe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>
                <a:hlinkClick r:id="rId5"/>
              </a:rPr>
              <a:t>Manual dos estilos bibliográficos (ABNT NBR 6023)</a:t>
            </a:r>
            <a:endParaRPr lang="pt-BR" dirty="0" smtClean="0"/>
          </a:p>
          <a:p>
            <a:pPr lvl="1"/>
            <a:r>
              <a:rPr lang="pt-BR" dirty="0">
                <a:hlinkClick r:id="rId6"/>
              </a:rPr>
              <a:t>Manual dos estilos bibliográficos (ABNT NBR </a:t>
            </a:r>
            <a:r>
              <a:rPr lang="pt-BR" dirty="0" smtClean="0">
                <a:hlinkClick r:id="rId6"/>
              </a:rPr>
              <a:t>10520)</a:t>
            </a:r>
            <a:endParaRPr lang="pt-BR" dirty="0" smtClean="0"/>
          </a:p>
          <a:p>
            <a:r>
              <a:rPr lang="pt-BR" dirty="0" smtClean="0">
                <a:hlinkClick r:id="rId7"/>
              </a:rPr>
              <a:t>Livro de introdução a LaTeX</a:t>
            </a:r>
            <a:r>
              <a:rPr lang="pt-BR" dirty="0" smtClean="0"/>
              <a:t> de um dos membros do grupo.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564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Pode ajudar? </a:t>
            </a:r>
            <a:br>
              <a:rPr lang="pt-BR" dirty="0" smtClean="0"/>
            </a:br>
            <a:r>
              <a:rPr lang="pt-BR" dirty="0" smtClean="0"/>
              <a:t>Precisa de ajuda?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250708" cy="4648200"/>
          </a:xfrm>
        </p:spPr>
        <p:txBody>
          <a:bodyPr>
            <a:normAutofit/>
          </a:bodyPr>
          <a:lstStyle/>
          <a:p>
            <a:r>
              <a:rPr lang="pt-BR" dirty="0" smtClean="0"/>
              <a:t>Ajude-nos </a:t>
            </a:r>
            <a:r>
              <a:rPr lang="pt-BR" dirty="0" smtClean="0">
                <a:hlinkClick r:id="rId2"/>
              </a:rPr>
              <a:t>na divulgaç</a:t>
            </a:r>
            <a:r>
              <a:rPr lang="pt-BR" dirty="0" smtClean="0">
                <a:hlinkClick r:id="rId2"/>
              </a:rPr>
              <a:t>ão</a:t>
            </a:r>
            <a:r>
              <a:rPr lang="pt-BR" dirty="0" smtClean="0"/>
              <a:t>;</a:t>
            </a:r>
          </a:p>
          <a:p>
            <a:r>
              <a:rPr lang="pt-BR" dirty="0" smtClean="0"/>
              <a:t>Ajude-nos </a:t>
            </a:r>
            <a:r>
              <a:rPr lang="pt-BR" dirty="0" smtClean="0">
                <a:hlinkClick r:id="rId3"/>
              </a:rPr>
              <a:t>no desenvolvimento</a:t>
            </a:r>
            <a:r>
              <a:rPr lang="pt-BR" dirty="0" smtClean="0"/>
              <a:t>: veja as </a:t>
            </a:r>
            <a:r>
              <a:rPr lang="pt-BR" dirty="0" smtClean="0">
                <a:hlinkClick r:id="rId4"/>
              </a:rPr>
              <a:t>issues abertas</a:t>
            </a:r>
            <a:r>
              <a:rPr lang="pt-BR" dirty="0" smtClean="0"/>
              <a:t>;</a:t>
            </a:r>
          </a:p>
          <a:p>
            <a:r>
              <a:rPr lang="pt-BR" dirty="0" smtClean="0">
                <a:hlinkClick r:id="rId5"/>
              </a:rPr>
              <a:t>Customize</a:t>
            </a:r>
            <a:r>
              <a:rPr lang="pt-BR" dirty="0" smtClean="0"/>
              <a:t> o abnTeX2;</a:t>
            </a:r>
          </a:p>
          <a:p>
            <a:pPr lvl="1"/>
            <a:r>
              <a:rPr lang="pt-BR" dirty="0" smtClean="0"/>
              <a:t>Veja as </a:t>
            </a:r>
            <a:r>
              <a:rPr lang="pt-BR" dirty="0" smtClean="0">
                <a:hlinkClick r:id="rId6"/>
              </a:rPr>
              <a:t>customizaç</a:t>
            </a:r>
            <a:r>
              <a:rPr lang="pt-BR" dirty="0" smtClean="0">
                <a:hlinkClick r:id="rId6"/>
              </a:rPr>
              <a:t>ões que conhecemos</a:t>
            </a:r>
            <a:r>
              <a:rPr lang="pt-BR" dirty="0" smtClean="0"/>
              <a:t>;</a:t>
            </a:r>
            <a:endParaRPr lang="pt-BR" dirty="0" smtClean="0"/>
          </a:p>
          <a:p>
            <a:r>
              <a:rPr lang="pt-BR" dirty="0"/>
              <a:t>Ofereça-nos </a:t>
            </a:r>
            <a:r>
              <a:rPr lang="pt-BR" dirty="0">
                <a:hlinkClick r:id="rId7"/>
              </a:rPr>
              <a:t>ajuda institucional</a:t>
            </a:r>
            <a:r>
              <a:rPr lang="pt-BR" dirty="0"/>
              <a:t>;</a:t>
            </a:r>
          </a:p>
          <a:p>
            <a:r>
              <a:rPr lang="pt-BR" dirty="0" smtClean="0"/>
              <a:t>Participe dos </a:t>
            </a:r>
            <a:r>
              <a:rPr lang="pt-BR" dirty="0" smtClean="0">
                <a:hlinkClick r:id="rId8"/>
              </a:rPr>
              <a:t>grupos de discuss</a:t>
            </a:r>
            <a:r>
              <a:rPr lang="pt-BR" dirty="0" smtClean="0">
                <a:hlinkClick r:id="rId8"/>
              </a:rPr>
              <a:t>ão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 smtClean="0"/>
              <a:t>Conheça as </a:t>
            </a:r>
            <a:r>
              <a:rPr lang="pt-BR" dirty="0" smtClean="0">
                <a:hlinkClick r:id="rId9"/>
              </a:rPr>
              <a:t>pessoas do projeto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43" y="1948828"/>
            <a:ext cx="8218834" cy="1143000"/>
          </a:xfrm>
        </p:spPr>
        <p:txBody>
          <a:bodyPr/>
          <a:lstStyle/>
          <a:p>
            <a:pPr algn="ctr"/>
            <a:r>
              <a:rPr lang="pt-BR" dirty="0" smtClean="0"/>
              <a:t>Obrigado!</a:t>
            </a:r>
            <a:endParaRPr lang="pt-BR" dirty="0"/>
          </a:p>
        </p:txBody>
      </p:sp>
      <p:pic>
        <p:nvPicPr>
          <p:cNvPr id="5" name="Picture 4" descr="abntex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810" y="5113407"/>
            <a:ext cx="3678767" cy="943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96954" y="189790"/>
            <a:ext cx="1947046" cy="20730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832032" y="6014893"/>
            <a:ext cx="3868545" cy="50743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dirty="0" smtClean="0">
                <a:solidFill>
                  <a:schemeClr val="tx1"/>
                </a:solidFill>
                <a:latin typeface="LM Sans 10 Bold"/>
                <a:cs typeface="LM Sans 10 Bold"/>
              </a:rPr>
              <a:t>Uma breve introduç</a:t>
            </a:r>
            <a:r>
              <a:rPr lang="pt-BR" sz="2800" dirty="0" smtClean="0">
                <a:solidFill>
                  <a:schemeClr val="tx1"/>
                </a:solidFill>
                <a:latin typeface="LM Sans 10 Bold"/>
                <a:cs typeface="LM Sans 10 Bold"/>
              </a:rPr>
              <a:t>ão</a:t>
            </a:r>
            <a:endParaRPr lang="pt-BR" sz="2800" dirty="0">
              <a:solidFill>
                <a:schemeClr val="tx1"/>
              </a:solidFill>
              <a:latin typeface="LM Sans 10 Bold"/>
              <a:cs typeface="LM Sans 10 Bold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46042" y="5113407"/>
            <a:ext cx="4775767" cy="151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b="1" dirty="0" smtClean="0"/>
              <a:t>Lauro César </a:t>
            </a:r>
            <a:r>
              <a:rPr lang="pt-BR" b="1" dirty="0" err="1" smtClean="0"/>
              <a:t>Araujo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 smtClean="0"/>
              <a:t>Equipe abnTeX2</a:t>
            </a:r>
            <a:br>
              <a:rPr lang="pt-BR" b="1" dirty="0" smtClean="0"/>
            </a:br>
            <a:r>
              <a:rPr lang="pt-BR" dirty="0" smtClean="0"/>
              <a:t>10 de junho de 2013</a:t>
            </a:r>
            <a:br>
              <a:rPr lang="pt-BR" dirty="0" smtClean="0"/>
            </a:br>
            <a:r>
              <a:rPr lang="pt-BR" sz="1400" dirty="0" err="1" smtClean="0">
                <a:hlinkClick r:id="rId3"/>
              </a:rPr>
              <a:t>http</a:t>
            </a:r>
            <a:r>
              <a:rPr lang="pt-BR" sz="1400" dirty="0" smtClean="0">
                <a:hlinkClick r:id="rId3"/>
              </a:rPr>
              <a:t>://abntex2.googlecode.com/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70628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Prefácio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7002524" cy="453505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Esta apresentação tem o objetivo de servir como introdução ao abnTeX2 e é direcionada a uma plateia que desconheça ou não é familiarizada com </a:t>
            </a:r>
            <a:r>
              <a:rPr lang="pt-BR" dirty="0" err="1" smtClean="0"/>
              <a:t>LaTeX</a:t>
            </a:r>
            <a:r>
              <a:rPr lang="pt-BR" dirty="0" smtClean="0"/>
              <a:t>;</a:t>
            </a:r>
          </a:p>
          <a:p>
            <a:r>
              <a:rPr lang="pt-BR" dirty="0" smtClean="0"/>
              <a:t>Este documento é livre e pode ser distribuído conforme a </a:t>
            </a:r>
            <a:r>
              <a:rPr lang="pt-BR" dirty="0" smtClean="0">
                <a:hlinkClick r:id="rId2"/>
              </a:rPr>
              <a:t>LPPL v3</a:t>
            </a:r>
            <a:r>
              <a:rPr lang="pt-BR" dirty="0" smtClean="0"/>
              <a:t>;</a:t>
            </a:r>
          </a:p>
          <a:p>
            <a:r>
              <a:rPr lang="pt-BR" dirty="0" smtClean="0"/>
              <a:t>Os links remetem a p</a:t>
            </a:r>
            <a:r>
              <a:rPr lang="pt-BR" dirty="0" smtClean="0"/>
              <a:t>áginas externas que podem não estar mais disponíveis;</a:t>
            </a:r>
            <a:endParaRPr lang="pt-BR" dirty="0" smtClean="0"/>
          </a:p>
          <a:p>
            <a:r>
              <a:rPr lang="pt-BR" b="1" dirty="0" smtClean="0"/>
              <a:t>Lauro </a:t>
            </a:r>
            <a:r>
              <a:rPr lang="pt-BR" b="1" dirty="0" smtClean="0"/>
              <a:t>César </a:t>
            </a:r>
            <a:r>
              <a:rPr lang="pt-BR" b="1" dirty="0" err="1" smtClean="0"/>
              <a:t>Araujo</a:t>
            </a:r>
            <a:r>
              <a:rPr lang="pt-BR" dirty="0" smtClean="0"/>
              <a:t>, coordenador do projeto abnTeX2 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>
                <a:hlinkClick r:id="rId3"/>
              </a:rPr>
              <a:t>http://abntex2.googlecode.com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2838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 inicial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7991100" cy="448232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 </a:t>
            </a:r>
            <a:r>
              <a:rPr lang="pt-BR" b="1" dirty="0" smtClean="0"/>
              <a:t>estética</a:t>
            </a:r>
            <a:r>
              <a:rPr lang="pt-BR" dirty="0" smtClean="0"/>
              <a:t> da comunicação científica </a:t>
            </a:r>
            <a:r>
              <a:rPr lang="pt-BR" b="1" dirty="0" smtClean="0"/>
              <a:t>não precisa </a:t>
            </a:r>
            <a:r>
              <a:rPr lang="pt-BR" dirty="0" smtClean="0"/>
              <a:t>ser </a:t>
            </a:r>
            <a:r>
              <a:rPr lang="pt-BR" b="1" dirty="0" smtClean="0"/>
              <a:t>amadora</a:t>
            </a:r>
            <a:r>
              <a:rPr lang="pt-BR" dirty="0" smtClean="0"/>
              <a:t>;</a:t>
            </a:r>
          </a:p>
          <a:p>
            <a:r>
              <a:rPr lang="pt-BR" dirty="0" smtClean="0"/>
              <a:t>As </a:t>
            </a:r>
            <a:r>
              <a:rPr lang="pt-BR" b="1" dirty="0" smtClean="0"/>
              <a:t>referências bibliográficas</a:t>
            </a:r>
            <a:r>
              <a:rPr lang="pt-BR" dirty="0" smtClean="0"/>
              <a:t> </a:t>
            </a:r>
            <a:r>
              <a:rPr lang="pt-BR" dirty="0" smtClean="0"/>
              <a:t>podem ser </a:t>
            </a:r>
            <a:r>
              <a:rPr lang="pt-BR" dirty="0" smtClean="0"/>
              <a:t>organizadas, gerenciadas e reutilizadas;</a:t>
            </a:r>
          </a:p>
          <a:p>
            <a:r>
              <a:rPr lang="pt-BR" dirty="0" smtClean="0"/>
              <a:t>Existe uma forma inteligente </a:t>
            </a:r>
            <a:r>
              <a:rPr lang="pt-BR" dirty="0" smtClean="0"/>
              <a:t>de </a:t>
            </a:r>
            <a:r>
              <a:rPr lang="pt-BR" b="1" dirty="0" smtClean="0"/>
              <a:t>focar no conteúdo</a:t>
            </a:r>
            <a:r>
              <a:rPr lang="pt-BR" dirty="0"/>
              <a:t> </a:t>
            </a:r>
            <a:r>
              <a:rPr lang="pt-BR" dirty="0" smtClean="0"/>
              <a:t>e ter a </a:t>
            </a:r>
            <a:r>
              <a:rPr lang="pt-BR" b="1" dirty="0" smtClean="0"/>
              <a:t>formatação consistente </a:t>
            </a:r>
            <a:r>
              <a:rPr lang="pt-BR" dirty="0" smtClean="0"/>
              <a:t>de forma automática;</a:t>
            </a:r>
          </a:p>
          <a:p>
            <a:r>
              <a:rPr lang="pt-BR" b="1" dirty="0" smtClean="0"/>
              <a:t>Estruturaç</a:t>
            </a:r>
            <a:r>
              <a:rPr lang="pt-BR" b="1" dirty="0" smtClean="0"/>
              <a:t>ão</a:t>
            </a:r>
            <a:r>
              <a:rPr lang="pt-BR" b="1" dirty="0" smtClean="0"/>
              <a:t> </a:t>
            </a:r>
            <a:r>
              <a:rPr lang="pt-BR" b="1" dirty="0" smtClean="0"/>
              <a:t>lógica </a:t>
            </a:r>
            <a:r>
              <a:rPr lang="pt-BR" dirty="0" smtClean="0"/>
              <a:t>otimizada para simplificar </a:t>
            </a:r>
            <a:r>
              <a:rPr lang="pt-BR" dirty="0" smtClean="0"/>
              <a:t>eventuais </a:t>
            </a:r>
            <a:r>
              <a:rPr lang="pt-BR" dirty="0" smtClean="0"/>
              <a:t>reorganizaç</a:t>
            </a:r>
            <a:r>
              <a:rPr lang="pt-BR" dirty="0" smtClean="0"/>
              <a:t>ões</a:t>
            </a:r>
            <a:r>
              <a:rPr lang="pt-BR" dirty="0" smtClean="0"/>
              <a:t> </a:t>
            </a:r>
            <a:r>
              <a:rPr lang="pt-BR" dirty="0" smtClean="0"/>
              <a:t>do texto;</a:t>
            </a:r>
          </a:p>
          <a:p>
            <a:r>
              <a:rPr lang="pt-BR" dirty="0" smtClean="0"/>
              <a:t>Uso de </a:t>
            </a:r>
            <a:r>
              <a:rPr lang="pt-BR" b="1" dirty="0" smtClean="0"/>
              <a:t>ferramentas </a:t>
            </a:r>
            <a:r>
              <a:rPr lang="pt-BR" b="1" dirty="0" smtClean="0"/>
              <a:t>livres</a:t>
            </a:r>
            <a:r>
              <a:rPr lang="pt-BR" dirty="0" smtClean="0"/>
              <a:t>, </a:t>
            </a:r>
            <a:r>
              <a:rPr lang="pt-BR" dirty="0" err="1" smtClean="0"/>
              <a:t>multiplataforma</a:t>
            </a:r>
            <a:r>
              <a:rPr lang="pt-BR" dirty="0" smtClean="0"/>
              <a:t>, </a:t>
            </a:r>
            <a:r>
              <a:rPr lang="pt-BR" dirty="0" smtClean="0"/>
              <a:t>construídas </a:t>
            </a:r>
            <a:r>
              <a:rPr lang="pt-BR" b="1" dirty="0" smtClean="0"/>
              <a:t>por cientistas para cientistas</a:t>
            </a:r>
            <a:r>
              <a:rPr lang="pt-BR" dirty="0" smtClean="0"/>
              <a:t>;</a:t>
            </a:r>
          </a:p>
          <a:p>
            <a:r>
              <a:rPr lang="pt-BR" dirty="0" smtClean="0"/>
              <a:t>Produç</a:t>
            </a:r>
            <a:r>
              <a:rPr lang="pt-BR" dirty="0" smtClean="0"/>
              <a:t>ão de</a:t>
            </a:r>
            <a:r>
              <a:rPr lang="pt-BR" dirty="0" smtClean="0"/>
              <a:t> </a:t>
            </a:r>
            <a:r>
              <a:rPr lang="pt-BR" b="1" dirty="0" smtClean="0"/>
              <a:t>livros</a:t>
            </a:r>
            <a:r>
              <a:rPr lang="pt-BR" dirty="0" smtClean="0"/>
              <a:t> cient</a:t>
            </a:r>
            <a:r>
              <a:rPr lang="pt-BR" dirty="0" smtClean="0"/>
              <a:t>íficos</a:t>
            </a:r>
            <a:r>
              <a:rPr lang="pt-BR" dirty="0" smtClean="0"/>
              <a:t>;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1380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TeX?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5375982" cy="4084696"/>
          </a:xfrm>
        </p:spPr>
        <p:txBody>
          <a:bodyPr>
            <a:normAutofit/>
          </a:bodyPr>
          <a:lstStyle/>
          <a:p>
            <a:r>
              <a:rPr lang="pt-BR" dirty="0" smtClean="0"/>
              <a:t>É </a:t>
            </a:r>
            <a:r>
              <a:rPr lang="pt-BR" dirty="0"/>
              <a:t>um programa </a:t>
            </a:r>
            <a:r>
              <a:rPr lang="pt-BR" dirty="0" smtClean="0"/>
              <a:t>desenvolvido para </a:t>
            </a:r>
            <a:r>
              <a:rPr lang="pt-BR" dirty="0"/>
              <a:t>a escrita de texto cientifico e </a:t>
            </a:r>
            <a:r>
              <a:rPr lang="pt-BR" dirty="0" smtClean="0"/>
              <a:t>fórmulas matemáticas;</a:t>
            </a:r>
          </a:p>
          <a:p>
            <a:r>
              <a:rPr lang="pt-BR" dirty="0" smtClean="0"/>
              <a:t>Comandos de baixo nível orientados a construção de páginas;</a:t>
            </a:r>
          </a:p>
          <a:p>
            <a:r>
              <a:rPr lang="pt-BR" dirty="0" smtClean="0"/>
              <a:t>Criado em 1977 quando a tipografia era muito incipiente.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793" y="2843381"/>
            <a:ext cx="2412810" cy="2820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398793" y="5804458"/>
            <a:ext cx="241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Donald  Knuth</a:t>
            </a:r>
          </a:p>
        </p:txBody>
      </p:sp>
    </p:spTree>
    <p:extLst>
      <p:ext uri="{BB962C8B-B14F-4D97-AF65-F5344CB8AC3E}">
        <p14:creationId xmlns:p14="http://schemas.microsoft.com/office/powerpoint/2010/main" val="276396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LaTeX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5375982" cy="4084696"/>
          </a:xfrm>
        </p:spPr>
        <p:txBody>
          <a:bodyPr>
            <a:normAutofit/>
          </a:bodyPr>
          <a:lstStyle/>
          <a:p>
            <a:r>
              <a:rPr lang="pt-BR" dirty="0"/>
              <a:t>Conjunto de macros de alto </a:t>
            </a:r>
            <a:r>
              <a:rPr lang="pt-BR" dirty="0" smtClean="0"/>
              <a:t>nível para TeX;</a:t>
            </a:r>
            <a:endParaRPr lang="pt-BR" dirty="0"/>
          </a:p>
          <a:p>
            <a:r>
              <a:rPr lang="pt-BR" dirty="0" err="1" smtClean="0"/>
              <a:t>Desassociação</a:t>
            </a:r>
            <a:r>
              <a:rPr lang="pt-BR" dirty="0" smtClean="0"/>
              <a:t> </a:t>
            </a:r>
            <a:r>
              <a:rPr lang="pt-BR" dirty="0"/>
              <a:t>entre conteúdo e </a:t>
            </a:r>
            <a:r>
              <a:rPr lang="pt-BR" dirty="0" smtClean="0"/>
              <a:t>leiaute;</a:t>
            </a:r>
          </a:p>
          <a:p>
            <a:r>
              <a:rPr lang="pt-BR" dirty="0"/>
              <a:t>Criado </a:t>
            </a:r>
            <a:r>
              <a:rPr lang="pt-BR" dirty="0" smtClean="0"/>
              <a:t>a partir de 1980;</a:t>
            </a:r>
          </a:p>
          <a:p>
            <a:r>
              <a:rPr lang="pt-BR" dirty="0" smtClean="0"/>
              <a:t>Tornou-se rapidamente o </a:t>
            </a:r>
            <a:r>
              <a:rPr lang="pt-BR" b="1" dirty="0" smtClean="0"/>
              <a:t>padrão</a:t>
            </a:r>
            <a:r>
              <a:rPr lang="pt-BR" dirty="0" smtClean="0"/>
              <a:t> </a:t>
            </a:r>
            <a:r>
              <a:rPr lang="pt-BR" b="1" dirty="0" smtClean="0"/>
              <a:t>de facto</a:t>
            </a:r>
            <a:r>
              <a:rPr lang="pt-BR" dirty="0" smtClean="0"/>
              <a:t> na escrita científica mundial;</a:t>
            </a:r>
          </a:p>
          <a:p>
            <a:r>
              <a:rPr lang="pt-BR" dirty="0" smtClean="0"/>
              <a:t>Milhares de customizações e </a:t>
            </a:r>
            <a:r>
              <a:rPr lang="pt-BR" dirty="0" smtClean="0">
                <a:hlinkClick r:id="rId2"/>
              </a:rPr>
              <a:t>pacotes</a:t>
            </a:r>
            <a:r>
              <a:rPr lang="pt-BR" dirty="0" smtClean="0"/>
              <a:t> específicos, entre eles o abnTeX2!</a:t>
            </a:r>
            <a:endParaRPr lang="pt-BR" dirty="0"/>
          </a:p>
          <a:p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6530175" y="5804458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Leslie </a:t>
            </a:r>
            <a:r>
              <a:rPr lang="en-US" dirty="0" err="1"/>
              <a:t>Lamport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524" y="2368808"/>
            <a:ext cx="2482529" cy="3310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0944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rcRect t="-4450" b="-4450"/>
          <a:stretch>
            <a:fillRect/>
          </a:stretch>
        </p:blipFill>
        <p:spPr>
          <a:xfrm>
            <a:off x="3353807" y="4003602"/>
            <a:ext cx="5465341" cy="300572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518472" y="4091989"/>
            <a:ext cx="1550457" cy="25832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rcRect t="-19150" b="-19150"/>
          <a:stretch>
            <a:fillRect/>
          </a:stretch>
        </p:blipFill>
        <p:spPr>
          <a:xfrm>
            <a:off x="302804" y="4091989"/>
            <a:ext cx="5304626" cy="2917340"/>
          </a:xfrm>
          <a:prstGeom prst="rect">
            <a:avLst/>
          </a:prstGeom>
        </p:spPr>
      </p:pic>
      <p:pic>
        <p:nvPicPr>
          <p:cNvPr id="6" name="Content Placeholder 6" descr="fig_aromatico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172" r="-38172"/>
          <a:stretch>
            <a:fillRect/>
          </a:stretch>
        </p:blipFill>
        <p:spPr>
          <a:xfrm>
            <a:off x="-674213" y="1687385"/>
            <a:ext cx="4881416" cy="2684591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6" name="Group 15"/>
          <p:cNvGrpSpPr/>
          <p:nvPr/>
        </p:nvGrpSpPr>
        <p:grpSpPr>
          <a:xfrm>
            <a:off x="3531063" y="1687386"/>
            <a:ext cx="5199489" cy="2327299"/>
            <a:chOff x="1569994" y="2124017"/>
            <a:chExt cx="5199489" cy="2327299"/>
          </a:xfrm>
        </p:grpSpPr>
        <p:sp>
          <p:nvSpPr>
            <p:cNvPr id="9" name="TextBox 8"/>
            <p:cNvSpPr txBox="1"/>
            <p:nvPr/>
          </p:nvSpPr>
          <p:spPr>
            <a:xfrm>
              <a:off x="1569994" y="2124017"/>
              <a:ext cx="1217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dirty="0" err="1" smtClean="0"/>
                <a:t>Ligaturas</a:t>
              </a:r>
              <a:r>
                <a:rPr lang="pt-BR" dirty="0" smtClean="0"/>
                <a:t>:</a:t>
              </a:r>
              <a:endParaRPr lang="pt-BR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569994" y="2530083"/>
              <a:ext cx="5199489" cy="1921233"/>
              <a:chOff x="352168" y="2587745"/>
              <a:chExt cx="5199489" cy="192123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52168" y="2587745"/>
                <a:ext cx="5199489" cy="192123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0873" y="2587746"/>
                <a:ext cx="4331720" cy="8890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0873" y="3514412"/>
                <a:ext cx="4331720" cy="88900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352168" y="2793627"/>
                <a:ext cx="815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pt-BR" dirty="0" smtClean="0"/>
                  <a:t>Word:</a:t>
                </a:r>
                <a:endParaRPr lang="pt-BR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52168" y="3731658"/>
                <a:ext cx="8677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pt-BR" dirty="0" err="1" smtClean="0"/>
                  <a:t>LaTeX</a:t>
                </a:r>
                <a:r>
                  <a:rPr lang="pt-BR" dirty="0" smtClean="0"/>
                  <a:t>:</a:t>
                </a:r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7193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era o </a:t>
            </a:r>
            <a:r>
              <a:rPr lang="pt-BR" dirty="0" err="1" smtClean="0"/>
              <a:t>abnTeX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smtClean="0"/>
              <a:t>ABsurd Norms for TeX </a:t>
            </a:r>
          </a:p>
          <a:p>
            <a:r>
              <a:rPr lang="pt-BR" i="1" smtClean="0"/>
              <a:t>“Existem normas demais, regras demais, burocracias demais e maior parte disso é inútil. Mas cada vez mais todas essas coisas ocupam o nosso precioso tempo afastando-nos de atividades mais interessantes e criativas.” </a:t>
            </a:r>
          </a:p>
          <a:p>
            <a:r>
              <a:rPr lang="pt-BR" smtClean="0"/>
              <a:t>Iniciado entre 2001 e 2002 por Gerald Weber, Miguel Frasson e outros;</a:t>
            </a:r>
          </a:p>
          <a:p>
            <a:r>
              <a:rPr lang="pt-BR" smtClean="0"/>
              <a:t>Paralisado por quase 10 anos</a:t>
            </a:r>
          </a:p>
        </p:txBody>
      </p:sp>
    </p:spTree>
    <p:extLst>
      <p:ext uri="{BB962C8B-B14F-4D97-AF65-F5344CB8AC3E}">
        <p14:creationId xmlns:p14="http://schemas.microsoft.com/office/powerpoint/2010/main" val="1651407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abnTeX2?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7608779" cy="4517355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“Uma suíte para </a:t>
            </a:r>
            <a:r>
              <a:rPr lang="pt-BR" dirty="0" err="1" smtClean="0"/>
              <a:t>LaTeX</a:t>
            </a:r>
            <a:r>
              <a:rPr lang="pt-BR" dirty="0" smtClean="0"/>
              <a:t> que atende os requisitos das normas da ABNT para elaboração de documentos técnicos e científicos brasileiros</a:t>
            </a:r>
            <a:r>
              <a:rPr lang="pt-BR" dirty="0" smtClean="0"/>
              <a:t>”</a:t>
            </a:r>
            <a:endParaRPr lang="pt-BR" dirty="0" smtClean="0"/>
          </a:p>
          <a:p>
            <a:r>
              <a:rPr lang="pt-BR" dirty="0" smtClean="0"/>
              <a:t>Composto por:</a:t>
            </a:r>
          </a:p>
          <a:p>
            <a:pPr lvl="1"/>
            <a:r>
              <a:rPr lang="pt-BR" dirty="0" smtClean="0"/>
              <a:t>uma </a:t>
            </a:r>
            <a:r>
              <a:rPr lang="pt-BR" b="1" dirty="0" smtClean="0"/>
              <a:t>classe</a:t>
            </a:r>
            <a:r>
              <a:rPr lang="pt-BR" dirty="0" smtClean="0"/>
              <a:t>, por </a:t>
            </a:r>
            <a:r>
              <a:rPr lang="pt-BR" b="1" dirty="0" smtClean="0"/>
              <a:t>pacotes de citação </a:t>
            </a:r>
            <a:r>
              <a:rPr lang="pt-BR" dirty="0" smtClean="0"/>
              <a:t>e de </a:t>
            </a:r>
            <a:r>
              <a:rPr lang="pt-BR" b="1" dirty="0" smtClean="0"/>
              <a:t>formatação de estilos </a:t>
            </a:r>
            <a:r>
              <a:rPr lang="pt-BR" dirty="0" smtClean="0"/>
              <a:t>bibliográficos, </a:t>
            </a:r>
          </a:p>
          <a:p>
            <a:pPr lvl="1"/>
            <a:r>
              <a:rPr lang="pt-BR" dirty="0" smtClean="0"/>
              <a:t>por </a:t>
            </a:r>
            <a:r>
              <a:rPr lang="pt-BR" b="1" dirty="0" smtClean="0"/>
              <a:t>exemplos</a:t>
            </a:r>
            <a:r>
              <a:rPr lang="pt-BR" dirty="0" smtClean="0"/>
              <a:t>, </a:t>
            </a:r>
            <a:r>
              <a:rPr lang="pt-BR" b="1" dirty="0" smtClean="0"/>
              <a:t>modelos de documentos </a:t>
            </a:r>
            <a:r>
              <a:rPr lang="pt-BR" dirty="0" smtClean="0"/>
              <a:t>e </a:t>
            </a:r>
          </a:p>
          <a:p>
            <a:pPr lvl="1"/>
            <a:r>
              <a:rPr lang="pt-BR" dirty="0" smtClean="0"/>
              <a:t>por uma ampla </a:t>
            </a:r>
            <a:r>
              <a:rPr lang="pt-BR" b="1" dirty="0" smtClean="0"/>
              <a:t>documentação</a:t>
            </a:r>
            <a:r>
              <a:rPr lang="pt-BR" dirty="0" smtClean="0"/>
              <a:t>. </a:t>
            </a:r>
          </a:p>
          <a:p>
            <a:r>
              <a:rPr lang="pt-BR" dirty="0" smtClean="0"/>
              <a:t>Regido por </a:t>
            </a:r>
            <a:r>
              <a:rPr lang="pt-BR" dirty="0" smtClean="0">
                <a:hlinkClick r:id="rId2"/>
              </a:rPr>
              <a:t>diretrizes</a:t>
            </a:r>
            <a:r>
              <a:rPr lang="pt-BR" dirty="0" smtClean="0"/>
              <a:t>: </a:t>
            </a:r>
          </a:p>
          <a:p>
            <a:pPr lvl="1"/>
            <a:r>
              <a:rPr lang="pt-BR" dirty="0" smtClean="0"/>
              <a:t>software livre, </a:t>
            </a:r>
          </a:p>
          <a:p>
            <a:pPr lvl="1"/>
            <a:r>
              <a:rPr lang="pt-BR" dirty="0" smtClean="0">
                <a:hlinkClick r:id="rId3"/>
              </a:rPr>
              <a:t>modelos canônicos</a:t>
            </a:r>
            <a:endParaRPr lang="pt-BR" dirty="0" smtClean="0"/>
          </a:p>
          <a:p>
            <a:r>
              <a:rPr lang="pt-BR" dirty="0" err="1" smtClean="0"/>
              <a:t>Wikipedia</a:t>
            </a:r>
            <a:r>
              <a:rPr lang="pt-BR" dirty="0" smtClean="0"/>
              <a:t>: </a:t>
            </a:r>
            <a:r>
              <a:rPr lang="pt-BR" dirty="0">
                <a:hlinkClick r:id="rId4"/>
              </a:rPr>
              <a:t>http://pt.wikipedia.org/wiki/AbnTeX2</a:t>
            </a:r>
            <a:r>
              <a:rPr lang="pt-BR" dirty="0"/>
              <a:t> 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63025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Compatível com as normas vigentes da ABNT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686801" cy="4405701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/>
              <a:t>ABNT NBR 6022:2003</a:t>
            </a:r>
            <a:r>
              <a:rPr lang="pt-BR" dirty="0"/>
              <a:t>: Artigo em publicação periódica científica </a:t>
            </a:r>
            <a:r>
              <a:rPr lang="pt-BR" dirty="0" smtClean="0"/>
              <a:t>impressa</a:t>
            </a:r>
          </a:p>
          <a:p>
            <a:r>
              <a:rPr lang="pt-BR" b="1" dirty="0" smtClean="0"/>
              <a:t>ABNT </a:t>
            </a:r>
            <a:r>
              <a:rPr lang="pt-BR" b="1" dirty="0"/>
              <a:t>NBR 6023:2002</a:t>
            </a:r>
            <a:r>
              <a:rPr lang="pt-BR" dirty="0"/>
              <a:t>: Referência </a:t>
            </a:r>
            <a:r>
              <a:rPr lang="pt-BR" dirty="0" smtClean="0"/>
              <a:t>– Elaboração</a:t>
            </a:r>
          </a:p>
          <a:p>
            <a:r>
              <a:rPr lang="pt-BR" b="1" dirty="0" smtClean="0"/>
              <a:t>ABNT NBR 6024:2012</a:t>
            </a:r>
            <a:r>
              <a:rPr lang="pt-BR" dirty="0" smtClean="0"/>
              <a:t>: Numeração progressiva das seções de um documento</a:t>
            </a:r>
          </a:p>
          <a:p>
            <a:r>
              <a:rPr lang="pt-BR" b="1" dirty="0" smtClean="0"/>
              <a:t>ABNT </a:t>
            </a:r>
            <a:r>
              <a:rPr lang="pt-BR" b="1" dirty="0"/>
              <a:t>NBR 6027:2012</a:t>
            </a:r>
            <a:r>
              <a:rPr lang="pt-BR" dirty="0"/>
              <a:t>: </a:t>
            </a:r>
            <a:r>
              <a:rPr lang="pt-BR" dirty="0" smtClean="0"/>
              <a:t>Sumário</a:t>
            </a:r>
          </a:p>
          <a:p>
            <a:r>
              <a:rPr lang="pt-BR" b="1" dirty="0" smtClean="0"/>
              <a:t>ABNT </a:t>
            </a:r>
            <a:r>
              <a:rPr lang="pt-BR" b="1" dirty="0"/>
              <a:t>NBR 6028:2003</a:t>
            </a:r>
            <a:r>
              <a:rPr lang="pt-BR" dirty="0"/>
              <a:t>: </a:t>
            </a:r>
            <a:r>
              <a:rPr lang="pt-BR" dirty="0" smtClean="0"/>
              <a:t>Resumo</a:t>
            </a:r>
          </a:p>
          <a:p>
            <a:r>
              <a:rPr lang="pt-BR" b="1" dirty="0" smtClean="0"/>
              <a:t>ABNT </a:t>
            </a:r>
            <a:r>
              <a:rPr lang="pt-BR" b="1" dirty="0"/>
              <a:t>NBR 6034:2004</a:t>
            </a:r>
            <a:r>
              <a:rPr lang="pt-BR" dirty="0"/>
              <a:t>: </a:t>
            </a:r>
            <a:r>
              <a:rPr lang="pt-BR" dirty="0" smtClean="0"/>
              <a:t>Índice</a:t>
            </a:r>
          </a:p>
          <a:p>
            <a:r>
              <a:rPr lang="pt-BR" b="1" dirty="0" smtClean="0"/>
              <a:t>ABNT </a:t>
            </a:r>
            <a:r>
              <a:rPr lang="pt-BR" b="1" dirty="0"/>
              <a:t>NBR 10520:2002</a:t>
            </a:r>
            <a:r>
              <a:rPr lang="pt-BR" dirty="0"/>
              <a:t>: </a:t>
            </a:r>
            <a:r>
              <a:rPr lang="pt-BR" dirty="0" smtClean="0"/>
              <a:t>Citações</a:t>
            </a:r>
          </a:p>
          <a:p>
            <a:r>
              <a:rPr lang="pt-BR" b="1" dirty="0" smtClean="0"/>
              <a:t>ABNT </a:t>
            </a:r>
            <a:r>
              <a:rPr lang="pt-BR" b="1" dirty="0"/>
              <a:t>NBR 10719:2011</a:t>
            </a:r>
            <a:r>
              <a:rPr lang="pt-BR" dirty="0"/>
              <a:t>: Relatório técnico e/ou </a:t>
            </a:r>
            <a:r>
              <a:rPr lang="pt-BR" dirty="0" smtClean="0"/>
              <a:t>científico</a:t>
            </a:r>
          </a:p>
          <a:p>
            <a:r>
              <a:rPr lang="pt-BR" b="1" dirty="0" smtClean="0"/>
              <a:t>ABNT </a:t>
            </a:r>
            <a:r>
              <a:rPr lang="pt-BR" b="1" dirty="0"/>
              <a:t>NBR 14724:2011</a:t>
            </a:r>
            <a:r>
              <a:rPr lang="pt-BR" dirty="0"/>
              <a:t>: Trabalhos </a:t>
            </a:r>
            <a:r>
              <a:rPr lang="pt-BR" dirty="0" smtClean="0"/>
              <a:t>acadêmicos</a:t>
            </a:r>
          </a:p>
          <a:p>
            <a:r>
              <a:rPr lang="pt-BR" b="1" dirty="0" smtClean="0"/>
              <a:t>ABNT </a:t>
            </a:r>
            <a:r>
              <a:rPr lang="pt-BR" b="1" dirty="0"/>
              <a:t>NBR 15287:2011</a:t>
            </a:r>
            <a:r>
              <a:rPr lang="pt-BR" dirty="0"/>
              <a:t>: Projeto de </a:t>
            </a:r>
            <a:r>
              <a:rPr lang="pt-BR" dirty="0" smtClean="0"/>
              <a:t>pesquisa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432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565</TotalTime>
  <Words>731</Words>
  <Application>Microsoft Macintosh PowerPoint</Application>
  <PresentationFormat>On-screen Show (4:3)</PresentationFormat>
  <Paragraphs>96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Plaza</vt:lpstr>
      <vt:lpstr>Uma breve introdução</vt:lpstr>
      <vt:lpstr>Prefácio</vt:lpstr>
      <vt:lpstr>Motivação inicial</vt:lpstr>
      <vt:lpstr>O que é TeX?</vt:lpstr>
      <vt:lpstr>O que é LaTeX?</vt:lpstr>
      <vt:lpstr>PowerPoint Presentation</vt:lpstr>
      <vt:lpstr>O que era o abnTeX?</vt:lpstr>
      <vt:lpstr>O que é o abnTeX2?</vt:lpstr>
      <vt:lpstr>Compatível com as normas vigentes da ABNT</vt:lpstr>
      <vt:lpstr>Iniciativas de uso em diferentes disciplinas</vt:lpstr>
      <vt:lpstr>Alguns números até 9.6.2013</vt:lpstr>
      <vt:lpstr>Modelos e documentação</vt:lpstr>
      <vt:lpstr>Pode ajudar?  Precisa de ajuda?</vt:lpstr>
      <vt:lpstr>Obrigado!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Lauro Cesar</dc:creator>
  <cp:lastModifiedBy>Lauro Cesar</cp:lastModifiedBy>
  <cp:revision>49</cp:revision>
  <dcterms:created xsi:type="dcterms:W3CDTF">2013-06-08T00:17:51Z</dcterms:created>
  <dcterms:modified xsi:type="dcterms:W3CDTF">2013-06-10T00:50:54Z</dcterms:modified>
</cp:coreProperties>
</file>