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6" r:id="rId9"/>
    <p:sldId id="267" r:id="rId10"/>
    <p:sldId id="265" r:id="rId11"/>
    <p:sldId id="268" r:id="rId12"/>
    <p:sldId id="261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240A69D3-DC28-4450-AD3E-2B31F1416F55}">
          <p14:sldIdLst>
            <p14:sldId id="256"/>
            <p14:sldId id="258"/>
            <p14:sldId id="259"/>
            <p14:sldId id="260"/>
            <p14:sldId id="263"/>
            <p14:sldId id="262"/>
            <p14:sldId id="264"/>
            <p14:sldId id="266"/>
            <p14:sldId id="267"/>
            <p14:sldId id="265"/>
            <p14:sldId id="268"/>
            <p14:sldId id="261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638E0-3671-415B-A533-5B8E44B8EC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A82EA7-CA2C-4741-B66B-CC261A52B610}">
      <dgm:prSet/>
      <dgm:spPr/>
      <dgm:t>
        <a:bodyPr/>
        <a:lstStyle/>
        <a:p>
          <a:r>
            <a:rPr lang="pt-PT" b="1" i="1"/>
            <a:t>ClienteHandler</a:t>
          </a:r>
          <a:r>
            <a:rPr lang="pt-PT"/>
            <a:t> – Thread pertencente ao Servidor que visa tratar dos pedidos dos Clientes.</a:t>
          </a:r>
          <a:endParaRPr lang="en-US"/>
        </a:p>
      </dgm:t>
    </dgm:pt>
    <dgm:pt modelId="{006ACAE2-2069-42FC-AE51-52AC72588BA6}" type="parTrans" cxnId="{489A4AAD-A810-4858-A630-21D2889AEC38}">
      <dgm:prSet/>
      <dgm:spPr/>
      <dgm:t>
        <a:bodyPr/>
        <a:lstStyle/>
        <a:p>
          <a:endParaRPr lang="en-US"/>
        </a:p>
      </dgm:t>
    </dgm:pt>
    <dgm:pt modelId="{18A82B9E-8B64-418B-B7B6-B8B1BD741C47}" type="sibTrans" cxnId="{489A4AAD-A810-4858-A630-21D2889AEC38}">
      <dgm:prSet/>
      <dgm:spPr/>
      <dgm:t>
        <a:bodyPr/>
        <a:lstStyle/>
        <a:p>
          <a:endParaRPr lang="en-US"/>
        </a:p>
      </dgm:t>
    </dgm:pt>
    <dgm:pt modelId="{45A556E0-C6F4-4D90-B92B-612E27E22F68}">
      <dgm:prSet/>
      <dgm:spPr/>
      <dgm:t>
        <a:bodyPr/>
        <a:lstStyle/>
        <a:p>
          <a:r>
            <a:rPr lang="pt-PT" b="1" i="1"/>
            <a:t>Servidor</a:t>
          </a:r>
          <a:r>
            <a:rPr lang="pt-PT"/>
            <a:t> – Gerencia a comunicação com clientes e servidor backup, sincroniza dados , envia heartbeats via multicast e garante a desconexão de clientes  no encerramento.</a:t>
          </a:r>
          <a:endParaRPr lang="en-US"/>
        </a:p>
      </dgm:t>
    </dgm:pt>
    <dgm:pt modelId="{CB029592-6BB9-43B7-A33A-4F14C880BFAA}" type="parTrans" cxnId="{33FB3498-98A3-4AEC-B6DC-10EF6B6B3627}">
      <dgm:prSet/>
      <dgm:spPr/>
      <dgm:t>
        <a:bodyPr/>
        <a:lstStyle/>
        <a:p>
          <a:endParaRPr lang="en-US"/>
        </a:p>
      </dgm:t>
    </dgm:pt>
    <dgm:pt modelId="{696589A9-F225-449B-BDCB-A155F7649A68}" type="sibTrans" cxnId="{33FB3498-98A3-4AEC-B6DC-10EF6B6B3627}">
      <dgm:prSet/>
      <dgm:spPr/>
      <dgm:t>
        <a:bodyPr/>
        <a:lstStyle/>
        <a:p>
          <a:endParaRPr lang="en-US"/>
        </a:p>
      </dgm:t>
    </dgm:pt>
    <dgm:pt modelId="{A68AA680-3AF2-4246-B8E0-FD5C153C0ECA}">
      <dgm:prSet/>
      <dgm:spPr/>
      <dgm:t>
        <a:bodyPr/>
        <a:lstStyle/>
        <a:p>
          <a:r>
            <a:rPr lang="pt-PT" b="1" i="1"/>
            <a:t>Cliente</a:t>
          </a:r>
          <a:r>
            <a:rPr lang="pt-PT"/>
            <a:t> – inicializa a comunicação com o servidor e inicia a interface do cliente.</a:t>
          </a:r>
          <a:endParaRPr lang="en-US"/>
        </a:p>
      </dgm:t>
    </dgm:pt>
    <dgm:pt modelId="{46512833-6F76-4530-BD7A-0C1A5DE2EAA3}" type="parTrans" cxnId="{59EDEDB8-8F23-4419-8DC1-6882CE643C30}">
      <dgm:prSet/>
      <dgm:spPr/>
      <dgm:t>
        <a:bodyPr/>
        <a:lstStyle/>
        <a:p>
          <a:endParaRPr lang="en-US"/>
        </a:p>
      </dgm:t>
    </dgm:pt>
    <dgm:pt modelId="{2CA969CB-769F-45BA-8215-F57CC3BF9E5A}" type="sibTrans" cxnId="{59EDEDB8-8F23-4419-8DC1-6882CE643C30}">
      <dgm:prSet/>
      <dgm:spPr/>
      <dgm:t>
        <a:bodyPr/>
        <a:lstStyle/>
        <a:p>
          <a:endParaRPr lang="en-US"/>
        </a:p>
      </dgm:t>
    </dgm:pt>
    <dgm:pt modelId="{FF6301C6-9836-41A6-9FD1-2A2EDD5C0909}">
      <dgm:prSet/>
      <dgm:spPr/>
      <dgm:t>
        <a:bodyPr/>
        <a:lstStyle/>
        <a:p>
          <a:r>
            <a:rPr lang="pt-PT" b="1" i="1"/>
            <a:t>ClienteComunicacao </a:t>
          </a:r>
          <a:r>
            <a:rPr lang="pt-PT"/>
            <a:t>– Inicia a conexão com o servidor, inicia o recebimento de respostas do servidor e envia pedidos ao servidor.</a:t>
          </a:r>
          <a:endParaRPr lang="en-US"/>
        </a:p>
      </dgm:t>
    </dgm:pt>
    <dgm:pt modelId="{D8056FB7-640B-4D6A-919F-4B95C2CC2958}" type="parTrans" cxnId="{0AF49981-D28C-45BD-A8F2-03185647D2DB}">
      <dgm:prSet/>
      <dgm:spPr/>
      <dgm:t>
        <a:bodyPr/>
        <a:lstStyle/>
        <a:p>
          <a:endParaRPr lang="en-US"/>
        </a:p>
      </dgm:t>
    </dgm:pt>
    <dgm:pt modelId="{E4605FF7-3F69-44F6-AAF0-3DEECEB64D66}" type="sibTrans" cxnId="{0AF49981-D28C-45BD-A8F2-03185647D2DB}">
      <dgm:prSet/>
      <dgm:spPr/>
      <dgm:t>
        <a:bodyPr/>
        <a:lstStyle/>
        <a:p>
          <a:endParaRPr lang="en-US"/>
        </a:p>
      </dgm:t>
    </dgm:pt>
    <dgm:pt modelId="{899F3CAC-8677-4876-9381-CD0338AC5B91}">
      <dgm:prSet/>
      <dgm:spPr/>
      <dgm:t>
        <a:bodyPr/>
        <a:lstStyle/>
        <a:p>
          <a:r>
            <a:rPr lang="pt-PT" b="1" i="1"/>
            <a:t>ClienteRecebedor</a:t>
          </a:r>
          <a:r>
            <a:rPr lang="pt-PT"/>
            <a:t> – Recebe as repostas do Servidor.</a:t>
          </a:r>
          <a:endParaRPr lang="en-US"/>
        </a:p>
      </dgm:t>
    </dgm:pt>
    <dgm:pt modelId="{5FCE9EE0-680A-4ECA-A978-C0D6554FBA4B}" type="parTrans" cxnId="{DAFDB4EC-9972-4083-A6A2-AAF1F0AA4483}">
      <dgm:prSet/>
      <dgm:spPr/>
      <dgm:t>
        <a:bodyPr/>
        <a:lstStyle/>
        <a:p>
          <a:endParaRPr lang="en-US"/>
        </a:p>
      </dgm:t>
    </dgm:pt>
    <dgm:pt modelId="{AA8B9A51-48D8-4B2D-8AA3-72071E744D72}" type="sibTrans" cxnId="{DAFDB4EC-9972-4083-A6A2-AAF1F0AA4483}">
      <dgm:prSet/>
      <dgm:spPr/>
      <dgm:t>
        <a:bodyPr/>
        <a:lstStyle/>
        <a:p>
          <a:endParaRPr lang="en-US"/>
        </a:p>
      </dgm:t>
    </dgm:pt>
    <dgm:pt modelId="{7EFD420D-F626-41A1-ADAF-F16FEB474AD0}">
      <dgm:prSet/>
      <dgm:spPr/>
      <dgm:t>
        <a:bodyPr/>
        <a:lstStyle/>
        <a:p>
          <a:r>
            <a:rPr lang="pt-PT" b="1" i="1"/>
            <a:t>ClienteVista</a:t>
          </a:r>
          <a:r>
            <a:rPr lang="pt-PT"/>
            <a:t> – Interface do utilizador. Mostra as repostas do Servidor que lhe são mandadas pelo ClienteRecebedor.</a:t>
          </a:r>
          <a:endParaRPr lang="en-US"/>
        </a:p>
      </dgm:t>
    </dgm:pt>
    <dgm:pt modelId="{097FC373-E0BB-471A-950A-24305F530BC3}" type="parTrans" cxnId="{648F14CB-B567-419D-BFB7-9B3D85A830AA}">
      <dgm:prSet/>
      <dgm:spPr/>
      <dgm:t>
        <a:bodyPr/>
        <a:lstStyle/>
        <a:p>
          <a:endParaRPr lang="en-US"/>
        </a:p>
      </dgm:t>
    </dgm:pt>
    <dgm:pt modelId="{D9B6E52F-0742-44F9-A8D0-F33967F1545D}" type="sibTrans" cxnId="{648F14CB-B567-419D-BFB7-9B3D85A830AA}">
      <dgm:prSet/>
      <dgm:spPr/>
      <dgm:t>
        <a:bodyPr/>
        <a:lstStyle/>
        <a:p>
          <a:endParaRPr lang="en-US"/>
        </a:p>
      </dgm:t>
    </dgm:pt>
    <dgm:pt modelId="{98C86482-4629-449C-A80B-8BD4721F0F3B}" type="pres">
      <dgm:prSet presAssocID="{CE4638E0-3671-415B-A533-5B8E44B8ECB3}" presName="root" presStyleCnt="0">
        <dgm:presLayoutVars>
          <dgm:dir/>
          <dgm:resizeHandles val="exact"/>
        </dgm:presLayoutVars>
      </dgm:prSet>
      <dgm:spPr/>
    </dgm:pt>
    <dgm:pt modelId="{46C72D80-EA92-4624-85CB-F8F6E070B6D1}" type="pres">
      <dgm:prSet presAssocID="{CE4638E0-3671-415B-A533-5B8E44B8ECB3}" presName="container" presStyleCnt="0">
        <dgm:presLayoutVars>
          <dgm:dir/>
          <dgm:resizeHandles val="exact"/>
        </dgm:presLayoutVars>
      </dgm:prSet>
      <dgm:spPr/>
    </dgm:pt>
    <dgm:pt modelId="{14FD7A5D-5701-40C3-A992-0011F233542A}" type="pres">
      <dgm:prSet presAssocID="{61A82EA7-CA2C-4741-B66B-CC261A52B610}" presName="compNode" presStyleCnt="0"/>
      <dgm:spPr/>
    </dgm:pt>
    <dgm:pt modelId="{7047E851-CB2E-4FC6-8BBB-2EAB63D403B4}" type="pres">
      <dgm:prSet presAssocID="{61A82EA7-CA2C-4741-B66B-CC261A52B610}" presName="iconBgRect" presStyleLbl="bgShp" presStyleIdx="0" presStyleCnt="6"/>
      <dgm:spPr/>
    </dgm:pt>
    <dgm:pt modelId="{46C0FD4C-7250-47E6-9FD7-B52BFA65CE98}" type="pres">
      <dgm:prSet presAssocID="{61A82EA7-CA2C-4741-B66B-CC261A52B6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4463D67E-9963-4887-AF79-66DAABC11A0D}" type="pres">
      <dgm:prSet presAssocID="{61A82EA7-CA2C-4741-B66B-CC261A52B610}" presName="spaceRect" presStyleCnt="0"/>
      <dgm:spPr/>
    </dgm:pt>
    <dgm:pt modelId="{14A4DD26-4AAB-46F6-9BFC-B6605EF83B14}" type="pres">
      <dgm:prSet presAssocID="{61A82EA7-CA2C-4741-B66B-CC261A52B610}" presName="textRect" presStyleLbl="revTx" presStyleIdx="0" presStyleCnt="6">
        <dgm:presLayoutVars>
          <dgm:chMax val="1"/>
          <dgm:chPref val="1"/>
        </dgm:presLayoutVars>
      </dgm:prSet>
      <dgm:spPr/>
    </dgm:pt>
    <dgm:pt modelId="{F1D65922-2298-436D-A2D4-8D81150FACA4}" type="pres">
      <dgm:prSet presAssocID="{18A82B9E-8B64-418B-B7B6-B8B1BD741C47}" presName="sibTrans" presStyleLbl="sibTrans2D1" presStyleIdx="0" presStyleCnt="0"/>
      <dgm:spPr/>
    </dgm:pt>
    <dgm:pt modelId="{54E13269-C4E7-4A89-90D8-9FF0E9A748F4}" type="pres">
      <dgm:prSet presAssocID="{45A556E0-C6F4-4D90-B92B-612E27E22F68}" presName="compNode" presStyleCnt="0"/>
      <dgm:spPr/>
    </dgm:pt>
    <dgm:pt modelId="{349BF15A-5626-4058-AA9C-91DAAF2FA01A}" type="pres">
      <dgm:prSet presAssocID="{45A556E0-C6F4-4D90-B92B-612E27E22F68}" presName="iconBgRect" presStyleLbl="bgShp" presStyleIdx="1" presStyleCnt="6"/>
      <dgm:spPr/>
    </dgm:pt>
    <dgm:pt modelId="{724313CB-9A47-445B-B2DE-729B34E3CB5B}" type="pres">
      <dgm:prSet presAssocID="{45A556E0-C6F4-4D90-B92B-612E27E22F6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E4D04E5F-8F1E-400E-B9F2-4AC7150ACFD7}" type="pres">
      <dgm:prSet presAssocID="{45A556E0-C6F4-4D90-B92B-612E27E22F68}" presName="spaceRect" presStyleCnt="0"/>
      <dgm:spPr/>
    </dgm:pt>
    <dgm:pt modelId="{8448F944-ABA3-47E3-ADAA-E6B7248E240A}" type="pres">
      <dgm:prSet presAssocID="{45A556E0-C6F4-4D90-B92B-612E27E22F68}" presName="textRect" presStyleLbl="revTx" presStyleIdx="1" presStyleCnt="6">
        <dgm:presLayoutVars>
          <dgm:chMax val="1"/>
          <dgm:chPref val="1"/>
        </dgm:presLayoutVars>
      </dgm:prSet>
      <dgm:spPr/>
    </dgm:pt>
    <dgm:pt modelId="{633CE0F1-7D2E-4A7B-A36F-76F1DB2A1E90}" type="pres">
      <dgm:prSet presAssocID="{696589A9-F225-449B-BDCB-A155F7649A68}" presName="sibTrans" presStyleLbl="sibTrans2D1" presStyleIdx="0" presStyleCnt="0"/>
      <dgm:spPr/>
    </dgm:pt>
    <dgm:pt modelId="{4E744832-6109-4D89-8C72-70D064B2B424}" type="pres">
      <dgm:prSet presAssocID="{A68AA680-3AF2-4246-B8E0-FD5C153C0ECA}" presName="compNode" presStyleCnt="0"/>
      <dgm:spPr/>
    </dgm:pt>
    <dgm:pt modelId="{2DC06845-3697-4EE1-9672-6175D0F90EA9}" type="pres">
      <dgm:prSet presAssocID="{A68AA680-3AF2-4246-B8E0-FD5C153C0ECA}" presName="iconBgRect" presStyleLbl="bgShp" presStyleIdx="2" presStyleCnt="6"/>
      <dgm:spPr/>
    </dgm:pt>
    <dgm:pt modelId="{838339B7-710E-4D84-ABE9-711106B8B7A9}" type="pres">
      <dgm:prSet presAssocID="{A68AA680-3AF2-4246-B8E0-FD5C153C0EC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3E764A5-0B65-4793-B959-784C188283F6}" type="pres">
      <dgm:prSet presAssocID="{A68AA680-3AF2-4246-B8E0-FD5C153C0ECA}" presName="spaceRect" presStyleCnt="0"/>
      <dgm:spPr/>
    </dgm:pt>
    <dgm:pt modelId="{C2037745-766B-43FB-AFEF-7782862372E4}" type="pres">
      <dgm:prSet presAssocID="{A68AA680-3AF2-4246-B8E0-FD5C153C0ECA}" presName="textRect" presStyleLbl="revTx" presStyleIdx="2" presStyleCnt="6">
        <dgm:presLayoutVars>
          <dgm:chMax val="1"/>
          <dgm:chPref val="1"/>
        </dgm:presLayoutVars>
      </dgm:prSet>
      <dgm:spPr/>
    </dgm:pt>
    <dgm:pt modelId="{324529F5-4FE4-4214-AA98-022082EC2084}" type="pres">
      <dgm:prSet presAssocID="{2CA969CB-769F-45BA-8215-F57CC3BF9E5A}" presName="sibTrans" presStyleLbl="sibTrans2D1" presStyleIdx="0" presStyleCnt="0"/>
      <dgm:spPr/>
    </dgm:pt>
    <dgm:pt modelId="{A28B6CBA-720A-4B13-9B45-41E10CBE6780}" type="pres">
      <dgm:prSet presAssocID="{FF6301C6-9836-41A6-9FD1-2A2EDD5C0909}" presName="compNode" presStyleCnt="0"/>
      <dgm:spPr/>
    </dgm:pt>
    <dgm:pt modelId="{4B3E56FF-629F-42B5-BE34-4668E241E7E3}" type="pres">
      <dgm:prSet presAssocID="{FF6301C6-9836-41A6-9FD1-2A2EDD5C0909}" presName="iconBgRect" presStyleLbl="bgShp" presStyleIdx="3" presStyleCnt="6"/>
      <dgm:spPr/>
    </dgm:pt>
    <dgm:pt modelId="{85CE1624-241A-4F3C-98EB-406F99FB58D5}" type="pres">
      <dgm:prSet presAssocID="{FF6301C6-9836-41A6-9FD1-2A2EDD5C09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ligado"/>
        </a:ext>
      </dgm:extLst>
    </dgm:pt>
    <dgm:pt modelId="{5B5AC0D3-4AF1-47C6-BE30-687656B6E4B1}" type="pres">
      <dgm:prSet presAssocID="{FF6301C6-9836-41A6-9FD1-2A2EDD5C0909}" presName="spaceRect" presStyleCnt="0"/>
      <dgm:spPr/>
    </dgm:pt>
    <dgm:pt modelId="{892037FD-026C-441D-BF6F-C8192D71527E}" type="pres">
      <dgm:prSet presAssocID="{FF6301C6-9836-41A6-9FD1-2A2EDD5C0909}" presName="textRect" presStyleLbl="revTx" presStyleIdx="3" presStyleCnt="6">
        <dgm:presLayoutVars>
          <dgm:chMax val="1"/>
          <dgm:chPref val="1"/>
        </dgm:presLayoutVars>
      </dgm:prSet>
      <dgm:spPr/>
    </dgm:pt>
    <dgm:pt modelId="{1568F683-F3A0-4EE9-8963-7A53C3B30354}" type="pres">
      <dgm:prSet presAssocID="{E4605FF7-3F69-44F6-AAF0-3DEECEB64D66}" presName="sibTrans" presStyleLbl="sibTrans2D1" presStyleIdx="0" presStyleCnt="0"/>
      <dgm:spPr/>
    </dgm:pt>
    <dgm:pt modelId="{F85118F9-A4E2-40AD-BD56-C7BD49A69E96}" type="pres">
      <dgm:prSet presAssocID="{899F3CAC-8677-4876-9381-CD0338AC5B91}" presName="compNode" presStyleCnt="0"/>
      <dgm:spPr/>
    </dgm:pt>
    <dgm:pt modelId="{C3607512-62AA-4E1F-98DA-0DD9BC20D355}" type="pres">
      <dgm:prSet presAssocID="{899F3CAC-8677-4876-9381-CD0338AC5B91}" presName="iconBgRect" presStyleLbl="bgShp" presStyleIdx="4" presStyleCnt="6"/>
      <dgm:spPr/>
    </dgm:pt>
    <dgm:pt modelId="{CB113625-1253-4A85-B947-A0EE14ED244F}" type="pres">
      <dgm:prSet presAssocID="{899F3CAC-8677-4876-9381-CD0338AC5B9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57998797-93E1-4E07-ACF9-DA29775634AE}" type="pres">
      <dgm:prSet presAssocID="{899F3CAC-8677-4876-9381-CD0338AC5B91}" presName="spaceRect" presStyleCnt="0"/>
      <dgm:spPr/>
    </dgm:pt>
    <dgm:pt modelId="{23FF94A5-A85F-4F5D-8CDC-EDEFC5C8DAE1}" type="pres">
      <dgm:prSet presAssocID="{899F3CAC-8677-4876-9381-CD0338AC5B91}" presName="textRect" presStyleLbl="revTx" presStyleIdx="4" presStyleCnt="6">
        <dgm:presLayoutVars>
          <dgm:chMax val="1"/>
          <dgm:chPref val="1"/>
        </dgm:presLayoutVars>
      </dgm:prSet>
      <dgm:spPr/>
    </dgm:pt>
    <dgm:pt modelId="{54D46720-91C7-4FA2-9A98-6F6FB50346C5}" type="pres">
      <dgm:prSet presAssocID="{AA8B9A51-48D8-4B2D-8AA3-72071E744D72}" presName="sibTrans" presStyleLbl="sibTrans2D1" presStyleIdx="0" presStyleCnt="0"/>
      <dgm:spPr/>
    </dgm:pt>
    <dgm:pt modelId="{174B8E61-1CA1-423A-9E52-F2B3BB06835A}" type="pres">
      <dgm:prSet presAssocID="{7EFD420D-F626-41A1-ADAF-F16FEB474AD0}" presName="compNode" presStyleCnt="0"/>
      <dgm:spPr/>
    </dgm:pt>
    <dgm:pt modelId="{C421A782-8732-4FEE-B29D-B0C18C59D9D0}" type="pres">
      <dgm:prSet presAssocID="{7EFD420D-F626-41A1-ADAF-F16FEB474AD0}" presName="iconBgRect" presStyleLbl="bgShp" presStyleIdx="5" presStyleCnt="6"/>
      <dgm:spPr/>
    </dgm:pt>
    <dgm:pt modelId="{C99894EE-D007-4E02-967D-BF9496AD69D2}" type="pres">
      <dgm:prSet presAssocID="{7EFD420D-F626-41A1-ADAF-F16FEB474AD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9E24C6BB-80EB-4055-A65B-AC6E6F638F2D}" type="pres">
      <dgm:prSet presAssocID="{7EFD420D-F626-41A1-ADAF-F16FEB474AD0}" presName="spaceRect" presStyleCnt="0"/>
      <dgm:spPr/>
    </dgm:pt>
    <dgm:pt modelId="{E564EE99-3F1E-4CC4-B4EA-00690AFC9AF4}" type="pres">
      <dgm:prSet presAssocID="{7EFD420D-F626-41A1-ADAF-F16FEB474AD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20C4329-CDF5-4E79-A578-63DCE6605730}" type="presOf" srcId="{7EFD420D-F626-41A1-ADAF-F16FEB474AD0}" destId="{E564EE99-3F1E-4CC4-B4EA-00690AFC9AF4}" srcOrd="0" destOrd="0" presId="urn:microsoft.com/office/officeart/2018/2/layout/IconCircleList"/>
    <dgm:cxn modelId="{01072537-96BF-413B-B961-AB25D8F4DAE1}" type="presOf" srcId="{2CA969CB-769F-45BA-8215-F57CC3BF9E5A}" destId="{324529F5-4FE4-4214-AA98-022082EC2084}" srcOrd="0" destOrd="0" presId="urn:microsoft.com/office/officeart/2018/2/layout/IconCircleList"/>
    <dgm:cxn modelId="{1722BF5C-09BE-42E4-B89C-E3F2A5373EE7}" type="presOf" srcId="{CE4638E0-3671-415B-A533-5B8E44B8ECB3}" destId="{98C86482-4629-449C-A80B-8BD4721F0F3B}" srcOrd="0" destOrd="0" presId="urn:microsoft.com/office/officeart/2018/2/layout/IconCircleList"/>
    <dgm:cxn modelId="{994EAD60-F774-47BE-A89C-34DDD4E73C16}" type="presOf" srcId="{61A82EA7-CA2C-4741-B66B-CC261A52B610}" destId="{14A4DD26-4AAB-46F6-9BFC-B6605EF83B14}" srcOrd="0" destOrd="0" presId="urn:microsoft.com/office/officeart/2018/2/layout/IconCircleList"/>
    <dgm:cxn modelId="{AF0B1047-B112-4D6D-ACA6-DC99AD229BE9}" type="presOf" srcId="{FF6301C6-9836-41A6-9FD1-2A2EDD5C0909}" destId="{892037FD-026C-441D-BF6F-C8192D71527E}" srcOrd="0" destOrd="0" presId="urn:microsoft.com/office/officeart/2018/2/layout/IconCircleList"/>
    <dgm:cxn modelId="{DB21004D-2514-4E78-9015-B4394F27A6DD}" type="presOf" srcId="{696589A9-F225-449B-BDCB-A155F7649A68}" destId="{633CE0F1-7D2E-4A7B-A36F-76F1DB2A1E90}" srcOrd="0" destOrd="0" presId="urn:microsoft.com/office/officeart/2018/2/layout/IconCircleList"/>
    <dgm:cxn modelId="{9C463C59-9003-44C2-A2E7-FB946D0D3502}" type="presOf" srcId="{45A556E0-C6F4-4D90-B92B-612E27E22F68}" destId="{8448F944-ABA3-47E3-ADAA-E6B7248E240A}" srcOrd="0" destOrd="0" presId="urn:microsoft.com/office/officeart/2018/2/layout/IconCircleList"/>
    <dgm:cxn modelId="{0AF49981-D28C-45BD-A8F2-03185647D2DB}" srcId="{CE4638E0-3671-415B-A533-5B8E44B8ECB3}" destId="{FF6301C6-9836-41A6-9FD1-2A2EDD5C0909}" srcOrd="3" destOrd="0" parTransId="{D8056FB7-640B-4D6A-919F-4B95C2CC2958}" sibTransId="{E4605FF7-3F69-44F6-AAF0-3DEECEB64D66}"/>
    <dgm:cxn modelId="{3B177890-8E02-494D-B244-205D59DF8265}" type="presOf" srcId="{18A82B9E-8B64-418B-B7B6-B8B1BD741C47}" destId="{F1D65922-2298-436D-A2D4-8D81150FACA4}" srcOrd="0" destOrd="0" presId="urn:microsoft.com/office/officeart/2018/2/layout/IconCircleList"/>
    <dgm:cxn modelId="{DE8A3092-41A8-4B86-803D-E6AB90E0B459}" type="presOf" srcId="{A68AA680-3AF2-4246-B8E0-FD5C153C0ECA}" destId="{C2037745-766B-43FB-AFEF-7782862372E4}" srcOrd="0" destOrd="0" presId="urn:microsoft.com/office/officeart/2018/2/layout/IconCircleList"/>
    <dgm:cxn modelId="{33FB3498-98A3-4AEC-B6DC-10EF6B6B3627}" srcId="{CE4638E0-3671-415B-A533-5B8E44B8ECB3}" destId="{45A556E0-C6F4-4D90-B92B-612E27E22F68}" srcOrd="1" destOrd="0" parTransId="{CB029592-6BB9-43B7-A33A-4F14C880BFAA}" sibTransId="{696589A9-F225-449B-BDCB-A155F7649A68}"/>
    <dgm:cxn modelId="{489A4AAD-A810-4858-A630-21D2889AEC38}" srcId="{CE4638E0-3671-415B-A533-5B8E44B8ECB3}" destId="{61A82EA7-CA2C-4741-B66B-CC261A52B610}" srcOrd="0" destOrd="0" parTransId="{006ACAE2-2069-42FC-AE51-52AC72588BA6}" sibTransId="{18A82B9E-8B64-418B-B7B6-B8B1BD741C47}"/>
    <dgm:cxn modelId="{59EDEDB8-8F23-4419-8DC1-6882CE643C30}" srcId="{CE4638E0-3671-415B-A533-5B8E44B8ECB3}" destId="{A68AA680-3AF2-4246-B8E0-FD5C153C0ECA}" srcOrd="2" destOrd="0" parTransId="{46512833-6F76-4530-BD7A-0C1A5DE2EAA3}" sibTransId="{2CA969CB-769F-45BA-8215-F57CC3BF9E5A}"/>
    <dgm:cxn modelId="{C307EDC7-474B-4731-8E18-9A18A10019DC}" type="presOf" srcId="{AA8B9A51-48D8-4B2D-8AA3-72071E744D72}" destId="{54D46720-91C7-4FA2-9A98-6F6FB50346C5}" srcOrd="0" destOrd="0" presId="urn:microsoft.com/office/officeart/2018/2/layout/IconCircleList"/>
    <dgm:cxn modelId="{648F14CB-B567-419D-BFB7-9B3D85A830AA}" srcId="{CE4638E0-3671-415B-A533-5B8E44B8ECB3}" destId="{7EFD420D-F626-41A1-ADAF-F16FEB474AD0}" srcOrd="5" destOrd="0" parTransId="{097FC373-E0BB-471A-950A-24305F530BC3}" sibTransId="{D9B6E52F-0742-44F9-A8D0-F33967F1545D}"/>
    <dgm:cxn modelId="{DAFDB4EC-9972-4083-A6A2-AAF1F0AA4483}" srcId="{CE4638E0-3671-415B-A533-5B8E44B8ECB3}" destId="{899F3CAC-8677-4876-9381-CD0338AC5B91}" srcOrd="4" destOrd="0" parTransId="{5FCE9EE0-680A-4ECA-A978-C0D6554FBA4B}" sibTransId="{AA8B9A51-48D8-4B2D-8AA3-72071E744D72}"/>
    <dgm:cxn modelId="{C5B02CF0-BC46-440B-9A1B-1F5014BA5B98}" type="presOf" srcId="{E4605FF7-3F69-44F6-AAF0-3DEECEB64D66}" destId="{1568F683-F3A0-4EE9-8963-7A53C3B30354}" srcOrd="0" destOrd="0" presId="urn:microsoft.com/office/officeart/2018/2/layout/IconCircleList"/>
    <dgm:cxn modelId="{D3421DF6-7EB9-401D-B3D8-ABB5323D5D90}" type="presOf" srcId="{899F3CAC-8677-4876-9381-CD0338AC5B91}" destId="{23FF94A5-A85F-4F5D-8CDC-EDEFC5C8DAE1}" srcOrd="0" destOrd="0" presId="urn:microsoft.com/office/officeart/2018/2/layout/IconCircleList"/>
    <dgm:cxn modelId="{97DF8CBC-A40A-4478-8E43-218050BE2AA7}" type="presParOf" srcId="{98C86482-4629-449C-A80B-8BD4721F0F3B}" destId="{46C72D80-EA92-4624-85CB-F8F6E070B6D1}" srcOrd="0" destOrd="0" presId="urn:microsoft.com/office/officeart/2018/2/layout/IconCircleList"/>
    <dgm:cxn modelId="{A74B31D5-E7CD-40CC-BB9F-5674F5EC9DD4}" type="presParOf" srcId="{46C72D80-EA92-4624-85CB-F8F6E070B6D1}" destId="{14FD7A5D-5701-40C3-A992-0011F233542A}" srcOrd="0" destOrd="0" presId="urn:microsoft.com/office/officeart/2018/2/layout/IconCircleList"/>
    <dgm:cxn modelId="{8899ED37-8567-4ACE-B1A7-556A9FC32279}" type="presParOf" srcId="{14FD7A5D-5701-40C3-A992-0011F233542A}" destId="{7047E851-CB2E-4FC6-8BBB-2EAB63D403B4}" srcOrd="0" destOrd="0" presId="urn:microsoft.com/office/officeart/2018/2/layout/IconCircleList"/>
    <dgm:cxn modelId="{83444DF7-115D-4483-9841-6485883CE108}" type="presParOf" srcId="{14FD7A5D-5701-40C3-A992-0011F233542A}" destId="{46C0FD4C-7250-47E6-9FD7-B52BFA65CE98}" srcOrd="1" destOrd="0" presId="urn:microsoft.com/office/officeart/2018/2/layout/IconCircleList"/>
    <dgm:cxn modelId="{D08718A1-5C82-4A9E-83EB-849517E522FE}" type="presParOf" srcId="{14FD7A5D-5701-40C3-A992-0011F233542A}" destId="{4463D67E-9963-4887-AF79-66DAABC11A0D}" srcOrd="2" destOrd="0" presId="urn:microsoft.com/office/officeart/2018/2/layout/IconCircleList"/>
    <dgm:cxn modelId="{F701F4F7-9AB8-4F0C-BB64-8B85FD5AE652}" type="presParOf" srcId="{14FD7A5D-5701-40C3-A992-0011F233542A}" destId="{14A4DD26-4AAB-46F6-9BFC-B6605EF83B14}" srcOrd="3" destOrd="0" presId="urn:microsoft.com/office/officeart/2018/2/layout/IconCircleList"/>
    <dgm:cxn modelId="{2C48D740-68EE-47EB-85D4-724A7A946B4D}" type="presParOf" srcId="{46C72D80-EA92-4624-85CB-F8F6E070B6D1}" destId="{F1D65922-2298-436D-A2D4-8D81150FACA4}" srcOrd="1" destOrd="0" presId="urn:microsoft.com/office/officeart/2018/2/layout/IconCircleList"/>
    <dgm:cxn modelId="{38DCB3C1-26EE-4886-98B4-9D95E0A80207}" type="presParOf" srcId="{46C72D80-EA92-4624-85CB-F8F6E070B6D1}" destId="{54E13269-C4E7-4A89-90D8-9FF0E9A748F4}" srcOrd="2" destOrd="0" presId="urn:microsoft.com/office/officeart/2018/2/layout/IconCircleList"/>
    <dgm:cxn modelId="{24627B35-AFBE-4EF5-A018-B2E3837B52BB}" type="presParOf" srcId="{54E13269-C4E7-4A89-90D8-9FF0E9A748F4}" destId="{349BF15A-5626-4058-AA9C-91DAAF2FA01A}" srcOrd="0" destOrd="0" presId="urn:microsoft.com/office/officeart/2018/2/layout/IconCircleList"/>
    <dgm:cxn modelId="{9512C386-7BBB-433A-BD95-227BAF4D0881}" type="presParOf" srcId="{54E13269-C4E7-4A89-90D8-9FF0E9A748F4}" destId="{724313CB-9A47-445B-B2DE-729B34E3CB5B}" srcOrd="1" destOrd="0" presId="urn:microsoft.com/office/officeart/2018/2/layout/IconCircleList"/>
    <dgm:cxn modelId="{0765F68A-B434-4CB4-B956-BC2603A93D4C}" type="presParOf" srcId="{54E13269-C4E7-4A89-90D8-9FF0E9A748F4}" destId="{E4D04E5F-8F1E-400E-B9F2-4AC7150ACFD7}" srcOrd="2" destOrd="0" presId="urn:microsoft.com/office/officeart/2018/2/layout/IconCircleList"/>
    <dgm:cxn modelId="{82517019-6799-42DF-9548-08697518ED08}" type="presParOf" srcId="{54E13269-C4E7-4A89-90D8-9FF0E9A748F4}" destId="{8448F944-ABA3-47E3-ADAA-E6B7248E240A}" srcOrd="3" destOrd="0" presId="urn:microsoft.com/office/officeart/2018/2/layout/IconCircleList"/>
    <dgm:cxn modelId="{9BF8C8C1-2974-4E02-92DA-A06AA25EC452}" type="presParOf" srcId="{46C72D80-EA92-4624-85CB-F8F6E070B6D1}" destId="{633CE0F1-7D2E-4A7B-A36F-76F1DB2A1E90}" srcOrd="3" destOrd="0" presId="urn:microsoft.com/office/officeart/2018/2/layout/IconCircleList"/>
    <dgm:cxn modelId="{F60BDF45-C90E-4D49-A647-41DEBE338B2C}" type="presParOf" srcId="{46C72D80-EA92-4624-85CB-F8F6E070B6D1}" destId="{4E744832-6109-4D89-8C72-70D064B2B424}" srcOrd="4" destOrd="0" presId="urn:microsoft.com/office/officeart/2018/2/layout/IconCircleList"/>
    <dgm:cxn modelId="{CA7A23F5-1726-41AB-8217-9C14A35E1CE5}" type="presParOf" srcId="{4E744832-6109-4D89-8C72-70D064B2B424}" destId="{2DC06845-3697-4EE1-9672-6175D0F90EA9}" srcOrd="0" destOrd="0" presId="urn:microsoft.com/office/officeart/2018/2/layout/IconCircleList"/>
    <dgm:cxn modelId="{BA2EDB4F-27E2-4AF7-8664-EAD5F1040129}" type="presParOf" srcId="{4E744832-6109-4D89-8C72-70D064B2B424}" destId="{838339B7-710E-4D84-ABE9-711106B8B7A9}" srcOrd="1" destOrd="0" presId="urn:microsoft.com/office/officeart/2018/2/layout/IconCircleList"/>
    <dgm:cxn modelId="{A545529C-416C-4F76-BD74-101152E38AE4}" type="presParOf" srcId="{4E744832-6109-4D89-8C72-70D064B2B424}" destId="{E3E764A5-0B65-4793-B959-784C188283F6}" srcOrd="2" destOrd="0" presId="urn:microsoft.com/office/officeart/2018/2/layout/IconCircleList"/>
    <dgm:cxn modelId="{2D3AA4E3-D2A7-431A-A7FD-43B5DE50B5DB}" type="presParOf" srcId="{4E744832-6109-4D89-8C72-70D064B2B424}" destId="{C2037745-766B-43FB-AFEF-7782862372E4}" srcOrd="3" destOrd="0" presId="urn:microsoft.com/office/officeart/2018/2/layout/IconCircleList"/>
    <dgm:cxn modelId="{0AAA26B9-1FFE-423A-A242-733746403B48}" type="presParOf" srcId="{46C72D80-EA92-4624-85CB-F8F6E070B6D1}" destId="{324529F5-4FE4-4214-AA98-022082EC2084}" srcOrd="5" destOrd="0" presId="urn:microsoft.com/office/officeart/2018/2/layout/IconCircleList"/>
    <dgm:cxn modelId="{469BE718-49A2-42F7-A9DC-268676308798}" type="presParOf" srcId="{46C72D80-EA92-4624-85CB-F8F6E070B6D1}" destId="{A28B6CBA-720A-4B13-9B45-41E10CBE6780}" srcOrd="6" destOrd="0" presId="urn:microsoft.com/office/officeart/2018/2/layout/IconCircleList"/>
    <dgm:cxn modelId="{9D6D74B7-7954-402E-8BD8-EFB3F574C8B8}" type="presParOf" srcId="{A28B6CBA-720A-4B13-9B45-41E10CBE6780}" destId="{4B3E56FF-629F-42B5-BE34-4668E241E7E3}" srcOrd="0" destOrd="0" presId="urn:microsoft.com/office/officeart/2018/2/layout/IconCircleList"/>
    <dgm:cxn modelId="{F2F23AA3-3860-43AC-B84D-DA82B92B3580}" type="presParOf" srcId="{A28B6CBA-720A-4B13-9B45-41E10CBE6780}" destId="{85CE1624-241A-4F3C-98EB-406F99FB58D5}" srcOrd="1" destOrd="0" presId="urn:microsoft.com/office/officeart/2018/2/layout/IconCircleList"/>
    <dgm:cxn modelId="{BBE69FED-3021-451A-9AD6-24646C886A6B}" type="presParOf" srcId="{A28B6CBA-720A-4B13-9B45-41E10CBE6780}" destId="{5B5AC0D3-4AF1-47C6-BE30-687656B6E4B1}" srcOrd="2" destOrd="0" presId="urn:microsoft.com/office/officeart/2018/2/layout/IconCircleList"/>
    <dgm:cxn modelId="{5A7845EE-9C5E-4BE3-BDCB-3A36A21CBB1A}" type="presParOf" srcId="{A28B6CBA-720A-4B13-9B45-41E10CBE6780}" destId="{892037FD-026C-441D-BF6F-C8192D71527E}" srcOrd="3" destOrd="0" presId="urn:microsoft.com/office/officeart/2018/2/layout/IconCircleList"/>
    <dgm:cxn modelId="{1B6420B8-5315-42ED-B3D7-A54A38E99E41}" type="presParOf" srcId="{46C72D80-EA92-4624-85CB-F8F6E070B6D1}" destId="{1568F683-F3A0-4EE9-8963-7A53C3B30354}" srcOrd="7" destOrd="0" presId="urn:microsoft.com/office/officeart/2018/2/layout/IconCircleList"/>
    <dgm:cxn modelId="{C4E3CEA6-C015-4855-AB1A-39ED20BFC186}" type="presParOf" srcId="{46C72D80-EA92-4624-85CB-F8F6E070B6D1}" destId="{F85118F9-A4E2-40AD-BD56-C7BD49A69E96}" srcOrd="8" destOrd="0" presId="urn:microsoft.com/office/officeart/2018/2/layout/IconCircleList"/>
    <dgm:cxn modelId="{89AD8017-4353-47A9-9AAF-712BDACF752C}" type="presParOf" srcId="{F85118F9-A4E2-40AD-BD56-C7BD49A69E96}" destId="{C3607512-62AA-4E1F-98DA-0DD9BC20D355}" srcOrd="0" destOrd="0" presId="urn:microsoft.com/office/officeart/2018/2/layout/IconCircleList"/>
    <dgm:cxn modelId="{BD2570FF-686F-4F55-AFF9-28A4509A68C5}" type="presParOf" srcId="{F85118F9-A4E2-40AD-BD56-C7BD49A69E96}" destId="{CB113625-1253-4A85-B947-A0EE14ED244F}" srcOrd="1" destOrd="0" presId="urn:microsoft.com/office/officeart/2018/2/layout/IconCircleList"/>
    <dgm:cxn modelId="{6C06BE53-9E04-4F29-B66D-7942393A4DAF}" type="presParOf" srcId="{F85118F9-A4E2-40AD-BD56-C7BD49A69E96}" destId="{57998797-93E1-4E07-ACF9-DA29775634AE}" srcOrd="2" destOrd="0" presId="urn:microsoft.com/office/officeart/2018/2/layout/IconCircleList"/>
    <dgm:cxn modelId="{40A1E5AA-0605-45A7-85A9-70EBA250F13A}" type="presParOf" srcId="{F85118F9-A4E2-40AD-BD56-C7BD49A69E96}" destId="{23FF94A5-A85F-4F5D-8CDC-EDEFC5C8DAE1}" srcOrd="3" destOrd="0" presId="urn:microsoft.com/office/officeart/2018/2/layout/IconCircleList"/>
    <dgm:cxn modelId="{31F89C84-715C-4F32-8CE4-4E833A41CB5D}" type="presParOf" srcId="{46C72D80-EA92-4624-85CB-F8F6E070B6D1}" destId="{54D46720-91C7-4FA2-9A98-6F6FB50346C5}" srcOrd="9" destOrd="0" presId="urn:microsoft.com/office/officeart/2018/2/layout/IconCircleList"/>
    <dgm:cxn modelId="{3213F7EE-B6A9-4B3F-B0CC-9FEC7AF45284}" type="presParOf" srcId="{46C72D80-EA92-4624-85CB-F8F6E070B6D1}" destId="{174B8E61-1CA1-423A-9E52-F2B3BB06835A}" srcOrd="10" destOrd="0" presId="urn:microsoft.com/office/officeart/2018/2/layout/IconCircleList"/>
    <dgm:cxn modelId="{7851AE28-B5C5-4749-BE8A-98F3E7FC23FC}" type="presParOf" srcId="{174B8E61-1CA1-423A-9E52-F2B3BB06835A}" destId="{C421A782-8732-4FEE-B29D-B0C18C59D9D0}" srcOrd="0" destOrd="0" presId="urn:microsoft.com/office/officeart/2018/2/layout/IconCircleList"/>
    <dgm:cxn modelId="{E5C39BF0-8F7A-4B3F-81E2-635DA41CF681}" type="presParOf" srcId="{174B8E61-1CA1-423A-9E52-F2B3BB06835A}" destId="{C99894EE-D007-4E02-967D-BF9496AD69D2}" srcOrd="1" destOrd="0" presId="urn:microsoft.com/office/officeart/2018/2/layout/IconCircleList"/>
    <dgm:cxn modelId="{F8E100A2-993B-4134-8567-737D173E87A1}" type="presParOf" srcId="{174B8E61-1CA1-423A-9E52-F2B3BB06835A}" destId="{9E24C6BB-80EB-4055-A65B-AC6E6F638F2D}" srcOrd="2" destOrd="0" presId="urn:microsoft.com/office/officeart/2018/2/layout/IconCircleList"/>
    <dgm:cxn modelId="{A9EFA846-5A12-47C7-AA34-581B076C5BB2}" type="presParOf" srcId="{174B8E61-1CA1-423A-9E52-F2B3BB06835A}" destId="{E564EE99-3F1E-4CC4-B4EA-00690AFC9A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7E851-CB2E-4FC6-8BBB-2EAB63D403B4}">
      <dsp:nvSpPr>
        <dsp:cNvPr id="0" name=""/>
        <dsp:cNvSpPr/>
      </dsp:nvSpPr>
      <dsp:spPr>
        <a:xfrm>
          <a:off x="1011054" y="45025"/>
          <a:ext cx="894308" cy="8943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0FD4C-7250-47E6-9FD7-B52BFA65CE98}">
      <dsp:nvSpPr>
        <dsp:cNvPr id="0" name=""/>
        <dsp:cNvSpPr/>
      </dsp:nvSpPr>
      <dsp:spPr>
        <a:xfrm>
          <a:off x="1198858" y="232830"/>
          <a:ext cx="518698" cy="518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DD26-4AAB-46F6-9BFC-B6605EF83B14}">
      <dsp:nvSpPr>
        <dsp:cNvPr id="0" name=""/>
        <dsp:cNvSpPr/>
      </dsp:nvSpPr>
      <dsp:spPr>
        <a:xfrm>
          <a:off x="2096999" y="4502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i="1" kern="1200"/>
            <a:t>ClienteHandler</a:t>
          </a:r>
          <a:r>
            <a:rPr lang="pt-PT" sz="1100" kern="1200"/>
            <a:t> – Thread pertencente ao Servidor que visa tratar dos pedidos dos Clientes.</a:t>
          </a:r>
          <a:endParaRPr lang="en-US" sz="1100" kern="1200"/>
        </a:p>
      </dsp:txBody>
      <dsp:txXfrm>
        <a:off x="2096999" y="45025"/>
        <a:ext cx="2108012" cy="894308"/>
      </dsp:txXfrm>
    </dsp:sp>
    <dsp:sp modelId="{349BF15A-5626-4058-AA9C-91DAAF2FA01A}">
      <dsp:nvSpPr>
        <dsp:cNvPr id="0" name=""/>
        <dsp:cNvSpPr/>
      </dsp:nvSpPr>
      <dsp:spPr>
        <a:xfrm>
          <a:off x="4572317" y="45025"/>
          <a:ext cx="894308" cy="8943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313CB-9A47-445B-B2DE-729B34E3CB5B}">
      <dsp:nvSpPr>
        <dsp:cNvPr id="0" name=""/>
        <dsp:cNvSpPr/>
      </dsp:nvSpPr>
      <dsp:spPr>
        <a:xfrm>
          <a:off x="4760121" y="232830"/>
          <a:ext cx="518698" cy="518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8F944-ABA3-47E3-ADAA-E6B7248E240A}">
      <dsp:nvSpPr>
        <dsp:cNvPr id="0" name=""/>
        <dsp:cNvSpPr/>
      </dsp:nvSpPr>
      <dsp:spPr>
        <a:xfrm>
          <a:off x="5658262" y="4502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i="1" kern="1200"/>
            <a:t>Servidor</a:t>
          </a:r>
          <a:r>
            <a:rPr lang="pt-PT" sz="1100" kern="1200"/>
            <a:t> – Gerencia a comunicação com clientes e servidor backup, sincroniza dados , envia heartbeats via multicast e garante a desconexão de clientes  no encerramento.</a:t>
          </a:r>
          <a:endParaRPr lang="en-US" sz="1100" kern="1200"/>
        </a:p>
      </dsp:txBody>
      <dsp:txXfrm>
        <a:off x="5658262" y="45025"/>
        <a:ext cx="2108012" cy="894308"/>
      </dsp:txXfrm>
    </dsp:sp>
    <dsp:sp modelId="{2DC06845-3697-4EE1-9672-6175D0F90EA9}">
      <dsp:nvSpPr>
        <dsp:cNvPr id="0" name=""/>
        <dsp:cNvSpPr/>
      </dsp:nvSpPr>
      <dsp:spPr>
        <a:xfrm>
          <a:off x="1011054" y="1653585"/>
          <a:ext cx="894308" cy="8943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339B7-710E-4D84-ABE9-711106B8B7A9}">
      <dsp:nvSpPr>
        <dsp:cNvPr id="0" name=""/>
        <dsp:cNvSpPr/>
      </dsp:nvSpPr>
      <dsp:spPr>
        <a:xfrm>
          <a:off x="1198858" y="1841390"/>
          <a:ext cx="518698" cy="518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37745-766B-43FB-AFEF-7782862372E4}">
      <dsp:nvSpPr>
        <dsp:cNvPr id="0" name=""/>
        <dsp:cNvSpPr/>
      </dsp:nvSpPr>
      <dsp:spPr>
        <a:xfrm>
          <a:off x="2096999" y="165358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i="1" kern="1200"/>
            <a:t>Cliente</a:t>
          </a:r>
          <a:r>
            <a:rPr lang="pt-PT" sz="1100" kern="1200"/>
            <a:t> – inicializa a comunicação com o servidor e inicia a interface do cliente.</a:t>
          </a:r>
          <a:endParaRPr lang="en-US" sz="1100" kern="1200"/>
        </a:p>
      </dsp:txBody>
      <dsp:txXfrm>
        <a:off x="2096999" y="1653585"/>
        <a:ext cx="2108012" cy="894308"/>
      </dsp:txXfrm>
    </dsp:sp>
    <dsp:sp modelId="{4B3E56FF-629F-42B5-BE34-4668E241E7E3}">
      <dsp:nvSpPr>
        <dsp:cNvPr id="0" name=""/>
        <dsp:cNvSpPr/>
      </dsp:nvSpPr>
      <dsp:spPr>
        <a:xfrm>
          <a:off x="4572317" y="1653585"/>
          <a:ext cx="894308" cy="8943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E1624-241A-4F3C-98EB-406F99FB58D5}">
      <dsp:nvSpPr>
        <dsp:cNvPr id="0" name=""/>
        <dsp:cNvSpPr/>
      </dsp:nvSpPr>
      <dsp:spPr>
        <a:xfrm>
          <a:off x="4760121" y="1841390"/>
          <a:ext cx="518698" cy="518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037FD-026C-441D-BF6F-C8192D71527E}">
      <dsp:nvSpPr>
        <dsp:cNvPr id="0" name=""/>
        <dsp:cNvSpPr/>
      </dsp:nvSpPr>
      <dsp:spPr>
        <a:xfrm>
          <a:off x="5658262" y="165358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i="1" kern="1200"/>
            <a:t>ClienteComunicacao </a:t>
          </a:r>
          <a:r>
            <a:rPr lang="pt-PT" sz="1100" kern="1200"/>
            <a:t>– Inicia a conexão com o servidor, inicia o recebimento de respostas do servidor e envia pedidos ao servidor.</a:t>
          </a:r>
          <a:endParaRPr lang="en-US" sz="1100" kern="1200"/>
        </a:p>
      </dsp:txBody>
      <dsp:txXfrm>
        <a:off x="5658262" y="1653585"/>
        <a:ext cx="2108012" cy="894308"/>
      </dsp:txXfrm>
    </dsp:sp>
    <dsp:sp modelId="{C3607512-62AA-4E1F-98DA-0DD9BC20D355}">
      <dsp:nvSpPr>
        <dsp:cNvPr id="0" name=""/>
        <dsp:cNvSpPr/>
      </dsp:nvSpPr>
      <dsp:spPr>
        <a:xfrm>
          <a:off x="1011054" y="3262145"/>
          <a:ext cx="894308" cy="8943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13625-1253-4A85-B947-A0EE14ED244F}">
      <dsp:nvSpPr>
        <dsp:cNvPr id="0" name=""/>
        <dsp:cNvSpPr/>
      </dsp:nvSpPr>
      <dsp:spPr>
        <a:xfrm>
          <a:off x="1198858" y="3449949"/>
          <a:ext cx="518698" cy="5186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F94A5-A85F-4F5D-8CDC-EDEFC5C8DAE1}">
      <dsp:nvSpPr>
        <dsp:cNvPr id="0" name=""/>
        <dsp:cNvSpPr/>
      </dsp:nvSpPr>
      <dsp:spPr>
        <a:xfrm>
          <a:off x="2096999" y="326214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i="1" kern="1200"/>
            <a:t>ClienteRecebedor</a:t>
          </a:r>
          <a:r>
            <a:rPr lang="pt-PT" sz="1100" kern="1200"/>
            <a:t> – Recebe as repostas do Servidor.</a:t>
          </a:r>
          <a:endParaRPr lang="en-US" sz="1100" kern="1200"/>
        </a:p>
      </dsp:txBody>
      <dsp:txXfrm>
        <a:off x="2096999" y="3262145"/>
        <a:ext cx="2108012" cy="894308"/>
      </dsp:txXfrm>
    </dsp:sp>
    <dsp:sp modelId="{C421A782-8732-4FEE-B29D-B0C18C59D9D0}">
      <dsp:nvSpPr>
        <dsp:cNvPr id="0" name=""/>
        <dsp:cNvSpPr/>
      </dsp:nvSpPr>
      <dsp:spPr>
        <a:xfrm>
          <a:off x="4572317" y="3262145"/>
          <a:ext cx="894308" cy="8943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894EE-D007-4E02-967D-BF9496AD69D2}">
      <dsp:nvSpPr>
        <dsp:cNvPr id="0" name=""/>
        <dsp:cNvSpPr/>
      </dsp:nvSpPr>
      <dsp:spPr>
        <a:xfrm>
          <a:off x="4760121" y="3449949"/>
          <a:ext cx="518698" cy="5186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4EE99-3F1E-4CC4-B4EA-00690AFC9AF4}">
      <dsp:nvSpPr>
        <dsp:cNvPr id="0" name=""/>
        <dsp:cNvSpPr/>
      </dsp:nvSpPr>
      <dsp:spPr>
        <a:xfrm>
          <a:off x="5658262" y="3262145"/>
          <a:ext cx="2108012" cy="89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b="1" i="1" kern="1200"/>
            <a:t>ClienteVista</a:t>
          </a:r>
          <a:r>
            <a:rPr lang="pt-PT" sz="1100" kern="1200"/>
            <a:t> – Interface do utilizador. Mostra as repostas do Servidor que lhe são mandadas pelo ClienteRecebedor.</a:t>
          </a:r>
          <a:endParaRPr lang="en-US" sz="1100" kern="1200"/>
        </a:p>
      </dsp:txBody>
      <dsp:txXfrm>
        <a:off x="5658262" y="3262145"/>
        <a:ext cx="2108012" cy="894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F41CB-D3D9-45CE-9463-4671F93CC98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3EAC-37C5-4764-8702-54B20F4DBD6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84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93EAC-37C5-4764-8702-54B20F4DBD6B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56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904E1D4-07EF-4DFC-8960-F0C77382CA58}" type="datetime1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019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144C-05A1-4518-A0B4-416F2E145F00}" type="datetime1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23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A626-382F-44CB-88D6-BC1286212C13}" type="datetime1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14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129A-710D-4B9B-98B6-82AE0F480F23}" type="datetime1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1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BDDE-CE5C-48F7-B1E1-4F78AE988539}" type="datetime1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2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FCB2-4FA9-425D-AD9E-A4202C5D214E}" type="datetime1">
              <a:rPr lang="pt-PT" smtClean="0"/>
              <a:t>25/11/2024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343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7D0F-0AD5-4FC4-9E49-E4224B340F62}" type="datetime1">
              <a:rPr lang="pt-PT" smtClean="0"/>
              <a:t>25/11/2024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402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838F-95CC-462C-8BF1-9C598C1B08CD}" type="datetime1">
              <a:rPr lang="pt-PT" smtClean="0"/>
              <a:t>25/11/2024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43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B137-2C95-484E-9EAF-D9BA5E43E723}" type="datetime1">
              <a:rPr lang="pt-PT" smtClean="0"/>
              <a:t>25/11/2024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43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D563-224F-4DA9-9816-1039FD573797}" type="datetime1">
              <a:rPr lang="pt-PT" smtClean="0"/>
              <a:t>25/11/2024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05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7605-2ECE-4532-982F-FCB4888D158E}" type="datetime1">
              <a:rPr lang="pt-PT" smtClean="0"/>
              <a:t>25/11/2024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21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0751EB9-D6BD-4278-AC25-91D8F593AB3A}" type="datetime1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A4A29D-2AFA-43F9-943C-EE3034862AA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03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2A55-7233-0CFA-2341-359B18D89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1011237"/>
          </a:xfrm>
        </p:spPr>
        <p:txBody>
          <a:bodyPr>
            <a:normAutofit fontScale="90000"/>
          </a:bodyPr>
          <a:lstStyle/>
          <a:p>
            <a:r>
              <a:rPr lang="pt-PT" sz="8000" b="1" dirty="0" err="1"/>
              <a:t>Splitwise</a:t>
            </a:r>
            <a:endParaRPr lang="pt-PT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4D9ADD-98B2-3624-F6E8-7F261BFC1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337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pt-PT" sz="2800" b="1">
                <a:solidFill>
                  <a:schemeClr val="tx1"/>
                </a:solidFill>
              </a:rPr>
              <a:t>Meta 1 – Trabalho Prático de Programação Distribuída</a:t>
            </a:r>
          </a:p>
          <a:p>
            <a:r>
              <a:rPr lang="pt-PT"/>
              <a:t>Afonso da Silva –</a:t>
            </a:r>
            <a:r>
              <a:rPr lang="pt-PT" b="0" i="0">
                <a:solidFill>
                  <a:srgbClr val="000000"/>
                </a:solidFill>
                <a:effectLst/>
                <a:latin typeface="OpenSans"/>
              </a:rPr>
              <a:t> </a:t>
            </a:r>
            <a:r>
              <a:rPr lang="pt-PT" b="0">
                <a:effectLst/>
              </a:rPr>
              <a:t>2021133861</a:t>
            </a:r>
          </a:p>
          <a:p>
            <a:r>
              <a:rPr lang="pt-PT"/>
              <a:t>Frederico Quelhas – 2022138150</a:t>
            </a:r>
          </a:p>
          <a:p>
            <a:r>
              <a:rPr lang="pt-PT"/>
              <a:t>Eduardo Oliveira - 2021133377 </a:t>
            </a:r>
            <a:endParaRPr lang="pt-PT" dirty="0"/>
          </a:p>
        </p:txBody>
      </p:sp>
      <p:pic>
        <p:nvPicPr>
          <p:cNvPr id="1026" name="Picture 2" descr="Instituto Superior de Engenharia de Coimbra – Wikipédia, a enciclopédia  livre">
            <a:extLst>
              <a:ext uri="{FF2B5EF4-FFF2-40B4-BE49-F238E27FC236}">
                <a16:creationId xmlns:a16="http://schemas.microsoft.com/office/drawing/2014/main" id="{E912B0A4-1093-41E4-627F-4E209A76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641" y="295276"/>
            <a:ext cx="19050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nding a Splitwise Alternative">
            <a:extLst>
              <a:ext uri="{FF2B5EF4-FFF2-40B4-BE49-F238E27FC236}">
                <a16:creationId xmlns:a16="http://schemas.microsoft.com/office/drawing/2014/main" id="{9BAAF254-B3BF-5B5B-B36F-4208AD17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511040"/>
            <a:ext cx="447040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5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44DB91-66F7-8B13-D8A7-BAB8167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>
                <a:solidFill>
                  <a:srgbClr val="FFFFFF"/>
                </a:solidFill>
              </a:rPr>
              <a:t>Interação entre classes - Comunicação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5CD2697-B582-8A68-1C18-48154E7CD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75" y="984738"/>
            <a:ext cx="7497617" cy="48734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3224496-B0B5-EA3B-7760-A5D7DC8B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7F7F7F"/>
                </a:solidFill>
              </a:rPr>
              <a:t>25/11/2024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3A5D24F-1B7E-ECA7-D789-3E267DE1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0B902D-DCCD-9B1E-D54C-055B3FFD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8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17A0C7-4326-A353-DE64-ECC6C9A5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000">
                <a:solidFill>
                  <a:srgbClr val="FFFFFF"/>
                </a:solidFill>
              </a:rPr>
              <a:t>Diagrama de Sequências - Login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3519BBB-8131-F562-D3A0-D06F4B5D9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86" y="0"/>
            <a:ext cx="10119042" cy="50342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853F176-961B-0767-9EB0-CACCCE28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7F7F7F"/>
                </a:solidFill>
              </a:rPr>
              <a:t>25/11/2024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8DB26CE-C72C-0918-C187-B5DCBBF7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B9CDA5-9DB3-63CB-0837-D22B6BD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1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76171-CDB5-1508-BF95-51A64707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Opções Tomadas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2BAC08-9789-E3F5-6B2C-534928AA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Todas as decisões que foram tomadas durante o desenvolvimento do projeto tem como base aquilo que está no enunciado, não havendo qualquer modificação ao que nos foi pedido para ser implementado.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3D8C30-2973-F1DF-AA27-63ED544B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25/11/2024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860C47-35D4-7094-86E2-EA1153E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Meta 1 – Trabalho prático de Programação Distribuída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55FA17-EB38-2185-1ECA-CB15408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6A4A29D-2AFA-43F9-943C-EE3034862AAB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12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735A63-829F-84E6-57AB-66DE6D0C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chemeClr val="tx2"/>
                </a:solidFill>
              </a:rPr>
              <a:t>Interface Gráfica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2A2654-344D-6D24-1DCC-F28082A3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291" y="5595582"/>
            <a:ext cx="8409415" cy="8966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chemeClr val="accent2"/>
                </a:solidFill>
              </a:rPr>
              <a:t>O sistema possuí uma interface para o Cliente, que foi desenvolvida em JavaFX.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74F419-9C90-77FC-2D97-E35F8337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25/11/2024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C53407-49EC-A123-0352-D46950BE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4B9CED-567E-1A8A-6158-EABFCE5F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 kern="1200">
                <a:solidFill>
                  <a:srgbClr val="FFFFFF">
                    <a:alpha val="70000"/>
                  </a:srgb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kern="1200">
              <a:solidFill>
                <a:srgbClr val="FFFFFF">
                  <a:alpha val="7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45F29B-AEF2-AA90-9C95-BA55BF27F5C6}"/>
              </a:ext>
            </a:extLst>
          </p:cNvPr>
          <p:cNvSpPr txBox="1"/>
          <p:nvPr/>
        </p:nvSpPr>
        <p:spPr>
          <a:xfrm>
            <a:off x="2118044" y="3146028"/>
            <a:ext cx="385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Manual de utilizador</a:t>
            </a:r>
          </a:p>
        </p:txBody>
      </p:sp>
    </p:spTree>
    <p:extLst>
      <p:ext uri="{BB962C8B-B14F-4D97-AF65-F5344CB8AC3E}">
        <p14:creationId xmlns:p14="http://schemas.microsoft.com/office/powerpoint/2010/main" val="37041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4D9F9A-81DE-917B-FE67-6919ADF6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dirty="0">
                <a:solidFill>
                  <a:schemeClr val="tx2"/>
                </a:solidFill>
              </a:rPr>
              <a:t>Manual do </a:t>
            </a:r>
            <a:r>
              <a:rPr lang="en-US" sz="6000" dirty="0" err="1">
                <a:solidFill>
                  <a:schemeClr val="tx2"/>
                </a:solidFill>
              </a:rPr>
              <a:t>Utilizador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0CFD7B-272C-D045-7798-D85AF485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25/11/2024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81989C-3A37-1CFC-3D82-A61F79C7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D55E2C-4277-8A32-10EB-A6FAFF4F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 kern="1200">
                <a:solidFill>
                  <a:srgbClr val="FFFFFF">
                    <a:alpha val="70000"/>
                  </a:srgb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kern="1200">
              <a:solidFill>
                <a:srgbClr val="FFFFFF">
                  <a:alpha val="7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9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0EB3A-475F-A4EB-2163-D57505CA0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07680A5-E8F3-EBC9-B89B-E3D1FF50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768"/>
            <a:ext cx="9057785" cy="1059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541666-F9B1-E0EE-27A3-A4F96416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25/11/2024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4592E6-081E-1307-AE80-EEBFDF47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FFC7A6B-6ACD-FF4F-DD4B-B04B1605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F3671E-D17C-DACB-CE8E-AD89DDA3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3" y="1485629"/>
            <a:ext cx="4686954" cy="38867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4C6ADE9-BA71-BD32-371B-7DEC2F71DBEE}"/>
              </a:ext>
            </a:extLst>
          </p:cNvPr>
          <p:cNvSpPr txBox="1"/>
          <p:nvPr/>
        </p:nvSpPr>
        <p:spPr>
          <a:xfrm>
            <a:off x="6890927" y="3429001"/>
            <a:ext cx="3833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Essa interface é o que procura a comunicação com o servidor </a:t>
            </a:r>
            <a:r>
              <a:rPr lang="pt-PT" dirty="0" err="1"/>
              <a:t>digitanto</a:t>
            </a:r>
            <a:r>
              <a:rPr lang="pt-PT" dirty="0"/>
              <a:t> a sua porta e endereço IP 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FE25B785-19AA-7956-F139-D8FF562EABFB}"/>
              </a:ext>
            </a:extLst>
          </p:cNvPr>
          <p:cNvCxnSpPr/>
          <p:nvPr/>
        </p:nvCxnSpPr>
        <p:spPr>
          <a:xfrm flipH="1">
            <a:off x="4188542" y="2585884"/>
            <a:ext cx="2281084" cy="1101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542DD10-4EB0-4776-9B83-DBC718A7AEDA}"/>
              </a:ext>
            </a:extLst>
          </p:cNvPr>
          <p:cNvSpPr/>
          <p:nvPr/>
        </p:nvSpPr>
        <p:spPr>
          <a:xfrm>
            <a:off x="6469626" y="2251670"/>
            <a:ext cx="3847898" cy="48178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Porta onde servidor esta a escuta</a:t>
            </a: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FD4ECD0A-8F80-AD28-37CD-F52951592C2C}"/>
              </a:ext>
            </a:extLst>
          </p:cNvPr>
          <p:cNvCxnSpPr/>
          <p:nvPr/>
        </p:nvCxnSpPr>
        <p:spPr>
          <a:xfrm flipH="1">
            <a:off x="3922992" y="2035278"/>
            <a:ext cx="2281084" cy="11012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6898C8D-20D3-6A90-D9F9-3BDFFD5F8429}"/>
              </a:ext>
            </a:extLst>
          </p:cNvPr>
          <p:cNvSpPr/>
          <p:nvPr/>
        </p:nvSpPr>
        <p:spPr>
          <a:xfrm>
            <a:off x="6204076" y="1701064"/>
            <a:ext cx="2487640" cy="481781"/>
          </a:xfrm>
          <a:prstGeom prst="round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 do servidor</a:t>
            </a:r>
          </a:p>
        </p:txBody>
      </p:sp>
    </p:spTree>
    <p:extLst>
      <p:ext uri="{BB962C8B-B14F-4D97-AF65-F5344CB8AC3E}">
        <p14:creationId xmlns:p14="http://schemas.microsoft.com/office/powerpoint/2010/main" val="829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CBF46-55AA-8141-09DC-15905431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35CA41-C2AE-C27D-A53F-490A3F8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A1BB27-EE07-FEA0-E802-CB063862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4116180-89B7-FAB7-2983-2926D4A9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966" y="1245730"/>
            <a:ext cx="1772724" cy="86903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Login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A555F0-4497-73CA-39E4-C24FAB17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D6E79-5449-E690-FEBC-CF18C444C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D80F80-77F4-A016-E703-802A0901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25/11/2024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729754-2287-9D8C-9AAC-0CD25FA7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5711E5-E67C-B9C6-0EA3-DFF6879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903BF1-34E1-D4B2-C2AF-3B737A7C87F6}"/>
              </a:ext>
            </a:extLst>
          </p:cNvPr>
          <p:cNvSpPr txBox="1"/>
          <p:nvPr/>
        </p:nvSpPr>
        <p:spPr>
          <a:xfrm>
            <a:off x="7642539" y="2290781"/>
            <a:ext cx="3413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Essa interface é responsável pela autenticação do utilizador verificação a existência dos dados na base de dados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175DFB4-F838-E4E0-08C7-46C48031FAED}"/>
              </a:ext>
            </a:extLst>
          </p:cNvPr>
          <p:cNvSpPr/>
          <p:nvPr/>
        </p:nvSpPr>
        <p:spPr>
          <a:xfrm>
            <a:off x="7642539" y="5255425"/>
            <a:ext cx="3267227" cy="481781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Abre nova interface para registar novo utilizador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75A8870-7E44-398A-0BBE-4286271C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10" y="791946"/>
            <a:ext cx="6682591" cy="5468815"/>
          </a:xfrm>
          <a:prstGeom prst="rect">
            <a:avLst/>
          </a:prstGeom>
        </p:spPr>
      </p:pic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73DF14CC-23B2-51ED-E41F-AD040A2F275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883499" y="4813160"/>
            <a:ext cx="2759040" cy="6831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C24E2-1BC2-F377-CB66-60FEA4BD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2CEE732-6C8D-45BD-220C-4F46FF16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Registrar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9FC77C-B591-BE6C-3D28-1485EB9B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06" y="640080"/>
            <a:ext cx="6847191" cy="5588101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F74F9F-41CB-EC4F-D961-5E65A60D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25/11/2024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F86092-0AC4-1E90-55E7-6D9283C980B3}"/>
              </a:ext>
            </a:extLst>
          </p:cNvPr>
          <p:cNvSpPr txBox="1"/>
          <p:nvPr/>
        </p:nvSpPr>
        <p:spPr>
          <a:xfrm>
            <a:off x="7878675" y="2325157"/>
            <a:ext cx="3075836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/>
              <a:t>Essa interface é responsável pela registro de novo utilizador , apos o resgitro o utilizador e derecionado ao menu principal apos o sucesso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834611-DB6C-DFE1-0B5D-E0E17273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6CF94D-DBEC-74F7-5E6A-4B5543E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0E4E6-BCE7-BE3B-D651-4393D3C9C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92220EB-6A44-8096-2339-47532EAF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Menu Principal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A0FBAD-3495-6969-4205-3F98F996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009678"/>
            <a:ext cx="6927007" cy="4848904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139833-FC9C-7763-B986-772C13E0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25/11/2024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7BFB42-5BDE-7C18-BB54-90D0A4D32BAA}"/>
              </a:ext>
            </a:extLst>
          </p:cNvPr>
          <p:cNvSpPr txBox="1"/>
          <p:nvPr/>
        </p:nvSpPr>
        <p:spPr>
          <a:xfrm>
            <a:off x="7878675" y="2325157"/>
            <a:ext cx="3075836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pt-PT" sz="1600" dirty="0"/>
              <a:t>Este é o ponto central onde o utilizador interage com as principais funcionalidades que a aplicação oferece. A interface foi projetada para ser intuitiva e eficiente, permitindo que os utilizadores realizem tarefas como gerir grupos, acompanhar despesas, criar convites, realizar pagamentos, editar informações pessoais e muito mais.</a:t>
            </a:r>
            <a:endParaRPr lang="en-US" sz="160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BCA774-507E-A038-9C71-0D309DC4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06AF1D-DFAC-1FF7-3852-421AEA10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C377D-D75A-542D-59E9-F0C1866C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D4E08F3-5AA1-5352-8972-BC7207D3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GRUPO</a:t>
            </a:r>
          </a:p>
        </p:txBody>
      </p:sp>
      <p:pic>
        <p:nvPicPr>
          <p:cNvPr id="3" name="Imagem 2" descr="Uma imagem com texto, captura de ecrã, software, Ícone de computador&#10;&#10;Descrição gerada automaticamente">
            <a:extLst>
              <a:ext uri="{FF2B5EF4-FFF2-40B4-BE49-F238E27FC236}">
                <a16:creationId xmlns:a16="http://schemas.microsoft.com/office/drawing/2014/main" id="{05975845-F628-1806-236B-1523CE5F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035655"/>
            <a:ext cx="6927007" cy="4796951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31BCF3-8DEF-85EB-F112-5693706B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25/11/2024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329D1C-00FF-C7B4-8F52-A61462DEE35E}"/>
              </a:ext>
            </a:extLst>
          </p:cNvPr>
          <p:cNvSpPr txBox="1"/>
          <p:nvPr/>
        </p:nvSpPr>
        <p:spPr>
          <a:xfrm>
            <a:off x="7878675" y="2325157"/>
            <a:ext cx="3075836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PT" sz="1600" dirty="0"/>
              <a:t>A funcionalidade de grupos permite aos utilizadores organizarem suas despesas de forma colaborativa. Os utilizadores podem: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criar, listar, selecionar e editar grupos para organização de despesas colaborativas.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 É possível visualizar saldos, sair de grupos ou eliminá-los, facilitando o controle financeiro compartilhado.</a:t>
            </a:r>
            <a:endParaRPr lang="en-US" sz="160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9C36E69-D47F-C02F-230D-3B6216C2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43B22D-B336-5033-E517-C5648EFE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23683-236B-5803-D86D-3F635D97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pt-PT" sz="3400"/>
              <a:t>Objetivo e Desenvolvimento do Projeto</a:t>
            </a:r>
          </a:p>
        </p:txBody>
      </p:sp>
      <p:pic>
        <p:nvPicPr>
          <p:cNvPr id="8" name="Picture 7" descr="Escritório com itens de produtividade">
            <a:extLst>
              <a:ext uri="{FF2B5EF4-FFF2-40B4-BE49-F238E27FC236}">
                <a16:creationId xmlns:a16="http://schemas.microsoft.com/office/drawing/2014/main" id="{4B2F3BF6-274B-7D29-C7BF-0C023140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79" r="19729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41823B-2442-0FF7-1906-8FEF00A3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pt-PT" kern="1200">
                <a:effectLst/>
                <a:latin typeface="Aptos" panose="020B0004020202020204" pitchFamily="34" charset="0"/>
                <a:ea typeface="+mn-ea"/>
                <a:cs typeface="+mn-cs"/>
              </a:rPr>
              <a:t>O objetivo deste trabalho constituí no desenvolvimento de um sistema distribuído destinado a simplificar a gestão de despesas partilhadas, tendo inspiração na aplicação </a:t>
            </a:r>
            <a:r>
              <a:rPr lang="pt-PT" i="1" kern="1200">
                <a:effectLst/>
                <a:latin typeface="Aptos" panose="020B0004020202020204" pitchFamily="34" charset="0"/>
                <a:ea typeface="+mn-ea"/>
                <a:cs typeface="+mn-cs"/>
              </a:rPr>
              <a:t>Splitwise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0BC647-7343-77DA-19F0-2A771384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25/11/2024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C749FE-EF2E-D8E1-EE91-2B5FE84D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FBABC8B-03F8-6048-1C22-754585C4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pt-PT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42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2DEE9-ACC3-A83D-8516-E939C6CE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984A31E-B076-7ED4-B8F5-09C3B85B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Despesa</a:t>
            </a:r>
            <a:endParaRPr lang="en-US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B460D6C-776D-3D53-AFA9-91602DD6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078948"/>
            <a:ext cx="6927007" cy="4710365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9216B9-1FCD-01EE-C0B4-7232E27D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25/11/2024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7D986C6-CDA5-FC22-0724-6D1921610479}"/>
              </a:ext>
            </a:extLst>
          </p:cNvPr>
          <p:cNvSpPr txBox="1"/>
          <p:nvPr/>
        </p:nvSpPr>
        <p:spPr>
          <a:xfrm>
            <a:off x="7878675" y="2325157"/>
            <a:ext cx="3075836" cy="3854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pt-PT" sz="1600" dirty="0"/>
              <a:t>Permite gerir despesas de forma simples e eficiente dentro de um grupo selecionado. Os utilizadores podem adicionar, editar, eliminar despesas, exportar dados para Excel e visualizar o histórico, facilitando o acompanhamento financeiro coletivo.</a:t>
            </a:r>
            <a:endParaRPr lang="en-US" sz="160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7C3436-4AA1-AB63-3307-01D0A883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F3D329-5667-8AF7-9449-A151E397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E1BA14-8E81-722C-7EF0-46BA9717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CC8BA03-B328-0550-9634-D70B6B45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Convite</a:t>
            </a:r>
            <a:endParaRPr lang="en-US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F0C2F8-BE6B-4D0D-D692-90450D6B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230" b="2"/>
          <a:stretch/>
        </p:blipFill>
        <p:spPr>
          <a:xfrm>
            <a:off x="633998" y="640080"/>
            <a:ext cx="6927007" cy="5588101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E61A1A-31EC-4B24-7561-93FDA181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25/11/2024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2569EA8-C3EE-1C21-6CB7-B878D6DC37D6}"/>
              </a:ext>
            </a:extLst>
          </p:cNvPr>
          <p:cNvSpPr txBox="1"/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pt-PT" sz="1600" dirty="0"/>
              <a:t>Permite gerir convites de forma prática. Os utilizadores podem criar, listar, aceitar ou recusar convites, facilitando a interação entre os membros e a gestão de participação em grupos.</a:t>
            </a:r>
            <a:endParaRPr lang="en-US" sz="160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3F506C-8C76-7DF6-BEE8-CD35228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CACE5B-B0D7-2DEB-C983-4623083F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/>
              <a:pPr defTabSz="914400"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C26347-BA37-CA2A-6F57-C3CE096C4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B9698C-FECE-B331-A608-1A8077B2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Editar</a:t>
            </a:r>
            <a:r>
              <a:rPr lang="en-US" sz="3200" dirty="0"/>
              <a:t> Dados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F6953BF-D558-6E6D-91BC-61DCE35B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538"/>
          <a:stretch/>
        </p:blipFill>
        <p:spPr>
          <a:xfrm>
            <a:off x="633998" y="640080"/>
            <a:ext cx="6927007" cy="5588101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CE6D83-E5E5-5B6B-8AC0-E682111B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25/11/2024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C8F314-80B2-D40C-4E68-34A9677CD06A}"/>
              </a:ext>
            </a:extLst>
          </p:cNvPr>
          <p:cNvSpPr txBox="1"/>
          <p:nvPr/>
        </p:nvSpPr>
        <p:spPr>
          <a:xfrm>
            <a:off x="7878675" y="2287375"/>
            <a:ext cx="3075836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pt-PT" sz="1600" dirty="0"/>
              <a:t>Permite ao utilizador atualizar informações pessoais, como nome, telefone e senha. A funcionalidade garante que os dados do perfil estejam sempre atualizados.</a:t>
            </a:r>
            <a:endParaRPr lang="en-US" sz="1600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7FD1DA-6B2E-6EDF-11FE-4B8A7885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3A2D48-0EF6-DD99-9533-CFB76E5C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/>
              <a:pPr defTabSz="914400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A073F35-F5C1-69A3-B55F-CCEC90133228}"/>
              </a:ext>
            </a:extLst>
          </p:cNvPr>
          <p:cNvSpPr/>
          <p:nvPr/>
        </p:nvSpPr>
        <p:spPr>
          <a:xfrm>
            <a:off x="7878675" y="5062486"/>
            <a:ext cx="3267227" cy="116569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Facilita a saída segura da aplicação, encerrando a sessão atual do utilizador e retornando à tela de login.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8E80176B-9B85-8A1F-7E1F-4876EE35D92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286000" y="4663440"/>
            <a:ext cx="5592675" cy="981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29F61EF4-2C00-C588-5498-AEC2D0AA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08" y="5344922"/>
            <a:ext cx="4292862" cy="1349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25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D279B-9A4E-1DB0-D915-CFCCA227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pt-PT" dirty="0"/>
              <a:t>Desenvolvimento</a:t>
            </a:r>
          </a:p>
        </p:txBody>
      </p:sp>
      <p:pic>
        <p:nvPicPr>
          <p:cNvPr id="8" name="Picture 7" descr="Calculadora, caneta, Compass, dinheiro e um papel com gráficos impressos na mesma">
            <a:extLst>
              <a:ext uri="{FF2B5EF4-FFF2-40B4-BE49-F238E27FC236}">
                <a16:creationId xmlns:a16="http://schemas.microsoft.com/office/drawing/2014/main" id="{55C2859E-5996-889B-AE46-2E78CE79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71" r="27448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1F395F-BE51-CB08-2A18-5773EE8B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pt-PT" dirty="0"/>
              <a:t>Funcionalidades implementadas:</a:t>
            </a:r>
          </a:p>
          <a:p>
            <a:pPr lvl="1"/>
            <a:r>
              <a:rPr lang="pt-PT" dirty="0"/>
              <a:t>Registo e autentificação de utilizadores.</a:t>
            </a:r>
          </a:p>
          <a:p>
            <a:pPr lvl="1"/>
            <a:r>
              <a:rPr lang="pt-PT" dirty="0"/>
              <a:t>Registo e edição de despesas e pagamentos.</a:t>
            </a:r>
          </a:p>
          <a:p>
            <a:pPr lvl="1"/>
            <a:r>
              <a:rPr lang="pt-PT" dirty="0"/>
              <a:t>Visualização  de saldos, histórico de despesas.</a:t>
            </a:r>
          </a:p>
          <a:p>
            <a:pPr lvl="1"/>
            <a:r>
              <a:rPr lang="pt-PT" dirty="0"/>
              <a:t>Exportação de ficheiros CSV.</a:t>
            </a:r>
          </a:p>
          <a:p>
            <a:pPr lvl="1"/>
            <a:r>
              <a:rPr lang="pt-PT" dirty="0"/>
              <a:t>Sincronização de dados entre clientes e servidores.</a:t>
            </a:r>
          </a:p>
          <a:p>
            <a:pPr lvl="1"/>
            <a:r>
              <a:rPr lang="pt-PT" dirty="0"/>
              <a:t>Gestão de grupos :</a:t>
            </a:r>
          </a:p>
          <a:p>
            <a:pPr lvl="2"/>
            <a:r>
              <a:rPr lang="pt-PT" dirty="0"/>
              <a:t>Criação. </a:t>
            </a:r>
          </a:p>
          <a:p>
            <a:pPr lvl="2"/>
            <a:r>
              <a:rPr lang="pt-PT" dirty="0"/>
              <a:t>Edição.</a:t>
            </a:r>
          </a:p>
          <a:p>
            <a:pPr lvl="2"/>
            <a:r>
              <a:rPr lang="pt-PT" dirty="0"/>
              <a:t>Intercomunicação entre membros do grupo : envio de convites e adesão.</a:t>
            </a:r>
          </a:p>
          <a:p>
            <a:pPr marL="914400" lvl="2" indent="0">
              <a:buNone/>
            </a:pPr>
            <a:endParaRPr lang="pt-PT" dirty="0"/>
          </a:p>
          <a:p>
            <a:pPr marL="3657600" lvl="8" indent="0">
              <a:buNone/>
            </a:pPr>
            <a:endParaRPr lang="pt-PT" dirty="0"/>
          </a:p>
          <a:p>
            <a:pPr marL="3657600" lvl="8" indent="0">
              <a:buNone/>
            </a:pPr>
            <a:endParaRPr lang="pt-PT" dirty="0"/>
          </a:p>
          <a:p>
            <a:pPr marL="3657600" lvl="8" indent="0">
              <a:buNone/>
            </a:pPr>
            <a:endParaRPr lang="pt-PT" dirty="0"/>
          </a:p>
          <a:p>
            <a:pPr marL="3657600" lvl="8" indent="0">
              <a:buNone/>
            </a:pPr>
            <a:endParaRPr lang="pt-PT" dirty="0"/>
          </a:p>
          <a:p>
            <a:pPr marL="3657600" lvl="8" indent="0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507CBB-CB67-A5D0-CFCF-6CAB5546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25/11/2024</a:t>
            </a:r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5C9E9F-148A-4A74-ABBE-87B0B7F7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Meta 1 – Trabalho prático de Programação Distribuída</a:t>
            </a: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ADE6F4-1550-045C-9D90-F7A5A8FB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pt-PT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8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00AF9-6638-D41B-287D-7B72036F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pt-PT" dirty="0"/>
              <a:t>Estrutura do Sistema</a:t>
            </a:r>
          </a:p>
        </p:txBody>
      </p:sp>
      <p:pic>
        <p:nvPicPr>
          <p:cNvPr id="8" name="Picture 7" descr="Painel de sala de servidores iluminada">
            <a:extLst>
              <a:ext uri="{FF2B5EF4-FFF2-40B4-BE49-F238E27FC236}">
                <a16:creationId xmlns:a16="http://schemas.microsoft.com/office/drawing/2014/main" id="{962CB30F-BC93-8A95-CD19-E9FDA199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88" r="30720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1751BB-086B-B4E3-4371-D8181EFD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pt-PT" dirty="0"/>
              <a:t>Sistema composto por:</a:t>
            </a:r>
          </a:p>
          <a:p>
            <a:pPr lvl="1"/>
            <a:r>
              <a:rPr lang="pt-PT" b="1" i="1" dirty="0"/>
              <a:t>Servidor Principal</a:t>
            </a:r>
            <a:r>
              <a:rPr lang="pt-PT" b="1" dirty="0"/>
              <a:t> </a:t>
            </a:r>
            <a:r>
              <a:rPr lang="pt-PT" dirty="0"/>
              <a:t>– responsável por gerir por centralizar a comunicação com os clientes e coordenar o armazenamento e a gestão dos dados. Ele processa os pedidos dos clientes, garante a consistência dos dados e sincroniza com os servidores de backup para assegurar redundância e disponibilidade do sistema.</a:t>
            </a:r>
          </a:p>
          <a:p>
            <a:pPr lvl="1"/>
            <a:r>
              <a:rPr lang="pt-PT" b="1" i="1" dirty="0"/>
              <a:t>Servidor Backup</a:t>
            </a:r>
            <a:r>
              <a:rPr lang="pt-PT" i="1" dirty="0"/>
              <a:t> </a:t>
            </a:r>
            <a:r>
              <a:rPr lang="pt-PT" dirty="0"/>
              <a:t>– responsável por manter cópias atualizadas dos dados para garantir a redundância e a disponibilidade do sistema em caso de falha do servidor principal.</a:t>
            </a:r>
          </a:p>
          <a:p>
            <a:pPr lvl="1"/>
            <a:r>
              <a:rPr lang="pt-PT" b="1" i="1" dirty="0"/>
              <a:t>Cliente</a:t>
            </a:r>
            <a:r>
              <a:rPr lang="pt-PT" dirty="0"/>
              <a:t> - responsável por permitir a interação dos utilizadores com o sistema, enviando pedidos ao servidor para registar, consultar e gerir informações, como despesas, pagamentos e saldos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5A6FD0-7A96-8F2D-5BE5-345625AD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25/11/2024</a:t>
            </a:r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3B6AD73-67FD-2917-414F-116BC310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dirty="0"/>
              <a:t>Meta 1 – Trabalho prático de Programação Distribuída</a:t>
            </a:r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A639BD-C2DF-16F9-5119-21AA3D6D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pt-PT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083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3D0FF-9B28-2CE6-A46A-15AA087A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Estrutura do Sitema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55CD1A6-6657-9DDA-DE6F-6A2D2507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1407625"/>
            <a:ext cx="6616823" cy="40362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0EC80FA-B158-5301-C0FA-288E63D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7F7F7F"/>
                </a:solidFill>
              </a:rPr>
              <a:t>25/11/2024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172631F-157C-59ED-D131-E179C42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  <a:p>
            <a:pPr>
              <a:spcAft>
                <a:spcPts val="600"/>
              </a:spcAft>
            </a:pPr>
            <a:endParaRPr lang="en-US" kern="1200">
              <a:solidFill>
                <a:srgbClr val="A6A6A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141D5D-B9F6-64B0-7D85-04F11DBE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4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E311DC-0D2A-6A71-343F-2C81819A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Estruturas do Sistema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5BA758-0337-1F52-FC91-1AD5BCB3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82" y="6229349"/>
            <a:ext cx="9747821" cy="5365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BFBFBF"/>
                </a:solidFill>
              </a:rPr>
              <a:t>Utilização de Base de Dados SQLite para armazenamento e replicação de dados.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584C2F-D6B9-52B0-58AC-7F474695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-18140"/>
            <a:ext cx="10035325" cy="506784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24C2114-0D87-94D5-702C-964D7473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7F7F7F"/>
                </a:solidFill>
              </a:rPr>
              <a:t>25/11/2024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8E237D-A133-97D4-F3CF-03474C53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A6A6A6"/>
                </a:solidFill>
                <a:latin typeface="+mn-lt"/>
                <a:ea typeface="+mn-ea"/>
                <a:cs typeface="+mn-cs"/>
              </a:rPr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4D11D5-BCEF-E0B8-E6B3-669F77A1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87887-1022-FA25-26EF-9A20AC96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918858"/>
            <a:ext cx="9692640" cy="953393"/>
          </a:xfrm>
        </p:spPr>
        <p:txBody>
          <a:bodyPr>
            <a:normAutofit/>
          </a:bodyPr>
          <a:lstStyle/>
          <a:p>
            <a:r>
              <a:rPr lang="pt-PT"/>
              <a:t>Organização de Código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690F41-3512-D9FB-D3BA-05CB7784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90" y="365760"/>
            <a:ext cx="1994386" cy="33803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CBF8C4-84D3-DB97-B708-C53319FF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61" y="1875814"/>
            <a:ext cx="2308605" cy="18702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0CB178-AECB-DFE9-A35D-0D3784EE4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433" y="2097072"/>
            <a:ext cx="2308605" cy="16490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9C3688D-D5ED-3534-907D-120288F0E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905" y="2811092"/>
            <a:ext cx="2308605" cy="934984"/>
          </a:xfrm>
          <a:prstGeom prst="rect">
            <a:avLst/>
          </a:prstGeo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DE8E1A6-BAB4-A514-61B1-DC88A0D6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25/11/2024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93C1F0-4F9E-A495-DAC3-8BA81CCB9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045033"/>
            <a:ext cx="9692639" cy="1340545"/>
          </a:xfrm>
        </p:spPr>
        <p:txBody>
          <a:bodyPr>
            <a:normAutofit/>
          </a:bodyPr>
          <a:lstStyle/>
          <a:p>
            <a:r>
              <a:rPr lang="pt-PT" dirty="0"/>
              <a:t> A organização do código está estruturado de uma forma modular, com uma separação clara entre lógica de funcionamento, lógica de comunicação, lógica de acesso aos dados e interface do utilizador 	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16F95E-04EA-D995-DBED-FCCC657D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Meta 1 – Trabalho prático de Programação Distribuída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46CB0FC1-DAFE-8184-3827-56189980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pt-PT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255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0C932-1ECB-EFFE-1CCD-0CBFBB95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Comunicação Entre Programas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2AFAA8-A3D2-0ADA-DAEB-2DF28B48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comunicação entre os programas é feito principalmente com TCP, com a exceção dos </a:t>
            </a:r>
            <a:r>
              <a:rPr lang="pt-PT" dirty="0" err="1"/>
              <a:t>Heartbeats</a:t>
            </a:r>
            <a:r>
              <a:rPr lang="pt-PT" dirty="0"/>
              <a:t> que implementa uma comunicação </a:t>
            </a:r>
            <a:r>
              <a:rPr lang="pt-PT" dirty="0" err="1"/>
              <a:t>Multicast</a:t>
            </a:r>
            <a:r>
              <a:rPr lang="pt-PT" dirty="0"/>
              <a:t>. A troca de informação é feito por vários objetos serializados – Classe </a:t>
            </a:r>
            <a:r>
              <a:rPr lang="pt-PT" dirty="0" err="1"/>
              <a:t>Comunicacao</a:t>
            </a:r>
            <a:r>
              <a:rPr lang="pt-PT" dirty="0"/>
              <a:t> – onde é armazenada uma variedade de atributos como o comando do utilizador e a sua respetiva resposta. As principais classes que implementam a comunicação são : Servidor, </a:t>
            </a:r>
            <a:r>
              <a:rPr lang="pt-PT" dirty="0" err="1"/>
              <a:t>ClienteHandler</a:t>
            </a:r>
            <a:r>
              <a:rPr lang="pt-PT" dirty="0"/>
              <a:t>, Cliente, </a:t>
            </a:r>
            <a:r>
              <a:rPr lang="pt-PT" dirty="0" err="1"/>
              <a:t>ClienteRecebedor</a:t>
            </a:r>
            <a:r>
              <a:rPr lang="pt-PT" dirty="0"/>
              <a:t>,  </a:t>
            </a:r>
            <a:r>
              <a:rPr lang="pt-PT" dirty="0" err="1"/>
              <a:t>ClienteComunicação</a:t>
            </a:r>
            <a:r>
              <a:rPr lang="pt-PT" dirty="0"/>
              <a:t>, </a:t>
            </a:r>
            <a:r>
              <a:rPr lang="pt-PT" dirty="0" err="1"/>
              <a:t>ClienteVista</a:t>
            </a:r>
            <a:r>
              <a:rPr lang="pt-PT" dirty="0"/>
              <a:t>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C280D8-0023-8A07-8288-553B774C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25/11/2024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678E85-1AA3-3243-6215-2580B3F7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Meta 1 – Trabalho prático de Programação Distribuída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FDFB1B-3C2D-DFEE-56A5-348BF998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6A4A29D-2AFA-43F9-943C-EE3034862AAB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814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046F4-C5D6-6949-2747-F488B7F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PT" dirty="0"/>
              <a:t>Comunicação Entre Programas – Principais Classes Envolvidas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3DCD6A-0CAC-3DF9-0A21-647BDDDA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25/11/2024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286350F-54EB-F369-875E-9789DB0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Meta 1 – Trabalho prático de Programação Distribuída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2791FD-40CC-7BBA-1D2C-9CB5E9E0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6A4A29D-2AFA-43F9-943C-EE3034862AAB}" type="slidenum">
              <a:rPr lang="pt-PT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pt-PT"/>
          </a:p>
        </p:txBody>
      </p:sp>
      <p:graphicFrame>
        <p:nvGraphicFramePr>
          <p:cNvPr id="18" name="Marcador de Posição de Conteúdo 2">
            <a:extLst>
              <a:ext uri="{FF2B5EF4-FFF2-40B4-BE49-F238E27FC236}">
                <a16:creationId xmlns:a16="http://schemas.microsoft.com/office/drawing/2014/main" id="{86134B8A-9944-C406-EDAE-F2CAC5C49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603693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0555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892</TotalTime>
  <Words>1060</Words>
  <Application>Microsoft Office PowerPoint</Application>
  <PresentationFormat>Ecrã Panorâmico</PresentationFormat>
  <Paragraphs>135</Paragraphs>
  <Slides>22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8" baseType="lpstr">
      <vt:lpstr>Aptos</vt:lpstr>
      <vt:lpstr>Arial</vt:lpstr>
      <vt:lpstr>Century Schoolbook</vt:lpstr>
      <vt:lpstr>OpenSans</vt:lpstr>
      <vt:lpstr>Wingdings 2</vt:lpstr>
      <vt:lpstr>Vista</vt:lpstr>
      <vt:lpstr>Splitwise</vt:lpstr>
      <vt:lpstr>Objetivo e Desenvolvimento do Projeto</vt:lpstr>
      <vt:lpstr>Desenvolvimento</vt:lpstr>
      <vt:lpstr>Estrutura do Sistema</vt:lpstr>
      <vt:lpstr>Estrutura do Sitema</vt:lpstr>
      <vt:lpstr>Estruturas do Sistema </vt:lpstr>
      <vt:lpstr>Organização de Código</vt:lpstr>
      <vt:lpstr>Comunicação Entre Programas</vt:lpstr>
      <vt:lpstr>Comunicação Entre Programas – Principais Classes Envolvidas</vt:lpstr>
      <vt:lpstr>Interação entre classes - Comunicação</vt:lpstr>
      <vt:lpstr>Diagrama de Sequências - Login</vt:lpstr>
      <vt:lpstr>Opções Tomadas </vt:lpstr>
      <vt:lpstr>Interface Gráfica</vt:lpstr>
      <vt:lpstr>Manual do Utilizador</vt:lpstr>
      <vt:lpstr>Conexão ao servidor</vt:lpstr>
      <vt:lpstr>Login</vt:lpstr>
      <vt:lpstr>Registrar</vt:lpstr>
      <vt:lpstr>Menu Principal</vt:lpstr>
      <vt:lpstr>GRUPO</vt:lpstr>
      <vt:lpstr>Despesa</vt:lpstr>
      <vt:lpstr>Convite</vt:lpstr>
      <vt:lpstr>Editar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Frederico Quelhas</dc:creator>
  <cp:lastModifiedBy>Afonso da Silva</cp:lastModifiedBy>
  <cp:revision>5</cp:revision>
  <dcterms:created xsi:type="dcterms:W3CDTF">2024-11-22T22:56:10Z</dcterms:created>
  <dcterms:modified xsi:type="dcterms:W3CDTF">2024-11-25T03:11:15Z</dcterms:modified>
</cp:coreProperties>
</file>