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15122525"/>
  <p:notesSz cx="6858000" cy="9144000"/>
  <p:defaultTextStyle>
    <a:defPPr>
      <a:defRPr lang="fr-FR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>
          <p15:clr>
            <a:srgbClr val="A4A3A4"/>
          </p15:clr>
        </p15:guide>
        <p15:guide id="2" orient="horz" pos="2741">
          <p15:clr>
            <a:srgbClr val="A4A3A4"/>
          </p15:clr>
        </p15:guide>
        <p15:guide id="3" orient="horz" pos="342">
          <p15:clr>
            <a:srgbClr val="A4A3A4"/>
          </p15:clr>
        </p15:guide>
        <p15:guide id="4" orient="horz" pos="8256">
          <p15:clr>
            <a:srgbClr val="A4A3A4"/>
          </p15:clr>
        </p15:guide>
        <p15:guide id="5" orient="horz" pos="8137">
          <p15:clr>
            <a:srgbClr val="A4A3A4"/>
          </p15:clr>
        </p15:guide>
        <p15:guide id="6" orient="horz" pos="9147">
          <p15:clr>
            <a:srgbClr val="A4A3A4"/>
          </p15:clr>
        </p15:guide>
        <p15:guide id="7" orient="horz" pos="1945">
          <p15:clr>
            <a:srgbClr val="A4A3A4"/>
          </p15:clr>
        </p15:guide>
        <p15:guide id="8" orient="horz" pos="4396">
          <p15:clr>
            <a:srgbClr val="A4A3A4"/>
          </p15:clr>
        </p15:guide>
        <p15:guide id="9" orient="horz" pos="5401">
          <p15:clr>
            <a:srgbClr val="A4A3A4"/>
          </p15:clr>
        </p15:guide>
        <p15:guide id="10" orient="horz" pos="6571">
          <p15:clr>
            <a:srgbClr val="A4A3A4"/>
          </p15:clr>
        </p15:guide>
        <p15:guide id="11" orient="horz" pos="8878">
          <p15:clr>
            <a:srgbClr val="A4A3A4"/>
          </p15:clr>
        </p15:guide>
        <p15:guide id="12" pos="3368">
          <p15:clr>
            <a:srgbClr val="A4A3A4"/>
          </p15:clr>
        </p15:guide>
        <p15:guide id="13" pos="341">
          <p15:clr>
            <a:srgbClr val="A4A3A4"/>
          </p15:clr>
        </p15:guide>
        <p15:guide id="14" pos="6513">
          <p15:clr>
            <a:srgbClr val="A4A3A4"/>
          </p15:clr>
        </p15:guide>
        <p15:guide id="15" pos="6362">
          <p15:clr>
            <a:srgbClr val="A4A3A4"/>
          </p15:clr>
        </p15:guide>
        <p15:guide id="16" pos="4040">
          <p15:clr>
            <a:srgbClr val="A4A3A4"/>
          </p15:clr>
        </p15:guide>
        <p15:guide id="17" pos="4314">
          <p15:clr>
            <a:srgbClr val="A4A3A4"/>
          </p15:clr>
        </p15:guide>
        <p15:guide id="18" pos="2568">
          <p15:clr>
            <a:srgbClr val="A4A3A4"/>
          </p15:clr>
        </p15:guide>
        <p15:guide id="19" pos="15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9"/>
    <p:restoredTop sz="66815"/>
  </p:normalViewPr>
  <p:slideViewPr>
    <p:cSldViewPr showGuides="1">
      <p:cViewPr>
        <p:scale>
          <a:sx n="50" d="100"/>
          <a:sy n="50" d="100"/>
        </p:scale>
        <p:origin x="3752" y="144"/>
      </p:cViewPr>
      <p:guideLst>
        <p:guide orient="horz" pos="4763"/>
        <p:guide orient="horz" pos="2741"/>
        <p:guide orient="horz" pos="342"/>
        <p:guide orient="horz" pos="8256"/>
        <p:guide orient="horz" pos="8137"/>
        <p:guide orient="horz" pos="9147"/>
        <p:guide orient="horz" pos="1945"/>
        <p:guide orient="horz" pos="4396"/>
        <p:guide orient="horz" pos="5401"/>
        <p:guide orient="horz" pos="6571"/>
        <p:guide orient="horz" pos="8878"/>
        <p:guide pos="3368"/>
        <p:guide pos="341"/>
        <p:guide pos="6513"/>
        <p:guide pos="6362"/>
        <p:guide pos="4040"/>
        <p:guide pos="4314"/>
        <p:guide pos="2568"/>
        <p:guide pos="15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13/01/2017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_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38799" y="3034348"/>
            <a:ext cx="5660875" cy="3672000"/>
          </a:xfrm>
        </p:spPr>
        <p:txBody>
          <a:bodyPr/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9A1C3E-845E-4E32-907C-911C287466A0}" type="datetime1">
              <a:rPr lang="fr-FR" smtClean="0"/>
              <a:t>13/01/2017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38800" y="949076"/>
            <a:ext cx="5660875" cy="1620000"/>
          </a:xfrm>
        </p:spPr>
        <p:txBody>
          <a:bodyPr/>
          <a:lstStyle>
            <a:lvl1pPr>
              <a:spcAft>
                <a:spcPts val="0"/>
              </a:spcAft>
              <a:defRPr sz="3100" b="1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533650" y="3087688"/>
            <a:ext cx="1543050" cy="1544400"/>
          </a:xfrm>
        </p:spPr>
        <p:txBody>
          <a:bodyPr t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Visuel</a:t>
            </a:r>
          </a:p>
        </p:txBody>
      </p:sp>
      <p:sp>
        <p:nvSpPr>
          <p:cNvPr id="13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533650" y="6978650"/>
            <a:ext cx="1543050" cy="1544400"/>
          </a:xfrm>
        </p:spPr>
        <p:txBody>
          <a:bodyPr t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Visuel</a:t>
            </a:r>
          </a:p>
        </p:txBody>
      </p:sp>
      <p:sp>
        <p:nvSpPr>
          <p:cNvPr id="14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533650" y="10431462"/>
            <a:ext cx="1543050" cy="1544400"/>
          </a:xfrm>
        </p:spPr>
        <p:txBody>
          <a:bodyPr t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Visuel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8" hasCustomPrompt="1"/>
          </p:nvPr>
        </p:nvSpPr>
        <p:spPr bwMode="gray">
          <a:xfrm>
            <a:off x="4438799" y="6927215"/>
            <a:ext cx="5660876" cy="3348000"/>
          </a:xfrm>
        </p:spPr>
        <p:txBody>
          <a:bodyPr/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9" hasCustomPrompt="1"/>
          </p:nvPr>
        </p:nvSpPr>
        <p:spPr bwMode="gray">
          <a:xfrm>
            <a:off x="4438799" y="10369574"/>
            <a:ext cx="5660876" cy="3672000"/>
          </a:xfrm>
        </p:spPr>
        <p:txBody>
          <a:bodyPr/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18" name="Espace réservé pour une image  10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40000" y="4956274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19" name="Espace réservé pour une image  10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0000" y="7777286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0" name="Espace réservé pour une image  10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40000" y="9402610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1" name="Espace réservé pour une image  10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0000" y="8589948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2" name="Espace réservé pour une image  10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40000" y="10215272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3" name="Espace réservé pour une image  10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540000" y="11027934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4" name="Espace réservé pour une image  10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540000" y="11840596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5" name="Espace réservé pour une image  10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40000" y="12653258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6" name="Espace réservé pour une image  10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540000" y="13465918"/>
            <a:ext cx="1530000" cy="7920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9" hasCustomPrompt="1"/>
          </p:nvPr>
        </p:nvSpPr>
        <p:spPr bwMode="gray">
          <a:xfrm>
            <a:off x="541338" y="4563626"/>
            <a:ext cx="1565002" cy="243677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43200" anchor="b" anchorCtr="0">
            <a:spAutoFit/>
          </a:bodyPr>
          <a:lstStyle>
            <a:lvl1pPr marL="0" indent="0"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>
                <a:solidFill>
                  <a:schemeClr val="tx1"/>
                </a:solidFill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 smtClean="0"/>
              <a:t>Titre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idx="30" hasCustomPrompt="1"/>
          </p:nvPr>
        </p:nvSpPr>
        <p:spPr bwMode="gray">
          <a:xfrm>
            <a:off x="541338" y="5780114"/>
            <a:ext cx="1565002" cy="243677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43200" anchor="b" anchorCtr="0">
            <a:spAutoFit/>
          </a:bodyPr>
          <a:lstStyle>
            <a:lvl1pPr marL="0" indent="0"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>
                <a:solidFill>
                  <a:schemeClr val="tx1"/>
                </a:solidFill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 smtClean="0"/>
              <a:t>Titre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idx="31" hasCustomPrompt="1"/>
          </p:nvPr>
        </p:nvSpPr>
        <p:spPr bwMode="gray">
          <a:xfrm>
            <a:off x="541338" y="7273230"/>
            <a:ext cx="1567694" cy="243677"/>
          </a:xfrm>
          <a:custGeom>
            <a:avLst/>
            <a:gdLst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0 h 4608512"/>
              <a:gd name="connsiteX6" fmla="*/ 6437263 w 6437263"/>
              <a:gd name="connsiteY6" fmla="*/ 4608512 h 4608512"/>
              <a:gd name="connsiteX7" fmla="*/ 6437263 w 6437263"/>
              <a:gd name="connsiteY7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0 h 4608512"/>
              <a:gd name="connsiteX5" fmla="*/ 6437263 w 6437263"/>
              <a:gd name="connsiteY5" fmla="*/ 4608512 h 4608512"/>
              <a:gd name="connsiteX6" fmla="*/ 6437263 w 6437263"/>
              <a:gd name="connsiteY6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0 w 6437263"/>
              <a:gd name="connsiteY2" fmla="*/ 0 h 4608512"/>
              <a:gd name="connsiteX3" fmla="*/ 0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0 w 6437263"/>
              <a:gd name="connsiteY2" fmla="*/ 0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36008"/>
              <a:gd name="connsiteX1" fmla="*/ 0 w 6437263"/>
              <a:gd name="connsiteY1" fmla="*/ 0 h 4636008"/>
              <a:gd name="connsiteX2" fmla="*/ 6437263 w 6437263"/>
              <a:gd name="connsiteY2" fmla="*/ 0 h 4636008"/>
              <a:gd name="connsiteX3" fmla="*/ 6437263 w 6437263"/>
              <a:gd name="connsiteY3" fmla="*/ 0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6" fmla="*/ 0 w 6437263"/>
              <a:gd name="connsiteY6" fmla="*/ 4608512 h 4636008"/>
              <a:gd name="connsiteX7" fmla="*/ 0 w 6437263"/>
              <a:gd name="connsiteY7" fmla="*/ 4608512 h 4636008"/>
              <a:gd name="connsiteX8" fmla="*/ 0 w 6437263"/>
              <a:gd name="connsiteY8" fmla="*/ 0 h 4636008"/>
              <a:gd name="connsiteX0" fmla="*/ 0 w 6437263"/>
              <a:gd name="connsiteY0" fmla="*/ 4608512 h 4636008"/>
              <a:gd name="connsiteX1" fmla="*/ 0 w 6437263"/>
              <a:gd name="connsiteY1" fmla="*/ 4608512 h 4636008"/>
              <a:gd name="connsiteX2" fmla="*/ 960120 w 6437263"/>
              <a:gd name="connsiteY2" fmla="*/ 4599432 h 4636008"/>
              <a:gd name="connsiteX3" fmla="*/ 1380744 w 6437263"/>
              <a:gd name="connsiteY3" fmla="*/ 4636008 h 4636008"/>
              <a:gd name="connsiteX4" fmla="*/ 6437263 w 6437263"/>
              <a:gd name="connsiteY4" fmla="*/ 4608512 h 4636008"/>
              <a:gd name="connsiteX5" fmla="*/ 6437263 w 6437263"/>
              <a:gd name="connsiteY5" fmla="*/ 4608512 h 4636008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08512"/>
              <a:gd name="connsiteX1" fmla="*/ 0 w 6437263"/>
              <a:gd name="connsiteY1" fmla="*/ 0 h 4608512"/>
              <a:gd name="connsiteX2" fmla="*/ 6437263 w 6437263"/>
              <a:gd name="connsiteY2" fmla="*/ 0 h 4608512"/>
              <a:gd name="connsiteX3" fmla="*/ 6437263 w 6437263"/>
              <a:gd name="connsiteY3" fmla="*/ 0 h 4608512"/>
              <a:gd name="connsiteX4" fmla="*/ 6437263 w 6437263"/>
              <a:gd name="connsiteY4" fmla="*/ 4608512 h 4608512"/>
              <a:gd name="connsiteX5" fmla="*/ 6437263 w 6437263"/>
              <a:gd name="connsiteY5" fmla="*/ 4608512 h 4608512"/>
              <a:gd name="connsiteX6" fmla="*/ 0 w 6437263"/>
              <a:gd name="connsiteY6" fmla="*/ 4608512 h 4608512"/>
              <a:gd name="connsiteX7" fmla="*/ 0 w 6437263"/>
              <a:gd name="connsiteY7" fmla="*/ 4608512 h 4608512"/>
              <a:gd name="connsiteX8" fmla="*/ 0 w 6437263"/>
              <a:gd name="connsiteY8" fmla="*/ 0 h 4608512"/>
              <a:gd name="connsiteX0" fmla="*/ 0 w 6437263"/>
              <a:gd name="connsiteY0" fmla="*/ 4608512 h 4608512"/>
              <a:gd name="connsiteX1" fmla="*/ 0 w 6437263"/>
              <a:gd name="connsiteY1" fmla="*/ 4608512 h 4608512"/>
              <a:gd name="connsiteX2" fmla="*/ 960120 w 6437263"/>
              <a:gd name="connsiteY2" fmla="*/ 4599432 h 4608512"/>
              <a:gd name="connsiteX3" fmla="*/ 6437263 w 6437263"/>
              <a:gd name="connsiteY3" fmla="*/ 4608512 h 4608512"/>
              <a:gd name="connsiteX4" fmla="*/ 6437263 w 6437263"/>
              <a:gd name="connsiteY4" fmla="*/ 4608512 h 46085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0 w 6437263"/>
              <a:gd name="connsiteY1" fmla="*/ 4608512 h 4611720"/>
              <a:gd name="connsiteX2" fmla="*/ 185103 w 6437263"/>
              <a:gd name="connsiteY2" fmla="*/ 4611720 h 4611720"/>
              <a:gd name="connsiteX3" fmla="*/ 960120 w 6437263"/>
              <a:gd name="connsiteY3" fmla="*/ 4599432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0 w 6437263"/>
              <a:gd name="connsiteY0" fmla="*/ 4608512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2880 w 6437263"/>
              <a:gd name="connsiteY0" fmla="*/ 4352480 h 4611720"/>
              <a:gd name="connsiteX1" fmla="*/ 185103 w 6437263"/>
              <a:gd name="connsiteY1" fmla="*/ 4611720 h 4611720"/>
              <a:gd name="connsiteX2" fmla="*/ 960120 w 6437263"/>
              <a:gd name="connsiteY2" fmla="*/ 4599432 h 4611720"/>
              <a:gd name="connsiteX3" fmla="*/ 6437263 w 6437263"/>
              <a:gd name="connsiteY3" fmla="*/ 4608512 h 4611720"/>
              <a:gd name="connsiteX4" fmla="*/ 6437263 w 6437263"/>
              <a:gd name="connsiteY4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960120 w 6437263"/>
              <a:gd name="connsiteY1" fmla="*/ 4599432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5103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4370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81513 w 6437263"/>
              <a:gd name="connsiteY1" fmla="*/ 4607624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79132 w 6437263"/>
              <a:gd name="connsiteY1" fmla="*/ 4542105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89866 w 6437263"/>
              <a:gd name="connsiteY0" fmla="*/ 4611720 h 4611720"/>
              <a:gd name="connsiteX1" fmla="*/ 667226 w 6437263"/>
              <a:gd name="connsiteY1" fmla="*/ 4603529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218441 w 6437263"/>
              <a:gd name="connsiteY0" fmla="*/ 4492967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08513"/>
              <a:gd name="connsiteX1" fmla="*/ 0 w 6437263"/>
              <a:gd name="connsiteY1" fmla="*/ 0 h 4608513"/>
              <a:gd name="connsiteX2" fmla="*/ 6437263 w 6437263"/>
              <a:gd name="connsiteY2" fmla="*/ 0 h 4608513"/>
              <a:gd name="connsiteX3" fmla="*/ 6437263 w 6437263"/>
              <a:gd name="connsiteY3" fmla="*/ 0 h 4608513"/>
              <a:gd name="connsiteX4" fmla="*/ 6437263 w 6437263"/>
              <a:gd name="connsiteY4" fmla="*/ 4608512 h 4608513"/>
              <a:gd name="connsiteX5" fmla="*/ 6437263 w 6437263"/>
              <a:gd name="connsiteY5" fmla="*/ 4608512 h 4608513"/>
              <a:gd name="connsiteX6" fmla="*/ 0 w 6437263"/>
              <a:gd name="connsiteY6" fmla="*/ 4608512 h 4608513"/>
              <a:gd name="connsiteX7" fmla="*/ 0 w 6437263"/>
              <a:gd name="connsiteY7" fmla="*/ 4608512 h 4608513"/>
              <a:gd name="connsiteX8" fmla="*/ 0 w 6437263"/>
              <a:gd name="connsiteY8" fmla="*/ 0 h 4608513"/>
              <a:gd name="connsiteX0" fmla="*/ 218441 w 6437263"/>
              <a:gd name="connsiteY0" fmla="*/ 4492967 h 4608513"/>
              <a:gd name="connsiteX1" fmla="*/ 667226 w 6437263"/>
              <a:gd name="connsiteY1" fmla="*/ 4603529 h 4608513"/>
              <a:gd name="connsiteX2" fmla="*/ 6437263 w 6437263"/>
              <a:gd name="connsiteY2" fmla="*/ 4608512 h 4608513"/>
              <a:gd name="connsiteX3" fmla="*/ 6437263 w 6437263"/>
              <a:gd name="connsiteY3" fmla="*/ 4608512 h 4608513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67226 w 6437263"/>
              <a:gd name="connsiteY1" fmla="*/ 4603529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97712"/>
              <a:gd name="connsiteX1" fmla="*/ 0 w 6437263"/>
              <a:gd name="connsiteY1" fmla="*/ 0 h 4697712"/>
              <a:gd name="connsiteX2" fmla="*/ 6437263 w 6437263"/>
              <a:gd name="connsiteY2" fmla="*/ 0 h 4697712"/>
              <a:gd name="connsiteX3" fmla="*/ 6437263 w 6437263"/>
              <a:gd name="connsiteY3" fmla="*/ 0 h 4697712"/>
              <a:gd name="connsiteX4" fmla="*/ 6437263 w 6437263"/>
              <a:gd name="connsiteY4" fmla="*/ 4608512 h 4697712"/>
              <a:gd name="connsiteX5" fmla="*/ 6437263 w 6437263"/>
              <a:gd name="connsiteY5" fmla="*/ 4608512 h 4697712"/>
              <a:gd name="connsiteX6" fmla="*/ 0 w 6437263"/>
              <a:gd name="connsiteY6" fmla="*/ 4608512 h 4697712"/>
              <a:gd name="connsiteX7" fmla="*/ 0 w 6437263"/>
              <a:gd name="connsiteY7" fmla="*/ 4608512 h 4697712"/>
              <a:gd name="connsiteX8" fmla="*/ 0 w 6437263"/>
              <a:gd name="connsiteY8" fmla="*/ 0 h 4697712"/>
              <a:gd name="connsiteX0" fmla="*/ 199391 w 6437263"/>
              <a:gd name="connsiteY0" fmla="*/ 4607624 h 4697712"/>
              <a:gd name="connsiteX1" fmla="*/ 669607 w 6437263"/>
              <a:gd name="connsiteY1" fmla="*/ 4697712 h 4697712"/>
              <a:gd name="connsiteX2" fmla="*/ 6437263 w 6437263"/>
              <a:gd name="connsiteY2" fmla="*/ 4608512 h 4697712"/>
              <a:gd name="connsiteX3" fmla="*/ 6437263 w 6437263"/>
              <a:gd name="connsiteY3" fmla="*/ 4608512 h 4697712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11720"/>
              <a:gd name="connsiteX1" fmla="*/ 0 w 6437263"/>
              <a:gd name="connsiteY1" fmla="*/ 0 h 4611720"/>
              <a:gd name="connsiteX2" fmla="*/ 6437263 w 6437263"/>
              <a:gd name="connsiteY2" fmla="*/ 0 h 4611720"/>
              <a:gd name="connsiteX3" fmla="*/ 6437263 w 6437263"/>
              <a:gd name="connsiteY3" fmla="*/ 0 h 4611720"/>
              <a:gd name="connsiteX4" fmla="*/ 6437263 w 6437263"/>
              <a:gd name="connsiteY4" fmla="*/ 4608512 h 4611720"/>
              <a:gd name="connsiteX5" fmla="*/ 6437263 w 6437263"/>
              <a:gd name="connsiteY5" fmla="*/ 4608512 h 4611720"/>
              <a:gd name="connsiteX6" fmla="*/ 0 w 6437263"/>
              <a:gd name="connsiteY6" fmla="*/ 4608512 h 4611720"/>
              <a:gd name="connsiteX7" fmla="*/ 0 w 6437263"/>
              <a:gd name="connsiteY7" fmla="*/ 4608512 h 4611720"/>
              <a:gd name="connsiteX8" fmla="*/ 0 w 6437263"/>
              <a:gd name="connsiteY8" fmla="*/ 0 h 4611720"/>
              <a:gd name="connsiteX0" fmla="*/ 199391 w 6437263"/>
              <a:gd name="connsiteY0" fmla="*/ 4607624 h 4611720"/>
              <a:gd name="connsiteX1" fmla="*/ 676751 w 6437263"/>
              <a:gd name="connsiteY1" fmla="*/ 4611720 h 4611720"/>
              <a:gd name="connsiteX2" fmla="*/ 6437263 w 6437263"/>
              <a:gd name="connsiteY2" fmla="*/ 4608512 h 4611720"/>
              <a:gd name="connsiteX3" fmla="*/ 6437263 w 6437263"/>
              <a:gd name="connsiteY3" fmla="*/ 4608512 h 4611720"/>
              <a:gd name="connsiteX0" fmla="*/ 0 w 6437263"/>
              <a:gd name="connsiteY0" fmla="*/ 0 h 4608511"/>
              <a:gd name="connsiteX1" fmla="*/ 0 w 6437263"/>
              <a:gd name="connsiteY1" fmla="*/ 0 h 4608511"/>
              <a:gd name="connsiteX2" fmla="*/ 6437263 w 6437263"/>
              <a:gd name="connsiteY2" fmla="*/ 0 h 4608511"/>
              <a:gd name="connsiteX3" fmla="*/ 6437263 w 6437263"/>
              <a:gd name="connsiteY3" fmla="*/ 0 h 4608511"/>
              <a:gd name="connsiteX4" fmla="*/ 6437263 w 6437263"/>
              <a:gd name="connsiteY4" fmla="*/ 4608512 h 4608511"/>
              <a:gd name="connsiteX5" fmla="*/ 6437263 w 6437263"/>
              <a:gd name="connsiteY5" fmla="*/ 4608512 h 4608511"/>
              <a:gd name="connsiteX6" fmla="*/ 0 w 6437263"/>
              <a:gd name="connsiteY6" fmla="*/ 4608512 h 4608511"/>
              <a:gd name="connsiteX7" fmla="*/ 0 w 6437263"/>
              <a:gd name="connsiteY7" fmla="*/ 4608512 h 4608511"/>
              <a:gd name="connsiteX8" fmla="*/ 0 w 6437263"/>
              <a:gd name="connsiteY8" fmla="*/ 0 h 4608511"/>
              <a:gd name="connsiteX0" fmla="*/ 199391 w 6437263"/>
              <a:gd name="connsiteY0" fmla="*/ 4607624 h 4608511"/>
              <a:gd name="connsiteX1" fmla="*/ 676751 w 6437263"/>
              <a:gd name="connsiteY1" fmla="*/ 4603531 h 4608511"/>
              <a:gd name="connsiteX2" fmla="*/ 6437263 w 6437263"/>
              <a:gd name="connsiteY2" fmla="*/ 4608512 h 4608511"/>
              <a:gd name="connsiteX3" fmla="*/ 6437263 w 6437263"/>
              <a:gd name="connsiteY3" fmla="*/ 4608512 h 4608511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07624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99391 w 6437263"/>
              <a:gd name="connsiteY0" fmla="*/ 4611719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11722"/>
              <a:gd name="connsiteX1" fmla="*/ 0 w 6437263"/>
              <a:gd name="connsiteY1" fmla="*/ 0 h 4611722"/>
              <a:gd name="connsiteX2" fmla="*/ 6437263 w 6437263"/>
              <a:gd name="connsiteY2" fmla="*/ 0 h 4611722"/>
              <a:gd name="connsiteX3" fmla="*/ 6437263 w 6437263"/>
              <a:gd name="connsiteY3" fmla="*/ 0 h 4611722"/>
              <a:gd name="connsiteX4" fmla="*/ 6437263 w 6437263"/>
              <a:gd name="connsiteY4" fmla="*/ 4608512 h 4611722"/>
              <a:gd name="connsiteX5" fmla="*/ 6437263 w 6437263"/>
              <a:gd name="connsiteY5" fmla="*/ 4608512 h 4611722"/>
              <a:gd name="connsiteX6" fmla="*/ 0 w 6437263"/>
              <a:gd name="connsiteY6" fmla="*/ 4608512 h 4611722"/>
              <a:gd name="connsiteX7" fmla="*/ 0 w 6437263"/>
              <a:gd name="connsiteY7" fmla="*/ 4608512 h 4611722"/>
              <a:gd name="connsiteX8" fmla="*/ 0 w 6437263"/>
              <a:gd name="connsiteY8" fmla="*/ 0 h 4611722"/>
              <a:gd name="connsiteX0" fmla="*/ 17895 w 6437263"/>
              <a:gd name="connsiteY0" fmla="*/ 4586557 h 4611722"/>
              <a:gd name="connsiteX1" fmla="*/ 676751 w 6437263"/>
              <a:gd name="connsiteY1" fmla="*/ 4611722 h 4611722"/>
              <a:gd name="connsiteX2" fmla="*/ 6437263 w 6437263"/>
              <a:gd name="connsiteY2" fmla="*/ 4608512 h 4611722"/>
              <a:gd name="connsiteX3" fmla="*/ 6437263 w 6437263"/>
              <a:gd name="connsiteY3" fmla="*/ 4608512 h 4611722"/>
              <a:gd name="connsiteX0" fmla="*/ 0 w 6437263"/>
              <a:gd name="connsiteY0" fmla="*/ 0 h 4608509"/>
              <a:gd name="connsiteX1" fmla="*/ 0 w 6437263"/>
              <a:gd name="connsiteY1" fmla="*/ 0 h 4608509"/>
              <a:gd name="connsiteX2" fmla="*/ 6437263 w 6437263"/>
              <a:gd name="connsiteY2" fmla="*/ 0 h 4608509"/>
              <a:gd name="connsiteX3" fmla="*/ 6437263 w 6437263"/>
              <a:gd name="connsiteY3" fmla="*/ 0 h 4608509"/>
              <a:gd name="connsiteX4" fmla="*/ 6437263 w 6437263"/>
              <a:gd name="connsiteY4" fmla="*/ 4608512 h 4608509"/>
              <a:gd name="connsiteX5" fmla="*/ 6437263 w 6437263"/>
              <a:gd name="connsiteY5" fmla="*/ 4608512 h 4608509"/>
              <a:gd name="connsiteX6" fmla="*/ 0 w 6437263"/>
              <a:gd name="connsiteY6" fmla="*/ 4608512 h 4608509"/>
              <a:gd name="connsiteX7" fmla="*/ 0 w 6437263"/>
              <a:gd name="connsiteY7" fmla="*/ 4608512 h 4608509"/>
              <a:gd name="connsiteX8" fmla="*/ 0 w 6437263"/>
              <a:gd name="connsiteY8" fmla="*/ 0 h 4608509"/>
              <a:gd name="connsiteX0" fmla="*/ 17895 w 6437263"/>
              <a:gd name="connsiteY0" fmla="*/ 4586557 h 4608509"/>
              <a:gd name="connsiteX1" fmla="*/ 2969341 w 6437263"/>
              <a:gd name="connsiteY1" fmla="*/ 4586557 h 4608509"/>
              <a:gd name="connsiteX2" fmla="*/ 6437263 w 6437263"/>
              <a:gd name="connsiteY2" fmla="*/ 4608512 h 4608509"/>
              <a:gd name="connsiteX3" fmla="*/ 6437263 w 6437263"/>
              <a:gd name="connsiteY3" fmla="*/ 4608512 h 4608509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2969341 w 6437263"/>
              <a:gd name="connsiteY1" fmla="*/ 4586557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36887"/>
              <a:gd name="connsiteX1" fmla="*/ 0 w 6437263"/>
              <a:gd name="connsiteY1" fmla="*/ 0 h 4636887"/>
              <a:gd name="connsiteX2" fmla="*/ 6437263 w 6437263"/>
              <a:gd name="connsiteY2" fmla="*/ 0 h 4636887"/>
              <a:gd name="connsiteX3" fmla="*/ 6437263 w 6437263"/>
              <a:gd name="connsiteY3" fmla="*/ 0 h 4636887"/>
              <a:gd name="connsiteX4" fmla="*/ 6437263 w 6437263"/>
              <a:gd name="connsiteY4" fmla="*/ 4608512 h 4636887"/>
              <a:gd name="connsiteX5" fmla="*/ 6437263 w 6437263"/>
              <a:gd name="connsiteY5" fmla="*/ 4608512 h 4636887"/>
              <a:gd name="connsiteX6" fmla="*/ 0 w 6437263"/>
              <a:gd name="connsiteY6" fmla="*/ 4608512 h 4636887"/>
              <a:gd name="connsiteX7" fmla="*/ 0 w 6437263"/>
              <a:gd name="connsiteY7" fmla="*/ 4608512 h 4636887"/>
              <a:gd name="connsiteX8" fmla="*/ 0 w 6437263"/>
              <a:gd name="connsiteY8" fmla="*/ 0 h 4636887"/>
              <a:gd name="connsiteX0" fmla="*/ 17895 w 6437263"/>
              <a:gd name="connsiteY0" fmla="*/ 4636887 h 4636887"/>
              <a:gd name="connsiteX1" fmla="*/ 6045232 w 6437263"/>
              <a:gd name="connsiteY1" fmla="*/ 4611861 h 4636887"/>
              <a:gd name="connsiteX2" fmla="*/ 6437263 w 6437263"/>
              <a:gd name="connsiteY2" fmla="*/ 4608512 h 4636887"/>
              <a:gd name="connsiteX3" fmla="*/ 6437263 w 6437263"/>
              <a:gd name="connsiteY3" fmla="*/ 4608512 h 4636887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0 w 6437263"/>
              <a:gd name="connsiteY0" fmla="*/ 0 h 4611925"/>
              <a:gd name="connsiteX1" fmla="*/ 0 w 6437263"/>
              <a:gd name="connsiteY1" fmla="*/ 0 h 4611925"/>
              <a:gd name="connsiteX2" fmla="*/ 6437263 w 6437263"/>
              <a:gd name="connsiteY2" fmla="*/ 0 h 4611925"/>
              <a:gd name="connsiteX3" fmla="*/ 6437263 w 6437263"/>
              <a:gd name="connsiteY3" fmla="*/ 0 h 4611925"/>
              <a:gd name="connsiteX4" fmla="*/ 6437263 w 6437263"/>
              <a:gd name="connsiteY4" fmla="*/ 4608512 h 4611925"/>
              <a:gd name="connsiteX5" fmla="*/ 6437263 w 6437263"/>
              <a:gd name="connsiteY5" fmla="*/ 4608512 h 4611925"/>
              <a:gd name="connsiteX6" fmla="*/ 0 w 6437263"/>
              <a:gd name="connsiteY6" fmla="*/ 4608512 h 4611925"/>
              <a:gd name="connsiteX7" fmla="*/ 0 w 6437263"/>
              <a:gd name="connsiteY7" fmla="*/ 4608512 h 4611925"/>
              <a:gd name="connsiteX8" fmla="*/ 0 w 6437263"/>
              <a:gd name="connsiteY8" fmla="*/ 0 h 4611925"/>
              <a:gd name="connsiteX0" fmla="*/ 304471 w 6437263"/>
              <a:gd name="connsiteY0" fmla="*/ 3751209 h 4611925"/>
              <a:gd name="connsiteX1" fmla="*/ 6045232 w 6437263"/>
              <a:gd name="connsiteY1" fmla="*/ 4611861 h 4611925"/>
              <a:gd name="connsiteX2" fmla="*/ 6437263 w 6437263"/>
              <a:gd name="connsiteY2" fmla="*/ 4608512 h 4611925"/>
              <a:gd name="connsiteX3" fmla="*/ 6437263 w 6437263"/>
              <a:gd name="connsiteY3" fmla="*/ 4608512 h 4611925"/>
              <a:gd name="connsiteX0" fmla="*/ 10811 w 6448074"/>
              <a:gd name="connsiteY0" fmla="*/ 0 h 4614050"/>
              <a:gd name="connsiteX1" fmla="*/ 10811 w 6448074"/>
              <a:gd name="connsiteY1" fmla="*/ 0 h 4614050"/>
              <a:gd name="connsiteX2" fmla="*/ 6448074 w 6448074"/>
              <a:gd name="connsiteY2" fmla="*/ 0 h 4614050"/>
              <a:gd name="connsiteX3" fmla="*/ 6448074 w 6448074"/>
              <a:gd name="connsiteY3" fmla="*/ 0 h 4614050"/>
              <a:gd name="connsiteX4" fmla="*/ 6448074 w 6448074"/>
              <a:gd name="connsiteY4" fmla="*/ 4608512 h 4614050"/>
              <a:gd name="connsiteX5" fmla="*/ 6448074 w 6448074"/>
              <a:gd name="connsiteY5" fmla="*/ 4608512 h 4614050"/>
              <a:gd name="connsiteX6" fmla="*/ 10811 w 6448074"/>
              <a:gd name="connsiteY6" fmla="*/ 4608512 h 4614050"/>
              <a:gd name="connsiteX7" fmla="*/ 10811 w 6448074"/>
              <a:gd name="connsiteY7" fmla="*/ 4608512 h 4614050"/>
              <a:gd name="connsiteX8" fmla="*/ 10811 w 6448074"/>
              <a:gd name="connsiteY8" fmla="*/ 0 h 4614050"/>
              <a:gd name="connsiteX0" fmla="*/ 48 w 6448074"/>
              <a:gd name="connsiteY0" fmla="*/ 4586283 h 4614050"/>
              <a:gd name="connsiteX1" fmla="*/ 6056043 w 6448074"/>
              <a:gd name="connsiteY1" fmla="*/ 4611861 h 4614050"/>
              <a:gd name="connsiteX2" fmla="*/ 6448074 w 6448074"/>
              <a:gd name="connsiteY2" fmla="*/ 4608512 h 4614050"/>
              <a:gd name="connsiteX3" fmla="*/ 6448074 w 6448074"/>
              <a:gd name="connsiteY3" fmla="*/ 4608512 h 4614050"/>
              <a:gd name="connsiteX0" fmla="*/ 10811 w 6448074"/>
              <a:gd name="connsiteY0" fmla="*/ 0 h 4608513"/>
              <a:gd name="connsiteX1" fmla="*/ 10811 w 6448074"/>
              <a:gd name="connsiteY1" fmla="*/ 0 h 4608513"/>
              <a:gd name="connsiteX2" fmla="*/ 6448074 w 6448074"/>
              <a:gd name="connsiteY2" fmla="*/ 0 h 4608513"/>
              <a:gd name="connsiteX3" fmla="*/ 6448074 w 6448074"/>
              <a:gd name="connsiteY3" fmla="*/ 0 h 4608513"/>
              <a:gd name="connsiteX4" fmla="*/ 6448074 w 6448074"/>
              <a:gd name="connsiteY4" fmla="*/ 4608512 h 4608513"/>
              <a:gd name="connsiteX5" fmla="*/ 6448074 w 6448074"/>
              <a:gd name="connsiteY5" fmla="*/ 4608512 h 4608513"/>
              <a:gd name="connsiteX6" fmla="*/ 10811 w 6448074"/>
              <a:gd name="connsiteY6" fmla="*/ 4608512 h 4608513"/>
              <a:gd name="connsiteX7" fmla="*/ 10811 w 6448074"/>
              <a:gd name="connsiteY7" fmla="*/ 4608512 h 4608513"/>
              <a:gd name="connsiteX8" fmla="*/ 10811 w 6448074"/>
              <a:gd name="connsiteY8" fmla="*/ 0 h 4608513"/>
              <a:gd name="connsiteX0" fmla="*/ 48 w 6448074"/>
              <a:gd name="connsiteY0" fmla="*/ 4586283 h 4608513"/>
              <a:gd name="connsiteX1" fmla="*/ 5989175 w 6448074"/>
              <a:gd name="connsiteY1" fmla="*/ 4232283 h 4608513"/>
              <a:gd name="connsiteX2" fmla="*/ 6448074 w 6448074"/>
              <a:gd name="connsiteY2" fmla="*/ 4608512 h 4608513"/>
              <a:gd name="connsiteX3" fmla="*/ 6448074 w 6448074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5989159 w 6448058"/>
              <a:gd name="connsiteY1" fmla="*/ 4232283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  <a:gd name="connsiteX0" fmla="*/ 10795 w 6448058"/>
              <a:gd name="connsiteY0" fmla="*/ 0 h 4608513"/>
              <a:gd name="connsiteX1" fmla="*/ 10795 w 6448058"/>
              <a:gd name="connsiteY1" fmla="*/ 0 h 4608513"/>
              <a:gd name="connsiteX2" fmla="*/ 6448058 w 6448058"/>
              <a:gd name="connsiteY2" fmla="*/ 0 h 4608513"/>
              <a:gd name="connsiteX3" fmla="*/ 6448058 w 6448058"/>
              <a:gd name="connsiteY3" fmla="*/ 0 h 4608513"/>
              <a:gd name="connsiteX4" fmla="*/ 6448058 w 6448058"/>
              <a:gd name="connsiteY4" fmla="*/ 4608512 h 4608513"/>
              <a:gd name="connsiteX5" fmla="*/ 6448058 w 6448058"/>
              <a:gd name="connsiteY5" fmla="*/ 4608512 h 4608513"/>
              <a:gd name="connsiteX6" fmla="*/ 10795 w 6448058"/>
              <a:gd name="connsiteY6" fmla="*/ 4608512 h 4608513"/>
              <a:gd name="connsiteX7" fmla="*/ 10795 w 6448058"/>
              <a:gd name="connsiteY7" fmla="*/ 4608512 h 4608513"/>
              <a:gd name="connsiteX8" fmla="*/ 10795 w 6448058"/>
              <a:gd name="connsiteY8" fmla="*/ 0 h 4608513"/>
              <a:gd name="connsiteX0" fmla="*/ 32 w 6448058"/>
              <a:gd name="connsiteY0" fmla="*/ 4586283 h 4608513"/>
              <a:gd name="connsiteX1" fmla="*/ 6151550 w 6448058"/>
              <a:gd name="connsiteY1" fmla="*/ 4586547 h 4608513"/>
              <a:gd name="connsiteX2" fmla="*/ 6448058 w 6448058"/>
              <a:gd name="connsiteY2" fmla="*/ 4608512 h 4608513"/>
              <a:gd name="connsiteX3" fmla="*/ 6448058 w 6448058"/>
              <a:gd name="connsiteY3" fmla="*/ 4608512 h 460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058" h="4608513" stroke="0" extrusionOk="0">
                <a:moveTo>
                  <a:pt x="10795" y="0"/>
                </a:moveTo>
                <a:lnTo>
                  <a:pt x="10795" y="0"/>
                </a:lnTo>
                <a:lnTo>
                  <a:pt x="6448058" y="0"/>
                </a:lnTo>
                <a:lnTo>
                  <a:pt x="6448058" y="0"/>
                </a:lnTo>
                <a:lnTo>
                  <a:pt x="6448058" y="4608512"/>
                </a:lnTo>
                <a:lnTo>
                  <a:pt x="6448058" y="4608512"/>
                </a:lnTo>
                <a:lnTo>
                  <a:pt x="10795" y="4608512"/>
                </a:lnTo>
                <a:lnTo>
                  <a:pt x="10795" y="4608512"/>
                </a:lnTo>
                <a:lnTo>
                  <a:pt x="10795" y="0"/>
                </a:lnTo>
                <a:close/>
              </a:path>
              <a:path w="6448058" h="4608513" fill="none">
                <a:moveTo>
                  <a:pt x="32" y="4586283"/>
                </a:moveTo>
                <a:cubicBezTo>
                  <a:pt x="-15974" y="4603244"/>
                  <a:pt x="6148453" y="4594889"/>
                  <a:pt x="6151550" y="4586547"/>
                </a:cubicBezTo>
                <a:moveTo>
                  <a:pt x="6448058" y="4608512"/>
                </a:moveTo>
                <a:lnTo>
                  <a:pt x="6448058" y="4608512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bIns="43200" anchor="b" anchorCtr="0">
            <a:spAutoFit/>
          </a:bodyPr>
          <a:lstStyle>
            <a:lvl1pPr marL="0" indent="0">
              <a:spcAft>
                <a:spcPts val="70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sz="1300" b="1" u="none">
                <a:solidFill>
                  <a:schemeClr val="tx1"/>
                </a:solidFill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0" indent="0">
              <a:buNone/>
              <a:defRPr/>
            </a:lvl3pPr>
            <a:lvl4pPr marL="0" indent="0">
              <a:buNone/>
              <a:defRPr baseline="0"/>
            </a:lvl4pPr>
            <a:lvl5pPr marL="0" indent="0">
              <a:buNone/>
              <a:defRPr/>
            </a:lvl5pPr>
          </a:lstStyle>
          <a:p>
            <a:pPr lvl="0"/>
            <a:r>
              <a:rPr lang="fr-FR" noProof="0" dirty="0" smtClean="0"/>
              <a:t>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533650" y="4709517"/>
            <a:ext cx="1543050" cy="574675"/>
          </a:xfrm>
        </p:spPr>
        <p:txBody>
          <a:bodyPr/>
          <a:lstStyle>
            <a:lvl1pPr algn="ctr">
              <a:spcAft>
                <a:spcPts val="0"/>
              </a:spcAft>
              <a:defRPr sz="750" b="0" i="1" baseline="0">
                <a:solidFill>
                  <a:schemeClr val="accent4"/>
                </a:solidFill>
              </a:defRPr>
            </a:lvl1pPr>
            <a:lvl2pPr algn="ctr">
              <a:spcAft>
                <a:spcPts val="0"/>
              </a:spcAft>
              <a:defRPr sz="750" b="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 smtClean="0"/>
              <a:t>Légende italique</a:t>
            </a:r>
          </a:p>
          <a:p>
            <a:pPr lvl="1"/>
            <a:r>
              <a:rPr lang="fr-FR" dirty="0" smtClean="0"/>
              <a:t>Légende</a:t>
            </a:r>
          </a:p>
        </p:txBody>
      </p:sp>
      <p:sp>
        <p:nvSpPr>
          <p:cNvPr id="31" name="Espace réservé du texte 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536602" y="8599338"/>
            <a:ext cx="1543050" cy="574675"/>
          </a:xfrm>
        </p:spPr>
        <p:txBody>
          <a:bodyPr/>
          <a:lstStyle>
            <a:lvl1pPr algn="ctr">
              <a:spcAft>
                <a:spcPts val="0"/>
              </a:spcAft>
              <a:defRPr sz="750" b="0" i="1" baseline="0">
                <a:solidFill>
                  <a:schemeClr val="accent4"/>
                </a:solidFill>
              </a:defRPr>
            </a:lvl1pPr>
            <a:lvl2pPr algn="ctr">
              <a:spcAft>
                <a:spcPts val="0"/>
              </a:spcAft>
              <a:defRPr sz="750" b="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 smtClean="0"/>
              <a:t>Légende italique</a:t>
            </a:r>
          </a:p>
          <a:p>
            <a:pPr lvl="1"/>
            <a:r>
              <a:rPr lang="fr-FR" dirty="0" smtClean="0"/>
              <a:t>Légende</a:t>
            </a:r>
          </a:p>
        </p:txBody>
      </p:sp>
      <p:sp>
        <p:nvSpPr>
          <p:cNvPr id="33" name="Espace réservé du texte 6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533650" y="12046197"/>
            <a:ext cx="1543050" cy="574675"/>
          </a:xfrm>
        </p:spPr>
        <p:txBody>
          <a:bodyPr/>
          <a:lstStyle>
            <a:lvl1pPr algn="ctr">
              <a:spcAft>
                <a:spcPts val="0"/>
              </a:spcAft>
              <a:defRPr sz="750" b="0" i="1" baseline="0">
                <a:solidFill>
                  <a:schemeClr val="accent4"/>
                </a:solidFill>
              </a:defRPr>
            </a:lvl1pPr>
            <a:lvl2pPr algn="ctr">
              <a:spcAft>
                <a:spcPts val="0"/>
              </a:spcAft>
              <a:defRPr sz="750" b="0">
                <a:solidFill>
                  <a:schemeClr val="accent4"/>
                </a:solidFill>
              </a:defRPr>
            </a:lvl2pPr>
          </a:lstStyle>
          <a:p>
            <a:pPr lvl="0"/>
            <a:r>
              <a:rPr lang="fr-FR" dirty="0" smtClean="0"/>
              <a:t>Légende italique</a:t>
            </a:r>
          </a:p>
          <a:p>
            <a:pPr lvl="1"/>
            <a:r>
              <a:rPr lang="fr-FR" dirty="0" smtClean="0"/>
              <a:t>Légende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2533650" y="14479587"/>
            <a:ext cx="7566025" cy="642937"/>
          </a:xfrm>
        </p:spPr>
        <p:txBody>
          <a:bodyPr/>
          <a:lstStyle>
            <a:lvl1pPr>
              <a:spcAft>
                <a:spcPts val="0"/>
              </a:spcAft>
              <a:defRPr sz="12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Texte contact</a:t>
            </a:r>
            <a:endParaRPr lang="fr-FR" dirty="0"/>
          </a:p>
        </p:txBody>
      </p:sp>
      <p:sp>
        <p:nvSpPr>
          <p:cNvPr id="34" name="Espace réservé du texte 10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0338559" y="3032378"/>
            <a:ext cx="354841" cy="10018712"/>
          </a:xfrm>
        </p:spPr>
        <p:txBody>
          <a:bodyPr vert="vert270"/>
          <a:lstStyle>
            <a:lvl1pPr>
              <a:spcAft>
                <a:spcPts val="0"/>
              </a:spcAft>
              <a:defRPr sz="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Novembre 2015      Colloque de l’Institut Mines Télécom      Paris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541338" y="6150818"/>
            <a:ext cx="1490312" cy="827832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3494" y="0"/>
            <a:ext cx="2138400" cy="151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10693400" cy="2645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 userDrawn="1"/>
        </p:nvGrpSpPr>
        <p:grpSpPr bwMode="gray">
          <a:xfrm>
            <a:off x="0" y="0"/>
            <a:ext cx="10706894" cy="15120000"/>
            <a:chOff x="0" y="0"/>
            <a:chExt cx="10706894" cy="15120000"/>
          </a:xfrm>
        </p:grpSpPr>
        <p:sp>
          <p:nvSpPr>
            <p:cNvPr id="14" name="Rectangle 13"/>
            <p:cNvSpPr/>
            <p:nvPr userDrawn="1"/>
          </p:nvSpPr>
          <p:spPr bwMode="gray">
            <a:xfrm>
              <a:off x="508" y="0"/>
              <a:ext cx="106934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0" y="0"/>
              <a:ext cx="360000" cy="151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0346894" y="0"/>
              <a:ext cx="360000" cy="151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0" y="14760000"/>
              <a:ext cx="106934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Triangle rectangle 11"/>
          <p:cNvSpPr/>
          <p:nvPr userDrawn="1"/>
        </p:nvSpPr>
        <p:spPr bwMode="gray">
          <a:xfrm rot="5400000">
            <a:off x="8843" y="-8843"/>
            <a:ext cx="4248894" cy="42665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logo_couv_1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0000" y="540000"/>
            <a:ext cx="1985779" cy="1170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440186" y="949225"/>
            <a:ext cx="5659489" cy="1620000"/>
          </a:xfrm>
          <a:prstGeom prst="rect">
            <a:avLst/>
          </a:prstGeom>
        </p:spPr>
        <p:txBody>
          <a:bodyPr vert="horz" lIns="0" tIns="0" rIns="232301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438799" y="3034348"/>
            <a:ext cx="5660875" cy="110796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7168" y="14758679"/>
            <a:ext cx="36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FDF2D3F-91D0-4651-AC5C-11413740A909}" type="datetime1">
              <a:rPr lang="fr-FR" smtClean="0"/>
              <a:pPr/>
              <a:t>13/01/2017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-7168" y="14758679"/>
            <a:ext cx="36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 cap="all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7168" y="14758679"/>
            <a:ext cx="36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" b="0" cap="all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147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1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00" b="0" kern="1200" cap="none" baseline="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147511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25000"/>
        <a:buFontTx/>
        <a:buNone/>
        <a:defRPr sz="1800" b="1" kern="1200" cap="none">
          <a:solidFill>
            <a:schemeClr val="tx1"/>
          </a:solidFill>
          <a:latin typeface="+mn-lt"/>
          <a:ea typeface="+mn-ea"/>
          <a:cs typeface="+mn-cs"/>
        </a:defRPr>
      </a:lvl2pPr>
      <a:lvl3pPr marL="182563" indent="-182563" algn="l" defTabSz="1475110" rtl="0" eaLnBrk="1" latinLnBrk="0" hangingPunct="1">
        <a:lnSpc>
          <a:spcPct val="100000"/>
        </a:lnSpc>
        <a:spcBef>
          <a:spcPts val="0"/>
        </a:spcBef>
        <a:spcAft>
          <a:spcPts val="700"/>
        </a:spcAft>
        <a:buClr>
          <a:schemeClr val="accent1"/>
        </a:buClr>
        <a:buSzPct val="100000"/>
        <a:buFont typeface="Arial" panose="020B0604020202020204" pitchFamily="34" charset="0"/>
        <a:buChar char="►"/>
        <a:defRPr sz="125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358775" indent="-176213" algn="l" defTabSz="1475110" rtl="0" eaLnBrk="1" latinLnBrk="0" hangingPunct="1">
        <a:lnSpc>
          <a:spcPct val="100000"/>
        </a:lnSpc>
        <a:spcBef>
          <a:spcPts val="0"/>
        </a:spcBef>
        <a:spcAft>
          <a:spcPts val="700"/>
        </a:spcAft>
        <a:buClrTx/>
        <a:buSzPct val="100000"/>
        <a:buFont typeface="Arial" panose="020B0604020202020204" pitchFamily="34" charset="0"/>
        <a:buChar char="-"/>
        <a:defRPr sz="125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360363" indent="0" algn="l" defTabSz="1475110" rtl="0" eaLnBrk="1" latinLnBrk="0" hangingPunct="1">
        <a:lnSpc>
          <a:spcPct val="100000"/>
        </a:lnSpc>
        <a:spcBef>
          <a:spcPts val="0"/>
        </a:spcBef>
        <a:spcAft>
          <a:spcPts val="700"/>
        </a:spcAft>
        <a:buClrTx/>
        <a:buSzPct val="100000"/>
        <a:buFont typeface="Arial" panose="020B0604020202020204" pitchFamily="34" charset="0"/>
        <a:buNone/>
        <a:defRPr sz="125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fr-FR" dirty="0"/>
              <a:t>Mise au point méthodologique : Projet Eau </a:t>
            </a:r>
            <a:r>
              <a:rPr lang="fr-FR" dirty="0" err="1"/>
              <a:t>Sout</a:t>
            </a:r>
            <a:r>
              <a:rPr lang="fr-FR" dirty="0"/>
              <a:t>’ (fleuve Rhône)</a:t>
            </a:r>
          </a:p>
          <a:p>
            <a:pPr lvl="1"/>
            <a:r>
              <a:rPr lang="fr-FR" dirty="0"/>
              <a:t>Approche interdisciplinaire en milieu alluvionnaire</a:t>
            </a:r>
          </a:p>
          <a:p>
            <a:pPr lvl="2"/>
            <a:r>
              <a:rPr lang="fr-FR" b="1" dirty="0">
                <a:solidFill>
                  <a:schemeClr val="accent1"/>
                </a:solidFill>
              </a:rPr>
              <a:t>Modélisation simplifiée </a:t>
            </a:r>
            <a:r>
              <a:rPr lang="fr-FR" i="1" dirty="0"/>
              <a:t>(SIG) </a:t>
            </a:r>
            <a:r>
              <a:rPr lang="fr-FR" dirty="0"/>
              <a:t>– Analyse géomatique pour l’évaluation des gradients d’échange nappe-rivière : sens et débit </a:t>
            </a:r>
          </a:p>
          <a:p>
            <a:pPr lvl="2"/>
            <a:r>
              <a:rPr lang="fr-FR" b="1" dirty="0">
                <a:solidFill>
                  <a:schemeClr val="accent1"/>
                </a:solidFill>
              </a:rPr>
              <a:t>Invertébrés souterrains </a:t>
            </a:r>
            <a:r>
              <a:rPr lang="fr-FR" i="1" dirty="0"/>
              <a:t>(</a:t>
            </a:r>
            <a:r>
              <a:rPr lang="fr-FR" i="1" dirty="0" err="1"/>
              <a:t>Stygobies</a:t>
            </a:r>
            <a:r>
              <a:rPr lang="fr-FR" i="1" dirty="0"/>
              <a:t>) </a:t>
            </a:r>
            <a:r>
              <a:rPr lang="fr-FR" dirty="0"/>
              <a:t>– Indicateurs biologiques des origines superficielles ou souterraines de l’eau </a:t>
            </a:r>
          </a:p>
          <a:p>
            <a:pPr lvl="2"/>
            <a:r>
              <a:rPr lang="fr-FR" b="1" dirty="0">
                <a:solidFill>
                  <a:schemeClr val="accent1"/>
                </a:solidFill>
              </a:rPr>
              <a:t>Végétation aquatique </a:t>
            </a:r>
            <a:r>
              <a:rPr lang="fr-FR" i="1" dirty="0"/>
              <a:t>(</a:t>
            </a:r>
            <a:r>
              <a:rPr lang="fr-FR" i="1" dirty="0" err="1"/>
              <a:t>Macrophytes</a:t>
            </a:r>
            <a:r>
              <a:rPr lang="fr-FR" i="1" dirty="0"/>
              <a:t>) </a:t>
            </a:r>
            <a:r>
              <a:rPr lang="fr-FR" dirty="0"/>
              <a:t>– Indicateur biologique semi-quantitatif des apports de nappe</a:t>
            </a:r>
          </a:p>
          <a:p>
            <a:pPr lvl="2"/>
            <a:r>
              <a:rPr lang="fr-FR" b="1" dirty="0">
                <a:solidFill>
                  <a:schemeClr val="accent1"/>
                </a:solidFill>
              </a:rPr>
              <a:t>Géochimie</a:t>
            </a:r>
            <a:r>
              <a:rPr lang="fr-FR" dirty="0"/>
              <a:t> </a:t>
            </a:r>
            <a:r>
              <a:rPr lang="fr-FR" i="1" dirty="0"/>
              <a:t>(ions dissous et isotopes) </a:t>
            </a:r>
            <a:r>
              <a:rPr lang="fr-FR" dirty="0"/>
              <a:t>– Signature chimique pour </a:t>
            </a:r>
            <a:r>
              <a:rPr lang="fr-FR" dirty="0" smtClean="0"/>
              <a:t>discriminer et </a:t>
            </a:r>
            <a:r>
              <a:rPr lang="fr-FR" dirty="0"/>
              <a:t>quantifier l’origine de l’eau </a:t>
            </a:r>
          </a:p>
          <a:p>
            <a:pPr lvl="2"/>
            <a:r>
              <a:rPr lang="fr-FR" dirty="0"/>
              <a:t>Typologie des échanges nappe-rivière  </a:t>
            </a:r>
          </a:p>
          <a:p>
            <a:pPr lvl="2"/>
            <a:r>
              <a:rPr lang="fr-FR" dirty="0"/>
              <a:t>Caractérisation des échanges nappes alluviales-rivière fondée sur </a:t>
            </a:r>
            <a:r>
              <a:rPr lang="fr-FR" dirty="0" smtClean="0"/>
              <a:t>un diagnostic </a:t>
            </a:r>
            <a:r>
              <a:rPr lang="fr-FR" dirty="0"/>
              <a:t>synthétique obtenu par croisement des méthodes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39A1C3E-845E-4E32-907C-911C287466A0}" type="datetime1">
              <a:rPr lang="fr-FR" smtClean="0"/>
              <a:t>13/01/2017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Titre de la présentation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1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/>
              <a:t>Caractérisation des échanges</a:t>
            </a:r>
          </a:p>
          <a:p>
            <a:r>
              <a:rPr lang="fr-FR" dirty="0"/>
              <a:t>nappe-rivière </a:t>
            </a:r>
            <a:endParaRPr lang="fr-FR" dirty="0" smtClean="0"/>
          </a:p>
          <a:p>
            <a:pPr lvl="1"/>
            <a:r>
              <a:rPr lang="fr-FR" dirty="0"/>
              <a:t>De l’approche scientifique à l’outil opérationnel</a:t>
            </a:r>
          </a:p>
        </p:txBody>
      </p:sp>
      <p:pic>
        <p:nvPicPr>
          <p:cNvPr id="29" name="Espace réservé pour une image  28"/>
          <p:cNvPicPr preferRelativeResize="0">
            <a:picLocks noGrp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r="693"/>
          <a:stretch>
            <a:fillRect/>
          </a:stretch>
        </p:blipFill>
        <p:spPr bwMode="gray">
          <a:xfrm>
            <a:off x="2533650" y="3087688"/>
            <a:ext cx="1543050" cy="1263600"/>
          </a:xfrm>
        </p:spPr>
      </p:pic>
      <p:pic>
        <p:nvPicPr>
          <p:cNvPr id="30" name="Espace réservé pour une image  29"/>
          <p:cNvPicPr preferRelativeResize="0">
            <a:picLocks noGrp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1642"/>
          <a:stretch>
            <a:fillRect/>
          </a:stretch>
        </p:blipFill>
        <p:spPr bwMode="gray">
          <a:xfrm>
            <a:off x="2533650" y="6978650"/>
            <a:ext cx="1543050" cy="1594800"/>
          </a:xfrm>
        </p:spPr>
      </p:pic>
      <p:pic>
        <p:nvPicPr>
          <p:cNvPr id="31" name="Espace réservé pour une image  30"/>
          <p:cNvPicPr preferRelativeResize="0">
            <a:picLocks noGrp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r="1346"/>
          <a:stretch>
            <a:fillRect/>
          </a:stretch>
        </p:blipFill>
        <p:spPr bwMode="gray">
          <a:xfrm>
            <a:off x="2533650" y="10431462"/>
            <a:ext cx="1543050" cy="2487600"/>
          </a:xfrm>
        </p:spPr>
      </p:pic>
      <p:sp>
        <p:nvSpPr>
          <p:cNvPr id="10" name="Espace réservé du contenu 9"/>
          <p:cNvSpPr>
            <a:spLocks noGrp="1"/>
          </p:cNvSpPr>
          <p:nvPr>
            <p:ph idx="18"/>
          </p:nvPr>
        </p:nvSpPr>
        <p:spPr bwMode="gray"/>
        <p:txBody>
          <a:bodyPr/>
          <a:lstStyle/>
          <a:p>
            <a:r>
              <a:rPr lang="fr-FR" dirty="0"/>
              <a:t>Perfectionnement méthodologique : Projet NAPROM</a:t>
            </a:r>
          </a:p>
          <a:p>
            <a:pPr lvl="1"/>
            <a:r>
              <a:rPr lang="fr-FR" dirty="0"/>
              <a:t>Nouveaux outils et nouveaux contextes</a:t>
            </a:r>
          </a:p>
          <a:p>
            <a:pPr lvl="2"/>
            <a:r>
              <a:rPr lang="fr-FR" dirty="0"/>
              <a:t>La </a:t>
            </a:r>
            <a:r>
              <a:rPr lang="fr-FR" b="1" dirty="0">
                <a:solidFill>
                  <a:schemeClr val="accent1"/>
                </a:solidFill>
              </a:rPr>
              <a:t>Loire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dans la plaine alluviale du Forez, la plaine alluviale de l’Ill affluent du </a:t>
            </a:r>
            <a:r>
              <a:rPr lang="fr-FR" b="1" dirty="0">
                <a:solidFill>
                  <a:schemeClr val="accent1"/>
                </a:solidFill>
              </a:rPr>
              <a:t>Rhin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l’Orgeval </a:t>
            </a:r>
            <a:r>
              <a:rPr lang="fr-FR" dirty="0" err="1"/>
              <a:t>sous-bassin</a:t>
            </a:r>
            <a:r>
              <a:rPr lang="fr-FR" dirty="0"/>
              <a:t> de la </a:t>
            </a:r>
            <a:r>
              <a:rPr lang="fr-FR" b="1" dirty="0">
                <a:solidFill>
                  <a:schemeClr val="accent1"/>
                </a:solidFill>
              </a:rPr>
              <a:t>Seine</a:t>
            </a:r>
            <a:r>
              <a:rPr lang="fr-FR" dirty="0"/>
              <a:t>, la </a:t>
            </a:r>
            <a:r>
              <a:rPr lang="fr-FR" b="1" dirty="0">
                <a:solidFill>
                  <a:schemeClr val="accent1"/>
                </a:solidFill>
              </a:rPr>
              <a:t>Sèvre-Niortaise</a:t>
            </a:r>
            <a:r>
              <a:rPr lang="fr-FR" dirty="0"/>
              <a:t> petit fleuve côtier </a:t>
            </a:r>
          </a:p>
          <a:p>
            <a:pPr lvl="2"/>
            <a:r>
              <a:rPr lang="fr-FR" dirty="0"/>
              <a:t>Modélisation distribuée à base physique (Eau-</a:t>
            </a:r>
            <a:r>
              <a:rPr lang="fr-FR" dirty="0" err="1"/>
              <a:t>Dyssée</a:t>
            </a:r>
            <a:r>
              <a:rPr lang="fr-FR" dirty="0"/>
              <a:t>, Marthe)</a:t>
            </a:r>
          </a:p>
          <a:p>
            <a:pPr lvl="2"/>
            <a:r>
              <a:rPr lang="fr-FR" dirty="0"/>
              <a:t>Modélisation distribuée à base physique et </a:t>
            </a:r>
            <a:r>
              <a:rPr lang="fr-FR" dirty="0" err="1"/>
              <a:t>hydrothermique</a:t>
            </a:r>
            <a:r>
              <a:rPr lang="fr-FR" dirty="0"/>
              <a:t> (</a:t>
            </a:r>
            <a:r>
              <a:rPr lang="fr-FR" dirty="0" err="1"/>
              <a:t>Metis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Dispositif MOLONARI (Monitoring local des échanges nappe-rivière)</a:t>
            </a:r>
          </a:p>
          <a:p>
            <a:pPr lvl="2"/>
            <a:r>
              <a:rPr lang="fr-FR" dirty="0"/>
              <a:t>Images thermiques infrarouges (IRT)</a:t>
            </a:r>
          </a:p>
          <a:p>
            <a:pPr lvl="2"/>
            <a:r>
              <a:rPr lang="fr-FR" dirty="0"/>
              <a:t>Mises à jour et compléments méthodologiques, typologiques et documentaires par rapport au projet Eau </a:t>
            </a:r>
            <a:r>
              <a:rPr lang="fr-FR" dirty="0" err="1"/>
              <a:t>Sout</a:t>
            </a:r>
            <a:r>
              <a:rPr lang="fr-FR" dirty="0"/>
              <a:t>’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9"/>
          </p:nvPr>
        </p:nvSpPr>
        <p:spPr bwMode="gray"/>
        <p:txBody>
          <a:bodyPr/>
          <a:lstStyle/>
          <a:p>
            <a:r>
              <a:rPr lang="fr-FR" dirty="0"/>
              <a:t>Guide méthodologique et guide technique</a:t>
            </a:r>
          </a:p>
          <a:p>
            <a:pPr lvl="1"/>
            <a:r>
              <a:rPr lang="fr-FR" dirty="0"/>
              <a:t>Sorties prévues en 2015 et 2016 </a:t>
            </a:r>
          </a:p>
          <a:p>
            <a:pPr lvl="2"/>
            <a:r>
              <a:rPr lang="fr-FR" dirty="0"/>
              <a:t>Questions de départ pour le guide méthodologique Eau </a:t>
            </a:r>
            <a:r>
              <a:rPr lang="fr-FR" dirty="0" err="1"/>
              <a:t>Sout</a:t>
            </a:r>
            <a:r>
              <a:rPr lang="fr-FR" dirty="0"/>
              <a:t>’ :</a:t>
            </a:r>
          </a:p>
          <a:p>
            <a:pPr lvl="3"/>
            <a:r>
              <a:rPr lang="fr-FR" dirty="0" smtClean="0"/>
              <a:t>Quels </a:t>
            </a:r>
            <a:r>
              <a:rPr lang="fr-FR" dirty="0"/>
              <a:t>sont les outils les plus adaptés sur les milieux alluvionnaires pour caractériser les échanges nappe-rivière ?</a:t>
            </a:r>
          </a:p>
          <a:p>
            <a:pPr lvl="3"/>
            <a:r>
              <a:rPr lang="fr-FR" dirty="0" smtClean="0"/>
              <a:t>Comment </a:t>
            </a:r>
            <a:r>
              <a:rPr lang="fr-FR" dirty="0"/>
              <a:t>procéder et quelle est la marche à suivre pour caractériser les échanges nappe-rivière ?</a:t>
            </a:r>
          </a:p>
          <a:p>
            <a:pPr lvl="2"/>
            <a:r>
              <a:rPr lang="fr-FR" dirty="0"/>
              <a:t>Destinataires : acteurs et techniciens de l’eau </a:t>
            </a:r>
          </a:p>
          <a:p>
            <a:pPr lvl="2"/>
            <a:r>
              <a:rPr lang="fr-FR" dirty="0"/>
              <a:t>Un cheminement pour sélectionner la ou les méthodes adaptées selon les caractéristiques de la zone d’étude, les enjeux locaux, l’échelle de travail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</a:t>
            </a:r>
            <a:r>
              <a:rPr lang="fr-FR" dirty="0"/>
              <a:t>l’existence de données </a:t>
            </a:r>
          </a:p>
          <a:p>
            <a:pPr lvl="2"/>
            <a:r>
              <a:rPr lang="fr-FR" dirty="0"/>
              <a:t>Une assistance pour interpréter, synthétiser et cartographie les résultats</a:t>
            </a:r>
          </a:p>
          <a:p>
            <a:pPr lvl="2"/>
            <a:r>
              <a:rPr lang="fr-FR" dirty="0"/>
              <a:t>Une version plus pratique remaniée sous forme de fiches techniques </a:t>
            </a:r>
            <a:r>
              <a:rPr lang="fr-FR" dirty="0" smtClean="0"/>
              <a:t>intégrant </a:t>
            </a:r>
            <a:r>
              <a:rPr lang="fr-FR" dirty="0"/>
              <a:t>les acquis du projet NAPROM prévue pour 2016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21"/>
          </p:nvPr>
        </p:nvSpPr>
        <p:spPr bwMode="gray"/>
      </p:sp>
      <p:sp>
        <p:nvSpPr>
          <p:cNvPr id="14" name="Espace réservé pour une image  13"/>
          <p:cNvSpPr>
            <a:spLocks noGrp="1"/>
          </p:cNvSpPr>
          <p:nvPr>
            <p:ph type="pic" sz="quarter" idx="22"/>
          </p:nvPr>
        </p:nvSpPr>
        <p:spPr bwMode="gray"/>
      </p:sp>
      <p:sp>
        <p:nvSpPr>
          <p:cNvPr id="15" name="Espace réservé pour une image  14"/>
          <p:cNvSpPr>
            <a:spLocks noGrp="1"/>
          </p:cNvSpPr>
          <p:nvPr>
            <p:ph type="pic" sz="quarter" idx="23"/>
          </p:nvPr>
        </p:nvSpPr>
        <p:spPr bwMode="gray"/>
      </p:sp>
      <p:sp>
        <p:nvSpPr>
          <p:cNvPr id="16" name="Espace réservé pour une image  15"/>
          <p:cNvSpPr>
            <a:spLocks noGrp="1"/>
          </p:cNvSpPr>
          <p:nvPr>
            <p:ph type="pic" sz="quarter" idx="24"/>
          </p:nvPr>
        </p:nvSpPr>
        <p:spPr bwMode="gray"/>
      </p:sp>
      <p:sp>
        <p:nvSpPr>
          <p:cNvPr id="17" name="Espace réservé pour une image  16"/>
          <p:cNvSpPr>
            <a:spLocks noGrp="1"/>
          </p:cNvSpPr>
          <p:nvPr>
            <p:ph type="pic" sz="quarter" idx="25"/>
          </p:nvPr>
        </p:nvSpPr>
        <p:spPr bwMode="gray"/>
      </p:sp>
      <p:sp>
        <p:nvSpPr>
          <p:cNvPr id="18" name="Espace réservé pour une image  17"/>
          <p:cNvSpPr>
            <a:spLocks noGrp="1"/>
          </p:cNvSpPr>
          <p:nvPr>
            <p:ph type="pic" sz="quarter" idx="26"/>
          </p:nvPr>
        </p:nvSpPr>
        <p:spPr bwMode="gray"/>
      </p:sp>
      <p:sp>
        <p:nvSpPr>
          <p:cNvPr id="19" name="Espace réservé pour une image  18"/>
          <p:cNvSpPr>
            <a:spLocks noGrp="1"/>
          </p:cNvSpPr>
          <p:nvPr>
            <p:ph type="pic" sz="quarter" idx="27"/>
          </p:nvPr>
        </p:nvSpPr>
        <p:spPr bwMode="gray"/>
      </p:sp>
      <p:sp>
        <p:nvSpPr>
          <p:cNvPr id="20" name="Espace réservé pour une image  19"/>
          <p:cNvSpPr>
            <a:spLocks noGrp="1"/>
          </p:cNvSpPr>
          <p:nvPr>
            <p:ph type="pic" sz="quarter" idx="28"/>
          </p:nvPr>
        </p:nvSpPr>
        <p:spPr bwMode="gray"/>
      </p:sp>
      <p:sp>
        <p:nvSpPr>
          <p:cNvPr id="21" name="Espace réservé du contenu 20"/>
          <p:cNvSpPr>
            <a:spLocks noGrp="1"/>
          </p:cNvSpPr>
          <p:nvPr>
            <p:ph idx="29"/>
          </p:nvPr>
        </p:nvSpPr>
        <p:spPr bwMode="gray">
          <a:xfrm>
            <a:off x="498958" y="4563627"/>
            <a:ext cx="1607382" cy="243677"/>
          </a:xfrm>
        </p:spPr>
        <p:txBody>
          <a:bodyPr/>
          <a:lstStyle/>
          <a:p>
            <a:r>
              <a:rPr lang="fr-FR" dirty="0"/>
              <a:t>Parties </a:t>
            </a:r>
            <a:r>
              <a:rPr lang="fr-FR" dirty="0" smtClean="0"/>
              <a:t>prenantes</a:t>
            </a:r>
          </a:p>
        </p:txBody>
      </p:sp>
      <p:sp>
        <p:nvSpPr>
          <p:cNvPr id="22" name="Espace réservé du contenu 21"/>
          <p:cNvSpPr>
            <a:spLocks noGrp="1"/>
          </p:cNvSpPr>
          <p:nvPr>
            <p:ph idx="30"/>
          </p:nvPr>
        </p:nvSpPr>
        <p:spPr bwMode="gray"/>
        <p:txBody>
          <a:bodyPr/>
          <a:lstStyle/>
          <a:p>
            <a:r>
              <a:rPr lang="fr-FR" dirty="0"/>
              <a:t>Auteurs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idx="31"/>
          </p:nvPr>
        </p:nvSpPr>
        <p:spPr bwMode="gray"/>
        <p:txBody>
          <a:bodyPr/>
          <a:lstStyle/>
          <a:p>
            <a:r>
              <a:rPr lang="fr-FR" dirty="0"/>
              <a:t>Partenaires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32"/>
          </p:nvPr>
        </p:nvSpPr>
        <p:spPr bwMode="gray">
          <a:xfrm>
            <a:off x="2533650" y="4435200"/>
            <a:ext cx="1543050" cy="574675"/>
          </a:xfrm>
        </p:spPr>
        <p:txBody>
          <a:bodyPr/>
          <a:lstStyle/>
          <a:p>
            <a:r>
              <a:rPr lang="fr-FR" dirty="0" err="1"/>
              <a:t>Niphargus</a:t>
            </a:r>
            <a:r>
              <a:rPr lang="fr-FR" dirty="0"/>
              <a:t> </a:t>
            </a:r>
            <a:r>
              <a:rPr lang="fr-FR" dirty="0" err="1"/>
              <a:t>rhenorhodanensis</a:t>
            </a:r>
            <a:endParaRPr lang="fr-FR" dirty="0"/>
          </a:p>
          <a:p>
            <a:pPr lvl="1"/>
            <a:r>
              <a:rPr lang="fr-FR" dirty="0"/>
              <a:t>Source : Pierre </a:t>
            </a:r>
            <a:r>
              <a:rPr lang="fr-FR" dirty="0" err="1"/>
              <a:t>Marmonier</a:t>
            </a:r>
            <a:endParaRPr lang="fr-FR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4"/>
          </p:nvPr>
        </p:nvSpPr>
        <p:spPr bwMode="gray">
          <a:xfrm>
            <a:off x="2536602" y="8658000"/>
            <a:ext cx="1543050" cy="574675"/>
          </a:xfrm>
        </p:spPr>
        <p:txBody>
          <a:bodyPr/>
          <a:lstStyle/>
          <a:p>
            <a:r>
              <a:rPr lang="fr-FR" dirty="0"/>
              <a:t>Tin de nappe</a:t>
            </a:r>
          </a:p>
          <a:p>
            <a:pPr lvl="1"/>
            <a:r>
              <a:rPr lang="fr-FR" dirty="0"/>
              <a:t>Source : Frédéric Paran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36"/>
          </p:nvPr>
        </p:nvSpPr>
        <p:spPr bwMode="gray">
          <a:xfrm>
            <a:off x="2533650" y="13003200"/>
            <a:ext cx="1543050" cy="574675"/>
          </a:xfrm>
        </p:spPr>
        <p:txBody>
          <a:bodyPr/>
          <a:lstStyle/>
          <a:p>
            <a:r>
              <a:rPr lang="fr-FR" dirty="0"/>
              <a:t>Extrait du guide Eau </a:t>
            </a:r>
            <a:r>
              <a:rPr lang="fr-FR" dirty="0" err="1"/>
              <a:t>Sout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Source : Frédéric Paran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7"/>
          </p:nvPr>
        </p:nvSpPr>
        <p:spPr bwMode="gray"/>
        <p:txBody>
          <a:bodyPr/>
          <a:lstStyle/>
          <a:p>
            <a:r>
              <a:rPr lang="fr-FR" dirty="0"/>
              <a:t>Contact : frédéric.paran@mines-stetienne.fr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8"/>
          </p:nvPr>
        </p:nvSpPr>
        <p:spPr bwMode="gray"/>
        <p:txBody>
          <a:bodyPr/>
          <a:lstStyle/>
          <a:p>
            <a:r>
              <a:rPr lang="fr-FR" dirty="0"/>
              <a:t>Novembre 2015      Colloque de l’Institut Mines Télécom      Paris</a:t>
            </a:r>
          </a:p>
        </p:txBody>
      </p:sp>
      <p:sp>
        <p:nvSpPr>
          <p:cNvPr id="32" name="Espace réservé du texte 28"/>
          <p:cNvSpPr>
            <a:spLocks noGrp="1"/>
          </p:cNvSpPr>
          <p:nvPr>
            <p:ph type="body" sz="quarter" idx="39"/>
          </p:nvPr>
        </p:nvSpPr>
        <p:spPr bwMode="gray">
          <a:xfrm>
            <a:off x="540000" y="6152400"/>
            <a:ext cx="1490400" cy="828000"/>
          </a:xfrm>
        </p:spPr>
        <p:txBody>
          <a:bodyPr/>
          <a:lstStyle/>
          <a:p>
            <a:r>
              <a:rPr lang="fr-FR" dirty="0"/>
              <a:t>Frédéric Paran</a:t>
            </a:r>
          </a:p>
          <a:p>
            <a:r>
              <a:rPr lang="fr-FR" dirty="0"/>
              <a:t>Didier </a:t>
            </a:r>
            <a:r>
              <a:rPr lang="fr-FR" dirty="0" err="1"/>
              <a:t>Graillot</a:t>
            </a:r>
            <a:endParaRPr lang="fr-FR" dirty="0"/>
          </a:p>
        </p:txBody>
      </p:sp>
      <p:pic>
        <p:nvPicPr>
          <p:cNvPr id="34" name="Espace réservé pour une image  33"/>
          <p:cNvPicPr>
            <a:picLocks noGrp="1" noChangeAspect="1"/>
          </p:cNvPicPr>
          <p:nvPr>
            <p:ph type="pic" sz="quarter" idx="2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3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 Atlantique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Poster_IMT_Atlantique</Template>
  <TotalTime>0</TotalTime>
  <Words>333</Words>
  <Application>Microsoft Macintosh PowerPoint</Application>
  <PresentationFormat>Personnalisé</PresentationFormat>
  <Paragraphs>44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Calibri</vt:lpstr>
      <vt:lpstr>Arial</vt:lpstr>
      <vt:lpstr>IMT Atlantique</vt:lpstr>
      <vt:lpstr>Présentation PowerPoint</vt:lpstr>
    </vt:vector>
  </TitlesOfParts>
  <Manager>IMT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Utilisateur de Microsoft Office</dc:creator>
  <cp:lastModifiedBy>Utilisateur de Microsoft Office</cp:lastModifiedBy>
  <cp:revision>1</cp:revision>
  <dcterms:created xsi:type="dcterms:W3CDTF">2017-01-13T13:07:07Z</dcterms:created>
  <dcterms:modified xsi:type="dcterms:W3CDTF">2017-01-13T13:07:15Z</dcterms:modified>
</cp:coreProperties>
</file>