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86" r:id="rId7"/>
    <p:sldId id="288" r:id="rId8"/>
    <p:sldId id="289" r:id="rId9"/>
    <p:sldId id="297" r:id="rId10"/>
    <p:sldId id="290" r:id="rId11"/>
    <p:sldId id="291" r:id="rId12"/>
    <p:sldId id="292" r:id="rId13"/>
    <p:sldId id="295" r:id="rId14"/>
    <p:sldId id="294" r:id="rId15"/>
    <p:sldId id="298" r:id="rId16"/>
    <p:sldId id="29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1558" y="1582078"/>
            <a:ext cx="7096933" cy="2450553"/>
          </a:xfrm>
        </p:spPr>
        <p:txBody>
          <a:bodyPr/>
          <a:lstStyle/>
          <a:p>
            <a:r>
              <a:rPr lang="en-US" dirty="0"/>
              <a:t>BARCODE FILING MANAGEMENT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A0E8D-D1EB-835D-FC68-F14D03A10D88}"/>
              </a:ext>
            </a:extLst>
          </p:cNvPr>
          <p:cNvSpPr txBox="1"/>
          <p:nvPr/>
        </p:nvSpPr>
        <p:spPr>
          <a:xfrm>
            <a:off x="2101558" y="4631484"/>
            <a:ext cx="9871587" cy="230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NAME: NEOH WEI JIAN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/>
              <a:t>MATRIC NUMBER: 232021392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800" dirty="0"/>
              <a:t>SUPERVISOR’S NAME: EN.MOHAMMAD NAZRI BIN MD. NOOR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GB" sz="2800" dirty="0"/>
              <a:t>PROGRAM: DIPLOMA IN COMPUTER ENGINEERING</a:t>
            </a:r>
            <a:endParaRPr lang="en-MY" sz="2800" dirty="0"/>
          </a:p>
          <a:p>
            <a:endParaRPr lang="en-MY" dirty="0"/>
          </a:p>
        </p:txBody>
      </p:sp>
      <p:sp>
        <p:nvSpPr>
          <p:cNvPr id="4" name="Freeform 47">
            <a:extLst>
              <a:ext uri="{FF2B5EF4-FFF2-40B4-BE49-F238E27FC236}">
                <a16:creationId xmlns:a16="http://schemas.microsoft.com/office/drawing/2014/main" id="{A630B367-18B7-56C3-5E36-BF71FC4A34FF}"/>
              </a:ext>
            </a:extLst>
          </p:cNvPr>
          <p:cNvSpPr/>
          <p:nvPr/>
        </p:nvSpPr>
        <p:spPr>
          <a:xfrm>
            <a:off x="2101558" y="94307"/>
            <a:ext cx="1958319" cy="888918"/>
          </a:xfrm>
          <a:custGeom>
            <a:avLst/>
            <a:gdLst/>
            <a:ahLst/>
            <a:cxnLst/>
            <a:rect l="l" t="t" r="r" b="b"/>
            <a:pathLst>
              <a:path w="3144015" h="1487222">
                <a:moveTo>
                  <a:pt x="0" y="0"/>
                </a:moveTo>
                <a:lnTo>
                  <a:pt x="3144015" y="0"/>
                </a:lnTo>
                <a:lnTo>
                  <a:pt x="3144015" y="1487222"/>
                </a:lnTo>
                <a:lnTo>
                  <a:pt x="0" y="14872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2087561"/>
            <a:ext cx="2693306" cy="3890543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FD8D3D14-313E-8ED7-7BE9-2E3D506F1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509738"/>
              </p:ext>
            </p:extLst>
          </p:nvPr>
        </p:nvGraphicFramePr>
        <p:xfrm>
          <a:off x="4216400" y="2087563"/>
          <a:ext cx="6771640" cy="40616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9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E45D850A-4F58-6F54-953E-5ADC96B2E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320616"/>
              </p:ext>
            </p:extLst>
          </p:nvPr>
        </p:nvGraphicFramePr>
        <p:xfrm>
          <a:off x="1166813" y="2084388"/>
          <a:ext cx="9821228" cy="3886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307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4" y="1928977"/>
            <a:ext cx="10413703" cy="43735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Objectives: Streamline book management, enhance real-time tracking, improve user experience, ensure data security, and provide scalability.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Problem: Manual systems are inefficient, error-prone, leading to tracking difficulties, misplaced resources, and reduced productivity.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Scope: Procurement/integration of barcode scanners, web application development, database design, borrowing system, reminder/tracking features.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31" y="2580147"/>
            <a:ext cx="4505721" cy="1410929"/>
          </a:xfrm>
        </p:spPr>
        <p:txBody>
          <a:bodyPr/>
          <a:lstStyle/>
          <a:p>
            <a:r>
              <a:rPr lang="en-MY" dirty="0"/>
              <a:t>LITERATURE REVIEW</a:t>
            </a:r>
            <a:endParaRPr lang="en-US" dirty="0"/>
          </a:p>
        </p:txBody>
      </p:sp>
      <p:pic>
        <p:nvPicPr>
          <p:cNvPr id="10" name="Picture Placeholder 9" descr="A person holding books in a classroom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0" y="4875161"/>
            <a:ext cx="1973788" cy="198283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A2A8C6-8B80-37C3-89D6-A7D9A91F6C6A}"/>
              </a:ext>
            </a:extLst>
          </p:cNvPr>
          <p:cNvSpPr txBox="1"/>
          <p:nvPr/>
        </p:nvSpPr>
        <p:spPr>
          <a:xfrm>
            <a:off x="4552336" y="333137"/>
            <a:ext cx="722671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Introduction: This chapter reviews existing literature on book management systems, barcode technology, and their application in organizing and tracking physical books, identifying challenges and needs for BFMS.</a:t>
            </a:r>
          </a:p>
          <a:p>
            <a:pPr algn="l"/>
            <a:endParaRPr lang="en-US" sz="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Key Themes Covered: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Barcode-Based Management Systems.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Implementation Considerations for Barcode-Based Management Systems.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Future Trends in Barcode-Based Management Systems.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Evaluation Metrics for Barcode-Based Management Systems.</a:t>
            </a:r>
          </a:p>
          <a:p>
            <a:pPr lvl="1" algn="l"/>
            <a:endParaRPr lang="en-US" sz="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Research Highlights: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Barcode systems enhance data management, improve accuracy, and reduce dependency on paper records across various domains.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Challenges include data scarcity, technological limitations (e.g., 1D barcode vulnerability to damage, connectivity dependence), scalability, cost, and user adaptation.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Future trends include AI, IoT, 2D barcodes, sustainability, offline resilience, and customization.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Evaluation metrics focus on time efficiency, accuracy, cost-effectiveness, usability, and sustainability.</a:t>
            </a:r>
          </a:p>
          <a:p>
            <a:pPr lvl="1" algn="l"/>
            <a:endParaRPr lang="en-US" sz="16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BFMS's Role: BFMS offers a unique solution leveraging modern barcode technology to automate and improve book filing and retrieval, addressing gaps in efficiency, human error, and book security.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035" y="3283975"/>
            <a:ext cx="4274276" cy="616974"/>
          </a:xfrm>
        </p:spPr>
        <p:txBody>
          <a:bodyPr/>
          <a:lstStyle/>
          <a:p>
            <a:r>
              <a:rPr lang="en-MY" sz="4000" b="1" i="0" dirty="0">
                <a:effectLst/>
                <a:latin typeface="Ubuntu" panose="020B0504030602030204" pitchFamily="34" charset="0"/>
              </a:rPr>
              <a:t>METHODOLOGY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662" y="258097"/>
            <a:ext cx="7678993" cy="6341806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Systematic Approach: Utilized an iterative System Development Life Cycle (SDLC) for continuous improvement from conception to deployment.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Work Procedure: (Refer to Figure 3.1 Work Procedure, page 34 in report)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FYP1: Research, proposal report, supervisor feedback, logbook submission.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FYP2: Hardware procurement, web application design, barcode scanner input/testing, web application testing.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Block Diagram: (Refer to Figure 3.2 Block Diagram, page 37 in report)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Illustrates the flow: Real-time tracking, barcode scanning, user interface, database interaction, notification, borrowing.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Website Development: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Core software deployed as Cloudflare Workers for global performance and scalability.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Built a web application to record book interactions and user information.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Functions include tracking (current location), borrowing system, and books trace records.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Hardware Development: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Primarily involves a 1D barcode scanner as the key input device.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Scanners capture barcode data, transmit to Cloudflare Worker for database query.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/>
              <a:t>Ensures accurate and efficient data entry, reducing manual errors.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dirty="0"/>
              <a:t>Data Collection &amp; Analysis: Barcode scanners capture unique IDs; web application interacts with structured databases (product info, user credentials) for real-time updates and tracking.</a:t>
            </a:r>
          </a:p>
          <a:p>
            <a:endParaRPr lang="en-US" dirty="0"/>
          </a:p>
        </p:txBody>
      </p:sp>
      <p:pic>
        <p:nvPicPr>
          <p:cNvPr id="17" name="Picture Placeholder 16" descr="Two people walking down a sidewalk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10454447" y="5112479"/>
            <a:ext cx="1737553" cy="1745521"/>
          </a:xfr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894735"/>
            <a:ext cx="7160431" cy="751185"/>
          </a:xfrm>
        </p:spPr>
        <p:txBody>
          <a:bodyPr/>
          <a:lstStyle/>
          <a:p>
            <a:r>
              <a:rPr lang="en-MY" b="1" i="0" dirty="0">
                <a:effectLst/>
                <a:latin typeface="Ubuntu" panose="020B0504030602030204" pitchFamily="34" charset="0"/>
              </a:rPr>
              <a:t>RESULT AND DISCUSSIONS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" y="2340076"/>
            <a:ext cx="11602064" cy="4237705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b="0" i="1" dirty="0">
                <a:effectLst/>
                <a:latin typeface="Ubuntu" panose="020B0504030602030204" pitchFamily="34" charset="0"/>
              </a:rPr>
              <a:t>(Based on Chapter 4: RESULT AND DISCUSSION, pages 49-56 of your report, and Table 5.1 on page 58)</a:t>
            </a:r>
            <a:endParaRPr lang="en-US" b="0" i="0" dirty="0">
              <a:effectLst/>
              <a:latin typeface="Ubuntu" panose="020B0504030602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Ubuntu" panose="020B0504030602030204" pitchFamily="34" charset="0"/>
              </a:rPr>
              <a:t>Introduction:</a:t>
            </a:r>
            <a:r>
              <a:rPr lang="en-US" b="0" i="0" dirty="0">
                <a:effectLst/>
                <a:latin typeface="Ubuntu" panose="020B0504030602030204" pitchFamily="34" charset="0"/>
              </a:rPr>
              <a:t> Presents outcomes of BFMS development and testing, highlighting design, implementation, functional validation, UI, database architecture, barcode scanner integration, performance, and cost analysis.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Ubuntu" panose="020B0504030602030204" pitchFamily="34" charset="0"/>
              </a:rPr>
              <a:t>System Implementation with 1D Barcode Scanner:</a:t>
            </a:r>
            <a:endParaRPr lang="en-US" b="0" i="0" dirty="0">
              <a:effectLst/>
              <a:latin typeface="Ubuntu" panose="020B0504030602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Ubuntu" panose="020B0504030602030204" pitchFamily="34" charset="0"/>
              </a:rPr>
              <a:t>User Interface &amp; Security:</a:t>
            </a:r>
            <a:r>
              <a:rPr lang="en-US" b="0" i="0" dirty="0">
                <a:effectLst/>
                <a:latin typeface="Ubuntu" panose="020B0504030602030204" pitchFamily="34" charset="0"/>
              </a:rPr>
              <a:t> Secure sign-up (manual/Google), requiring admin approval for university accounts.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Ubuntu" panose="020B0504030602030204" pitchFamily="34" charset="0"/>
              </a:rPr>
              <a:t>Efficient Book Management:</a:t>
            </a:r>
            <a:r>
              <a:rPr lang="en-US" b="0" i="0" dirty="0">
                <a:effectLst/>
                <a:latin typeface="Ubuntu" panose="020B0504030602030204" pitchFamily="34" charset="0"/>
              </a:rPr>
              <a:t> System efficiently displays books, streamlines administrator-managed borrowing, and maintains comprehensive borrowing histories.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Ubuntu" panose="020B0504030602030204" pitchFamily="34" charset="0"/>
              </a:rPr>
              <a:t>Barcode Scanner Integration:</a:t>
            </a:r>
            <a:r>
              <a:rPr lang="en-US" b="0" i="0" dirty="0">
                <a:effectLst/>
                <a:latin typeface="Ubuntu" panose="020B0504030602030204" pitchFamily="34" charset="0"/>
              </a:rPr>
              <a:t> Effective 1D barcode scanner integration ensures accurate and efficient data capture, reducing manual input errors.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Ubuntu" panose="020B0504030602030204" pitchFamily="34" charset="0"/>
              </a:rPr>
              <a:t>Real-time Tracking &amp; Notifications:</a:t>
            </a:r>
            <a:r>
              <a:rPr lang="en-US" b="0" i="0" dirty="0">
                <a:effectLst/>
                <a:latin typeface="Ubuntu" panose="020B0504030602030204" pitchFamily="34" charset="0"/>
              </a:rPr>
              <a:t> Provides real-time notifications for borrowing and due dates, enhancing accountability and user convenience.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Ubuntu" panose="020B0504030602030204" pitchFamily="34" charset="0"/>
              </a:rPr>
              <a:t>Performance &amp; Scalability:</a:t>
            </a:r>
            <a:r>
              <a:rPr lang="en-US" b="0" i="0" dirty="0">
                <a:effectLst/>
                <a:latin typeface="Ubuntu" panose="020B0504030602030204" pitchFamily="34" charset="0"/>
              </a:rPr>
              <a:t> Web application demonstrates excellent performance in handling high-concurrency requests, real-time data updates, and low-latency responses, leveraging Cloudflare's distributed edge network and serverless architecture.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Ubuntu" panose="020B0504030602030204" pitchFamily="34" charset="0"/>
              </a:rPr>
              <a:t>Project Costing:</a:t>
            </a:r>
            <a:endParaRPr lang="en-US" b="0" i="0" dirty="0">
              <a:effectLst/>
              <a:latin typeface="Ubuntu" panose="020B0504030602030204" pitchFamily="34" charset="0"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buntu" panose="020B0504030602030204" pitchFamily="34" charset="0"/>
              </a:rPr>
              <a:t>2x 1D Barcode Scanner: RM 35.60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buntu" panose="020B0504030602030204" pitchFamily="34" charset="0"/>
              </a:rPr>
              <a:t>Domain: RM 15.00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Ubuntu" panose="020B0504030602030204" pitchFamily="34" charset="0"/>
              </a:rPr>
              <a:t>Total: RM 50.60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Ubuntu" panose="020B0504030602030204" pitchFamily="34" charset="0"/>
              </a:rPr>
              <a:t>Discussion:</a:t>
            </a:r>
            <a:r>
              <a:rPr lang="en-US" b="0" i="0" dirty="0">
                <a:effectLst/>
                <a:latin typeface="Ubuntu" panose="020B0504030602030204" pitchFamily="34" charset="0"/>
              </a:rPr>
              <a:t> BFMS is validated as an efficient and reliable book management solution, successfully achieving its objectives.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MY" b="1" i="0" dirty="0">
                <a:effectLst/>
                <a:latin typeface="Ubuntu" panose="020B0504030602030204" pitchFamily="34" charset="0"/>
              </a:rPr>
              <a:t>CONCLUSION AND FUTURE WORKS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/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dirty="0"/>
              <a:t>Speaking impact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5394325" cy="343693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25" name="Picture Placeholder 24" descr="A couple of people looking at a computer">
            <a:extLst>
              <a:ext uri="{FF2B5EF4-FFF2-40B4-BE49-F238E27FC236}">
                <a16:creationId xmlns:a16="http://schemas.microsoft.com/office/drawing/2014/main" id="{E57751D1-D655-B1C0-2407-A8826F55102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667" r="16667"/>
          <a:stretch/>
        </p:blipFill>
        <p:spPr>
          <a:xfrm>
            <a:off x="7317920" y="1447800"/>
            <a:ext cx="4214010" cy="4214010"/>
          </a:xfr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1048</Words>
  <Application>Microsoft Office PowerPoint</Application>
  <PresentationFormat>Widescreen</PresentationFormat>
  <Paragraphs>165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Tenorite</vt:lpstr>
      <vt:lpstr>Ubuntu</vt:lpstr>
      <vt:lpstr>Custom</vt:lpstr>
      <vt:lpstr>BARCODE FILING MANAGEMENT SYSTEM</vt:lpstr>
      <vt:lpstr>INTRODUCTION</vt:lpstr>
      <vt:lpstr>LITERATURE REVIEW</vt:lpstr>
      <vt:lpstr>METHODOLOGY</vt:lpstr>
      <vt:lpstr>RESULT AND DISCUSSIONS</vt:lpstr>
      <vt:lpstr>CONCLUSION AND FUTURE WORKS</vt:lpstr>
      <vt:lpstr>Effective delivery techniques</vt:lpstr>
      <vt:lpstr>Navigating Q&amp;A sessions</vt:lpstr>
      <vt:lpstr>Speaking impact 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2025-10-12T12:53:19Z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