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4"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31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2018805" y="4586365"/>
            <a:ext cx="8312728" cy="187743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a:t>
            </a:r>
            <a:r>
              <a:rPr lang="en-US" sz="2400" b="1" dirty="0" smtClean="0">
                <a:solidFill>
                  <a:schemeClr val="accent1">
                    <a:lumMod val="75000"/>
                  </a:schemeClr>
                </a:solidFill>
                <a:latin typeface="Arial" pitchFamily="34" charset="0"/>
                <a:cs typeface="Arial" pitchFamily="34" charset="0"/>
              </a:rPr>
              <a:t>By  :</a:t>
            </a:r>
          </a:p>
          <a:p>
            <a:r>
              <a:rPr lang="en-US" sz="2400" b="1" dirty="0">
                <a:solidFill>
                  <a:schemeClr val="accent1">
                    <a:lumMod val="75000"/>
                  </a:schemeClr>
                </a:solidFill>
                <a:latin typeface="Arial" pitchFamily="34" charset="0"/>
                <a:cs typeface="Arial" pitchFamily="34" charset="0"/>
              </a:rPr>
              <a:t> </a:t>
            </a:r>
            <a:r>
              <a:rPr lang="en-US" sz="2400" b="1" dirty="0" smtClean="0">
                <a:solidFill>
                  <a:schemeClr val="accent1">
                    <a:lumMod val="75000"/>
                  </a:schemeClr>
                </a:solidFill>
                <a:latin typeface="Arial" pitchFamily="34" charset="0"/>
                <a:cs typeface="Arial" pitchFamily="34" charset="0"/>
              </a:rPr>
              <a:t>                          </a:t>
            </a:r>
            <a:r>
              <a:rPr lang="en-US" sz="2000" b="1" dirty="0" smtClean="0">
                <a:solidFill>
                  <a:schemeClr val="accent1">
                    <a:lumMod val="75000"/>
                  </a:schemeClr>
                </a:solidFill>
                <a:latin typeface="Arial" pitchFamily="34" charset="0"/>
                <a:cs typeface="Arial" pitchFamily="34" charset="0"/>
              </a:rPr>
              <a:t>AFRAH KULSUM</a:t>
            </a:r>
            <a:endParaRPr lang="en-US" sz="2000" b="1" dirty="0">
              <a:solidFill>
                <a:schemeClr val="accent1">
                  <a:lumMod val="75000"/>
                </a:schemeClr>
              </a:solidFill>
              <a:latin typeface="Arial" pitchFamily="34" charset="0"/>
              <a:cs typeface="Arial" pitchFamily="34" charset="0"/>
            </a:endParaRPr>
          </a:p>
          <a:p>
            <a:r>
              <a:rPr lang="en-US" sz="2400" b="1" dirty="0" smtClean="0">
                <a:solidFill>
                  <a:schemeClr val="accent1">
                    <a:lumMod val="75000"/>
                  </a:schemeClr>
                </a:solidFill>
                <a:latin typeface="Arial"/>
                <a:cs typeface="Arial"/>
              </a:rPr>
              <a:t>College Name </a:t>
            </a:r>
            <a:r>
              <a:rPr lang="en-US" sz="24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MANIPAL UNIVERSITY JAIPUR</a:t>
            </a:r>
          </a:p>
          <a:p>
            <a:r>
              <a:rPr lang="en-US" sz="2400" b="1" dirty="0" smtClean="0">
                <a:solidFill>
                  <a:schemeClr val="accent1">
                    <a:lumMod val="75000"/>
                  </a:schemeClr>
                </a:solidFill>
                <a:latin typeface="Arial"/>
                <a:cs typeface="Arial"/>
              </a:rPr>
              <a:t>Department     : </a:t>
            </a:r>
            <a:r>
              <a:rPr lang="en-US" sz="2000" b="1" dirty="0" smtClean="0">
                <a:solidFill>
                  <a:schemeClr val="accent1">
                    <a:lumMod val="75000"/>
                  </a:schemeClr>
                </a:solidFill>
                <a:latin typeface="Arial"/>
                <a:cs typeface="Arial"/>
              </a:rPr>
              <a:t>BCA</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a:buFont typeface="Wingdings" panose="05000000000000000000" pitchFamily="2" charset="2"/>
              <a:buChar char="Ø"/>
            </a:pPr>
            <a:r>
              <a:rPr lang="en-US" sz="2000" b="1" dirty="0">
                <a:latin typeface="Arial" panose="020B0604020202020204" pitchFamily="34" charset="0"/>
                <a:cs typeface="Arial" panose="020B0604020202020204" pitchFamily="34" charset="0"/>
              </a:rPr>
              <a:t>Cross-Platform </a:t>
            </a:r>
            <a:r>
              <a:rPr lang="en-US" sz="2000" b="1" dirty="0" smtClean="0">
                <a:latin typeface="Arial" panose="020B0604020202020204" pitchFamily="34" charset="0"/>
                <a:cs typeface="Arial" panose="020B0604020202020204" pitchFamily="34" charset="0"/>
              </a:rPr>
              <a:t>Accessibility</a:t>
            </a:r>
            <a:r>
              <a:rPr lang="en-US" sz="2000" dirty="0" smtClean="0">
                <a:latin typeface="Arial" panose="020B0604020202020204" pitchFamily="34" charset="0"/>
                <a:cs typeface="Arial" panose="020B0604020202020204" pitchFamily="34" charset="0"/>
              </a:rPr>
              <a:t>: Build </a:t>
            </a:r>
            <a:r>
              <a:rPr lang="en-US" sz="2000" dirty="0">
                <a:latin typeface="Arial" panose="020B0604020202020204" pitchFamily="34" charset="0"/>
                <a:cs typeface="Arial" panose="020B0604020202020204" pitchFamily="34" charset="0"/>
              </a:rPr>
              <a:t>a mobile or web-based version for greater accessibility on smartphones and browsers.</a:t>
            </a:r>
          </a:p>
          <a:p>
            <a:pPr>
              <a:buFont typeface="Wingdings" panose="05000000000000000000" pitchFamily="2" charset="2"/>
              <a:buChar char="Ø"/>
            </a:pPr>
            <a:r>
              <a:rPr lang="en-US" sz="2000" b="1" dirty="0">
                <a:latin typeface="Arial" panose="020B0604020202020204" pitchFamily="34" charset="0"/>
                <a:cs typeface="Arial" panose="020B0604020202020204" pitchFamily="34" charset="0"/>
              </a:rPr>
              <a:t>Integration with Other Technologies</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Combine with </a:t>
            </a:r>
            <a:r>
              <a:rPr lang="en-US" sz="2000" dirty="0" err="1">
                <a:latin typeface="Arial" panose="020B0604020202020204" pitchFamily="34" charset="0"/>
                <a:cs typeface="Arial" panose="020B0604020202020204" pitchFamily="34" charset="0"/>
              </a:rPr>
              <a:t>blockchain</a:t>
            </a:r>
            <a:r>
              <a:rPr lang="en-US" sz="2000" dirty="0">
                <a:latin typeface="Arial" panose="020B0604020202020204" pitchFamily="34" charset="0"/>
                <a:cs typeface="Arial" panose="020B0604020202020204" pitchFamily="34" charset="0"/>
              </a:rPr>
              <a:t> for secure and immutable storage of hidden </a:t>
            </a:r>
            <a:r>
              <a:rPr lang="en-US" sz="2000" dirty="0" err="1">
                <a:latin typeface="Arial" panose="020B0604020202020204" pitchFamily="34" charset="0"/>
                <a:cs typeface="Arial" panose="020B0604020202020204" pitchFamily="34" charset="0"/>
              </a:rPr>
              <a:t>data.Use</a:t>
            </a:r>
            <a:r>
              <a:rPr lang="en-US" sz="2000" dirty="0">
                <a:latin typeface="Arial" panose="020B0604020202020204" pitchFamily="34" charset="0"/>
                <a:cs typeface="Arial" panose="020B0604020202020204" pitchFamily="34" charset="0"/>
              </a:rPr>
              <a:t> in secure messaging platforms to embed hidden messages in shared media files</a:t>
            </a:r>
            <a:r>
              <a:rPr lang="en-US" sz="2000" dirty="0" smtClean="0">
                <a:latin typeface="Arial" panose="020B0604020202020204" pitchFamily="34" charset="0"/>
                <a:cs typeface="Arial" panose="020B0604020202020204" pitchFamily="34" charset="0"/>
              </a:rPr>
              <a:t>.</a:t>
            </a:r>
          </a:p>
          <a:p>
            <a:pPr>
              <a:buFont typeface="Wingdings" panose="05000000000000000000" pitchFamily="2" charset="2"/>
              <a:buChar char="Ø"/>
            </a:pPr>
            <a:r>
              <a:rPr lang="en-US" sz="2000" b="1" dirty="0">
                <a:latin typeface="Arial" panose="020B0604020202020204" pitchFamily="34" charset="0"/>
                <a:cs typeface="Arial" panose="020B0604020202020204" pitchFamily="34" charset="0"/>
              </a:rPr>
              <a:t>Broader Applications</a:t>
            </a:r>
            <a:r>
              <a:rPr lang="en-US" sz="2000" b="1"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Use </a:t>
            </a:r>
            <a:r>
              <a:rPr lang="en-US" sz="2000" dirty="0">
                <a:latin typeface="Arial" panose="020B0604020202020204" pitchFamily="34" charset="0"/>
                <a:cs typeface="Arial" panose="020B0604020202020204" pitchFamily="34" charset="0"/>
              </a:rPr>
              <a:t>in secure government communications, military data transmission, or corporate espionage </a:t>
            </a:r>
            <a:r>
              <a:rPr lang="en-US" sz="2000" dirty="0" err="1">
                <a:latin typeface="Arial" panose="020B0604020202020204" pitchFamily="34" charset="0"/>
                <a:cs typeface="Arial" panose="020B0604020202020204" pitchFamily="34" charset="0"/>
              </a:rPr>
              <a:t>protection.Adapt</a:t>
            </a:r>
            <a:r>
              <a:rPr lang="en-US" sz="2000" dirty="0">
                <a:latin typeface="Arial" panose="020B0604020202020204" pitchFamily="34" charset="0"/>
                <a:cs typeface="Arial" panose="020B0604020202020204" pitchFamily="34" charset="0"/>
              </a:rPr>
              <a:t> it for industries where covert data exchange is essential, such as </a:t>
            </a:r>
            <a:r>
              <a:rPr lang="en-US" sz="2000" dirty="0" smtClean="0">
                <a:latin typeface="Arial" panose="020B0604020202020204" pitchFamily="34" charset="0"/>
                <a:cs typeface="Arial" panose="020B0604020202020204" pitchFamily="34" charset="0"/>
              </a:rPr>
              <a:t>journalism.</a:t>
            </a:r>
            <a:endParaRPr lang="en-US" sz="2000"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4" name="Rectangle 2"/>
          <p:cNvSpPr>
            <a:spLocks noGrp="1" noChangeArrowheads="1"/>
          </p:cNvSpPr>
          <p:nvPr>
            <p:ph idx="1"/>
          </p:nvPr>
        </p:nvSpPr>
        <p:spPr bwMode="auto">
          <a:xfrm>
            <a:off x="382137" y="2057747"/>
            <a:ext cx="1082267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Develop a system to hide secret messages within an image by altering its pixel values in a secure and reversible way. The system should allow users to encrypt the message with a passcode and later retrieve it using the same passcode. It should ensure the image has enough space to store the message, handle errors like missing files, and prevent unauthorized access during decryption.</a:t>
            </a: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p:cNvSpPr>
            <a:spLocks noGrp="1" noChangeArrowheads="1"/>
          </p:cNvSpPr>
          <p:nvPr>
            <p:ph idx="1"/>
          </p:nvPr>
        </p:nvSpPr>
        <p:spPr bwMode="auto">
          <a:xfrm>
            <a:off x="441326" y="1976708"/>
            <a:ext cx="1093523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lnSpc>
                <a:spcPct val="100000"/>
              </a:lnSpc>
              <a:spcBef>
                <a:spcPct val="0"/>
              </a:spcBef>
              <a:spcAft>
                <a:spcPct val="0"/>
              </a:spcAft>
              <a:buClrTx/>
              <a:buSzTx/>
              <a:buFont typeface="Wingdings" panose="05000000000000000000" pitchFamily="2" charset="2"/>
              <a:buChar char="Ø"/>
            </a:pPr>
            <a:r>
              <a:rPr lang="en-US" sz="2000" b="1" dirty="0">
                <a:solidFill>
                  <a:schemeClr val="tx1"/>
                </a:solidFill>
                <a:latin typeface="Arial" panose="020B0604020202020204" pitchFamily="34" charset="0"/>
                <a:cs typeface="Arial" panose="020B0604020202020204" pitchFamily="34" charset="0"/>
              </a:rPr>
              <a:t>Libraries Used</a:t>
            </a:r>
            <a:r>
              <a:rPr lang="en-US" sz="2000" b="1" dirty="0" smtClean="0">
                <a:solidFill>
                  <a:schemeClr val="tx1"/>
                </a:solidFill>
                <a:latin typeface="Arial" panose="020B0604020202020204" pitchFamily="34" charset="0"/>
                <a:cs typeface="Arial" panose="020B0604020202020204" pitchFamily="34" charset="0"/>
              </a:rPr>
              <a:t>:</a:t>
            </a:r>
          </a:p>
          <a:p>
            <a:pPr marL="0" lvl="0" indent="0" defTabSz="914400" eaLnBrk="0" fontAlgn="base" hangingPunct="0">
              <a:lnSpc>
                <a:spcPct val="100000"/>
              </a:lnSpc>
              <a:spcBef>
                <a:spcPct val="0"/>
              </a:spcBef>
              <a:spcAft>
                <a:spcPct val="0"/>
              </a:spcAft>
              <a:buClrTx/>
              <a:buSzTx/>
              <a:buNone/>
            </a:pPr>
            <a:endParaRPr lang="en-US" sz="2000" b="1" dirty="0" smtClean="0">
              <a:solidFill>
                <a:schemeClr val="tx1"/>
              </a:solidFill>
              <a:latin typeface="Arial" panose="020B0604020202020204" pitchFamily="34" charset="0"/>
              <a:cs typeface="Arial" panose="020B0604020202020204" pitchFamily="34" charset="0"/>
            </a:endParaRPr>
          </a:p>
          <a:p>
            <a:pPr lvl="0" defTabSz="914400" eaLnBrk="0" fontAlgn="base" hangingPunct="0">
              <a:lnSpc>
                <a:spcPct val="100000"/>
              </a:lnSpc>
              <a:spcBef>
                <a:spcPct val="0"/>
              </a:spcBef>
              <a:spcAft>
                <a:spcPct val="0"/>
              </a:spcAft>
              <a:buClrTx/>
              <a:buSzTx/>
              <a:buFont typeface="Arial" panose="020B0604020202020204" pitchFamily="34" charset="0"/>
              <a:buChar char="•"/>
            </a:pPr>
            <a:r>
              <a:rPr lang="en-US" sz="2000" b="1" dirty="0" err="1" smtClean="0">
                <a:solidFill>
                  <a:schemeClr val="tx1"/>
                </a:solidFill>
                <a:latin typeface="Arial" panose="020B0604020202020204" pitchFamily="34" charset="0"/>
                <a:cs typeface="Arial" panose="020B0604020202020204" pitchFamily="34" charset="0"/>
              </a:rPr>
              <a:t>tkinter</a:t>
            </a:r>
            <a:r>
              <a:rPr lang="en-US" sz="2000" b="1" dirty="0" smtClean="0">
                <a:solidFill>
                  <a:schemeClr val="tx1"/>
                </a:solidFill>
                <a:latin typeface="Arial" panose="020B0604020202020204" pitchFamily="34" charset="0"/>
                <a:cs typeface="Arial" panose="020B0604020202020204" pitchFamily="34" charset="0"/>
              </a:rPr>
              <a:t> </a:t>
            </a:r>
            <a:r>
              <a:rPr lang="en-US" sz="2000" b="1"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For creating the graphical user interface (GUI</a:t>
            </a:r>
            <a:r>
              <a:rPr lang="en-US" sz="2000" dirty="0" smtClean="0">
                <a:solidFill>
                  <a:schemeClr val="tx1"/>
                </a:solidFill>
                <a:latin typeface="Arial" panose="020B0604020202020204" pitchFamily="34" charset="0"/>
                <a:cs typeface="Arial" panose="020B0604020202020204" pitchFamily="34" charset="0"/>
              </a:rPr>
              <a:t>).</a:t>
            </a:r>
          </a:p>
          <a:p>
            <a:pPr lvl="0" defTabSz="914400" eaLnBrk="0" fontAlgn="base" hangingPunct="0">
              <a:lnSpc>
                <a:spcPct val="100000"/>
              </a:lnSpc>
              <a:spcBef>
                <a:spcPct val="0"/>
              </a:spcBef>
              <a:spcAft>
                <a:spcPct val="0"/>
              </a:spcAft>
              <a:buClrTx/>
              <a:buSzTx/>
              <a:buFont typeface="Arial" panose="020B0604020202020204" pitchFamily="34" charset="0"/>
              <a:buChar char="•"/>
            </a:pPr>
            <a:r>
              <a:rPr lang="en-US" sz="2000" b="1" dirty="0" smtClean="0">
                <a:solidFill>
                  <a:schemeClr val="tx1"/>
                </a:solidFill>
                <a:latin typeface="Arial" panose="020B0604020202020204" pitchFamily="34" charset="0"/>
                <a:cs typeface="Arial" panose="020B0604020202020204" pitchFamily="34" charset="0"/>
              </a:rPr>
              <a:t>PIL </a:t>
            </a:r>
            <a:r>
              <a:rPr lang="en-US" sz="2000" b="1" dirty="0">
                <a:solidFill>
                  <a:schemeClr val="tx1"/>
                </a:solidFill>
                <a:latin typeface="Arial" panose="020B0604020202020204" pitchFamily="34" charset="0"/>
                <a:cs typeface="Arial" panose="020B0604020202020204" pitchFamily="34" charset="0"/>
              </a:rPr>
              <a:t>(Pillow) - </a:t>
            </a:r>
            <a:r>
              <a:rPr lang="en-US" sz="2000" dirty="0">
                <a:solidFill>
                  <a:schemeClr val="tx1"/>
                </a:solidFill>
                <a:latin typeface="Arial" panose="020B0604020202020204" pitchFamily="34" charset="0"/>
                <a:cs typeface="Arial" panose="020B0604020202020204" pitchFamily="34" charset="0"/>
              </a:rPr>
              <a:t>For handling and processing image files</a:t>
            </a:r>
            <a:r>
              <a:rPr lang="en-US" sz="2000" dirty="0" smtClean="0">
                <a:solidFill>
                  <a:schemeClr val="tx1"/>
                </a:solidFill>
                <a:latin typeface="Arial" panose="020B0604020202020204" pitchFamily="34" charset="0"/>
                <a:cs typeface="Arial" panose="020B0604020202020204" pitchFamily="34" charset="0"/>
              </a:rPr>
              <a:t>.</a:t>
            </a:r>
          </a:p>
          <a:p>
            <a:pPr lvl="0" defTabSz="914400" eaLnBrk="0" fontAlgn="base" hangingPunct="0">
              <a:lnSpc>
                <a:spcPct val="100000"/>
              </a:lnSpc>
              <a:spcBef>
                <a:spcPct val="0"/>
              </a:spcBef>
              <a:spcAft>
                <a:spcPct val="0"/>
              </a:spcAft>
              <a:buClrTx/>
              <a:buSzTx/>
              <a:buFont typeface="Arial" panose="020B0604020202020204" pitchFamily="34" charset="0"/>
              <a:buChar char="•"/>
            </a:pPr>
            <a:r>
              <a:rPr lang="en-US" sz="2000" b="1" dirty="0" err="1" smtClean="0">
                <a:solidFill>
                  <a:schemeClr val="tx1"/>
                </a:solidFill>
                <a:latin typeface="Arial" panose="020B0604020202020204" pitchFamily="34" charset="0"/>
                <a:cs typeface="Arial" panose="020B0604020202020204" pitchFamily="34" charset="0"/>
              </a:rPr>
              <a:t>stegano</a:t>
            </a:r>
            <a:r>
              <a:rPr lang="en-US" sz="2000" b="1" dirty="0" smtClean="0">
                <a:solidFill>
                  <a:schemeClr val="tx1"/>
                </a:solidFill>
                <a:latin typeface="Arial" panose="020B0604020202020204" pitchFamily="34" charset="0"/>
                <a:cs typeface="Arial" panose="020B0604020202020204" pitchFamily="34" charset="0"/>
              </a:rPr>
              <a:t> </a:t>
            </a:r>
            <a:r>
              <a:rPr lang="en-US" sz="2000" b="1"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For implementing LSB steganography (hiding and revealing messages in images</a:t>
            </a:r>
            <a:r>
              <a:rPr lang="en-US" sz="2000" dirty="0" smtClean="0">
                <a:solidFill>
                  <a:schemeClr val="tx1"/>
                </a:solidFill>
                <a:latin typeface="Arial" panose="020B0604020202020204" pitchFamily="34" charset="0"/>
                <a:cs typeface="Arial" panose="020B0604020202020204" pitchFamily="34" charset="0"/>
              </a:rPr>
              <a:t>).</a:t>
            </a:r>
          </a:p>
          <a:p>
            <a:pPr lvl="0" defTabSz="914400" eaLnBrk="0" fontAlgn="base" hangingPunct="0">
              <a:lnSpc>
                <a:spcPct val="100000"/>
              </a:lnSpc>
              <a:spcBef>
                <a:spcPct val="0"/>
              </a:spcBef>
              <a:spcAft>
                <a:spcPct val="0"/>
              </a:spcAft>
              <a:buClrTx/>
              <a:buSzTx/>
              <a:buFont typeface="Arial" panose="020B0604020202020204" pitchFamily="34" charset="0"/>
              <a:buChar char="•"/>
            </a:pPr>
            <a:r>
              <a:rPr lang="en-US" sz="2000" b="1" dirty="0" err="1" smtClean="0">
                <a:solidFill>
                  <a:schemeClr val="tx1"/>
                </a:solidFill>
                <a:latin typeface="Arial" panose="020B0604020202020204" pitchFamily="34" charset="0"/>
                <a:cs typeface="Arial" panose="020B0604020202020204" pitchFamily="34" charset="0"/>
              </a:rPr>
              <a:t>os</a:t>
            </a:r>
            <a:r>
              <a:rPr lang="en-US" sz="2000" b="1" dirty="0" smtClean="0">
                <a:solidFill>
                  <a:schemeClr val="tx1"/>
                </a:solidFill>
                <a:latin typeface="Arial" panose="020B0604020202020204" pitchFamily="34" charset="0"/>
                <a:cs typeface="Arial" panose="020B0604020202020204" pitchFamily="34" charset="0"/>
              </a:rPr>
              <a:t> </a:t>
            </a:r>
            <a:r>
              <a:rPr lang="en-US" sz="2000" b="1"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For file path and directory handling</a:t>
            </a:r>
            <a:r>
              <a:rPr lang="en-US" sz="2000" dirty="0" smtClean="0">
                <a:solidFill>
                  <a:schemeClr val="tx1"/>
                </a:solidFill>
                <a:latin typeface="Arial" panose="020B0604020202020204" pitchFamily="34" charset="0"/>
                <a:cs typeface="Arial" panose="020B0604020202020204" pitchFamily="34" charset="0"/>
              </a:rPr>
              <a:t>.</a:t>
            </a:r>
          </a:p>
          <a:p>
            <a:pPr lvl="0" defTabSz="914400" eaLnBrk="0" fontAlgn="base" hangingPunct="0">
              <a:lnSpc>
                <a:spcPct val="100000"/>
              </a:lnSpc>
              <a:spcBef>
                <a:spcPct val="0"/>
              </a:spcBef>
              <a:spcAft>
                <a:spcPct val="0"/>
              </a:spcAft>
              <a:buClrTx/>
              <a:buSzTx/>
              <a:buFont typeface="Arial" panose="020B0604020202020204" pitchFamily="34" charset="0"/>
              <a:buChar char="•"/>
            </a:pPr>
            <a:r>
              <a:rPr lang="en-US" sz="2000" b="1" dirty="0" err="1" smtClean="0">
                <a:solidFill>
                  <a:schemeClr val="tx1"/>
                </a:solidFill>
                <a:latin typeface="Arial" panose="020B0604020202020204" pitchFamily="34" charset="0"/>
                <a:cs typeface="Arial" panose="020B0604020202020204" pitchFamily="34" charset="0"/>
              </a:rPr>
              <a:t>filedialog</a:t>
            </a:r>
            <a:r>
              <a:rPr lang="en-US" sz="2000" b="1" dirty="0" smtClean="0">
                <a:solidFill>
                  <a:schemeClr val="tx1"/>
                </a:solidFill>
                <a:latin typeface="Arial" panose="020B0604020202020204" pitchFamily="34" charset="0"/>
                <a:cs typeface="Arial" panose="020B0604020202020204" pitchFamily="34" charset="0"/>
              </a:rPr>
              <a:t> </a:t>
            </a:r>
            <a:r>
              <a:rPr lang="en-US" sz="2000" b="1" dirty="0">
                <a:solidFill>
                  <a:schemeClr val="tx1"/>
                </a:solidFill>
                <a:latin typeface="Arial" panose="020B0604020202020204" pitchFamily="34" charset="0"/>
                <a:cs typeface="Arial" panose="020B0604020202020204" pitchFamily="34" charset="0"/>
              </a:rPr>
              <a:t>and </a:t>
            </a:r>
            <a:r>
              <a:rPr lang="en-US" sz="2000" b="1" dirty="0" err="1">
                <a:solidFill>
                  <a:schemeClr val="tx1"/>
                </a:solidFill>
                <a:latin typeface="Arial" panose="020B0604020202020204" pitchFamily="34" charset="0"/>
                <a:cs typeface="Arial" panose="020B0604020202020204" pitchFamily="34" charset="0"/>
              </a:rPr>
              <a:t>messagebox</a:t>
            </a:r>
            <a:r>
              <a:rPr lang="en-US" sz="2000" b="1" dirty="0">
                <a:solidFill>
                  <a:schemeClr val="tx1"/>
                </a:solidFill>
                <a:latin typeface="Arial" panose="020B0604020202020204" pitchFamily="34" charset="0"/>
                <a:cs typeface="Arial" panose="020B0604020202020204" pitchFamily="34" charset="0"/>
              </a:rPr>
              <a:t> (from </a:t>
            </a:r>
            <a:r>
              <a:rPr lang="en-US" sz="2000" b="1" dirty="0" err="1">
                <a:solidFill>
                  <a:schemeClr val="tx1"/>
                </a:solidFill>
                <a:latin typeface="Arial" panose="020B0604020202020204" pitchFamily="34" charset="0"/>
                <a:cs typeface="Arial" panose="020B0604020202020204" pitchFamily="34" charset="0"/>
              </a:rPr>
              <a:t>tkinter</a:t>
            </a:r>
            <a:r>
              <a:rPr lang="en-US" sz="2000" b="1" dirty="0">
                <a:solidFill>
                  <a:schemeClr val="tx1"/>
                </a:solidFill>
                <a:latin typeface="Arial" panose="020B0604020202020204" pitchFamily="34" charset="0"/>
                <a:cs typeface="Arial" panose="020B0604020202020204" pitchFamily="34" charset="0"/>
              </a:rPr>
              <a:t>) - </a:t>
            </a:r>
            <a:r>
              <a:rPr lang="en-US" sz="2000" dirty="0">
                <a:solidFill>
                  <a:schemeClr val="tx1"/>
                </a:solidFill>
                <a:latin typeface="Arial" panose="020B0604020202020204" pitchFamily="34" charset="0"/>
                <a:cs typeface="Arial" panose="020B0604020202020204" pitchFamily="34" charset="0"/>
              </a:rPr>
              <a:t>For file selection and user notifications</a:t>
            </a:r>
            <a:r>
              <a:rPr lang="en-US" sz="2000" dirty="0" smtClean="0">
                <a:solidFill>
                  <a:schemeClr val="tx1"/>
                </a:solidFill>
                <a:latin typeface="Arial" panose="020B0604020202020204" pitchFamily="34" charset="0"/>
                <a:cs typeface="Arial" panose="020B0604020202020204" pitchFamily="34" charset="0"/>
              </a:rPr>
              <a:t>.</a:t>
            </a:r>
          </a:p>
          <a:p>
            <a:pPr marL="0" lvl="0" indent="0" defTabSz="914400" eaLnBrk="0" fontAlgn="base" hangingPunct="0">
              <a:lnSpc>
                <a:spcPct val="100000"/>
              </a:lnSpc>
              <a:spcBef>
                <a:spcPct val="0"/>
              </a:spcBef>
              <a:spcAft>
                <a:spcPct val="0"/>
              </a:spcAft>
              <a:buClrTx/>
              <a:buSzTx/>
              <a:buNone/>
            </a:pPr>
            <a:endParaRPr kumimoji="0" lang="en-US" sz="200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lvl="0" defTabSz="914400" eaLnBrk="0" fontAlgn="base" hangingPunct="0">
              <a:lnSpc>
                <a:spcPct val="100000"/>
              </a:lnSpc>
              <a:spcBef>
                <a:spcPct val="0"/>
              </a:spcBef>
              <a:spcAft>
                <a:spcPct val="0"/>
              </a:spcAft>
              <a:buClrTx/>
              <a:buSzTx/>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 </a:t>
            </a:r>
            <a:r>
              <a:rPr lang="en-US" sz="2000" b="1" dirty="0">
                <a:solidFill>
                  <a:schemeClr val="tx1"/>
                </a:solidFill>
                <a:latin typeface="Arial" panose="020B0604020202020204" pitchFamily="34" charset="0"/>
                <a:cs typeface="Arial" panose="020B0604020202020204" pitchFamily="34" charset="0"/>
              </a:rPr>
              <a:t>Programming Language</a:t>
            </a:r>
            <a:r>
              <a:rPr lang="en-US" sz="20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Python</a:t>
            </a:r>
          </a:p>
          <a:p>
            <a:pPr marL="0" lvl="0" indent="0" defTabSz="914400" eaLnBrk="0" fontAlgn="base" hangingPunct="0">
              <a:lnSpc>
                <a:spcPct val="100000"/>
              </a:lnSpc>
              <a:spcBef>
                <a:spcPct val="0"/>
              </a:spcBef>
              <a:spcAft>
                <a:spcPct val="0"/>
              </a:spcAft>
              <a:buClrTx/>
              <a:buSzTx/>
              <a:buNone/>
            </a:pPr>
            <a:endPar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lvl="0" defTabSz="914400" eaLnBrk="0" fontAlgn="base" hangingPunct="0">
              <a:lnSpc>
                <a:spcPct val="100000"/>
              </a:lnSpc>
              <a:spcBef>
                <a:spcPct val="0"/>
              </a:spcBef>
              <a:spcAft>
                <a:spcPct val="0"/>
              </a:spcAft>
              <a:buClrTx/>
              <a:buSzTx/>
              <a:buFont typeface="Wingdings" panose="05000000000000000000" pitchFamily="2" charset="2"/>
              <a:buChar char="Ø"/>
            </a:pPr>
            <a:r>
              <a:rPr lang="en-US" sz="2000" b="1" dirty="0" smtClean="0">
                <a:solidFill>
                  <a:schemeClr val="tx1"/>
                </a:solidFill>
                <a:latin typeface="Arial" panose="020B0604020202020204" pitchFamily="34" charset="0"/>
                <a:cs typeface="Arial" panose="020B0604020202020204" pitchFamily="34" charset="0"/>
              </a:rPr>
              <a:t>Integrated Development </a:t>
            </a:r>
            <a:r>
              <a:rPr kumimoji="0" 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Environment (</a:t>
            </a:r>
            <a:r>
              <a:rPr lang="en-US" sz="2000" b="1" dirty="0" smtClean="0">
                <a:solidFill>
                  <a:schemeClr val="tx1"/>
                </a:solidFill>
                <a:latin typeface="Arial" panose="020B0604020202020204" pitchFamily="34" charset="0"/>
                <a:cs typeface="Arial" panose="020B0604020202020204" pitchFamily="34" charset="0"/>
              </a:rPr>
              <a:t>IDE)</a:t>
            </a:r>
            <a:r>
              <a:rPr kumimoji="0" 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
            </a: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VSCode</a:t>
            </a:r>
            <a:endPar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p:cNvSpPr>
            <a:spLocks noGrp="1" noChangeArrowheads="1"/>
          </p:cNvSpPr>
          <p:nvPr>
            <p:ph idx="1"/>
          </p:nvPr>
        </p:nvSpPr>
        <p:spPr bwMode="auto">
          <a:xfrm>
            <a:off x="581193" y="1438086"/>
            <a:ext cx="11169529"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000" b="1" i="0" u="none" strike="noStrike" cap="none" normalizeH="0" baseline="0" dirty="0" smtClean="0">
                <a:ln>
                  <a:noFill/>
                </a:ln>
                <a:solidFill>
                  <a:schemeClr val="tx1"/>
                </a:solidFill>
                <a:effectLst/>
                <a:latin typeface="Arial" panose="020B0604020202020204" pitchFamily="34" charset="0"/>
              </a:rPr>
              <a:t>Data Hiding with LSB Steganography:</a:t>
            </a:r>
            <a:r>
              <a:rPr kumimoji="0" lang="en-US" sz="20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Arial" panose="020B0604020202020204" pitchFamily="34" charset="0"/>
              </a:rPr>
              <a:t>    Embeds messages securely within image files using the Least Significant Bit (LSB) technique.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sz="20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000" b="1" i="0" u="none" strike="noStrike" cap="none" normalizeH="0" baseline="0" dirty="0" smtClean="0">
                <a:ln>
                  <a:noFill/>
                </a:ln>
                <a:solidFill>
                  <a:schemeClr val="tx1"/>
                </a:solidFill>
                <a:effectLst/>
                <a:latin typeface="Arial" panose="020B0604020202020204" pitchFamily="34" charset="0"/>
              </a:rPr>
              <a:t> Password Protection:</a:t>
            </a:r>
          </a:p>
          <a:p>
            <a:pPr marL="0" marR="0" lvl="0" indent="0" algn="l" defTabSz="914400" rtl="0" eaLnBrk="0" fontAlgn="base" latinLnBrk="0" hangingPunct="0">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Arial" panose="020B0604020202020204" pitchFamily="34" charset="0"/>
              </a:rPr>
              <a:t>     Ensures only authorized users with the correct secret key can access or hide messages.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sz="20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000" b="1" i="0" u="none" strike="noStrike" cap="none" normalizeH="0" baseline="0" dirty="0" smtClean="0">
                <a:ln>
                  <a:noFill/>
                </a:ln>
                <a:solidFill>
                  <a:schemeClr val="tx1"/>
                </a:solidFill>
                <a:effectLst/>
                <a:latin typeface="Arial" panose="020B0604020202020204" pitchFamily="34" charset="0"/>
              </a:rPr>
              <a:t>Interactive GUI:</a:t>
            </a:r>
            <a:r>
              <a:rPr kumimoji="0" lang="en-US" sz="2000" b="0" i="0" u="none" strike="noStrike" cap="none" normalizeH="0" baseline="0" dirty="0" smtClean="0">
                <a:ln>
                  <a:noFill/>
                </a:ln>
                <a:solidFill>
                  <a:schemeClr val="tx1"/>
                </a:solidFill>
                <a:effectLst/>
                <a:latin typeface="Arial" panose="020B0604020202020204" pitchFamily="34" charset="0"/>
              </a:rPr>
              <a:t> Built using </a:t>
            </a:r>
            <a:r>
              <a:rPr kumimoji="0" lang="en-US" sz="2000" b="0" i="0" u="none" strike="noStrike" cap="none" normalizeH="0" baseline="0" dirty="0" err="1" smtClean="0">
                <a:ln>
                  <a:noFill/>
                </a:ln>
                <a:solidFill>
                  <a:schemeClr val="tx1"/>
                </a:solidFill>
                <a:effectLst/>
                <a:latin typeface="Arial Unicode MS" panose="020B0604020202020204" pitchFamily="34" charset="-128"/>
              </a:rPr>
              <a:t>tkinter</a:t>
            </a:r>
            <a:r>
              <a:rPr kumimoji="0" lang="en-US" sz="2000" b="0" i="0" u="none" strike="noStrike" cap="none" normalizeH="0" baseline="0" dirty="0" smtClean="0">
                <a:ln>
                  <a:noFill/>
                </a:ln>
                <a:solidFill>
                  <a:schemeClr val="tx1"/>
                </a:solidFill>
                <a:effectLst/>
              </a:rPr>
              <a:t>, featuring a clean and responsive design with buttons for "Open Image," "Hide Data," "Show Data," and "Save Image.“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sz="20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000" b="1" i="0" u="none" strike="noStrike" cap="none" normalizeH="0" baseline="0" dirty="0" smtClean="0">
                <a:ln>
                  <a:noFill/>
                </a:ln>
                <a:solidFill>
                  <a:schemeClr val="tx1"/>
                </a:solidFill>
                <a:effectLst/>
                <a:latin typeface="Arial" panose="020B0604020202020204" pitchFamily="34" charset="0"/>
              </a:rPr>
              <a:t>File Type Compatibility:</a:t>
            </a:r>
            <a:r>
              <a:rPr kumimoji="0" lang="en-US" sz="2000" b="0" i="0" u="none" strike="noStrike" cap="none" normalizeH="0" baseline="0" dirty="0" smtClean="0">
                <a:ln>
                  <a:noFill/>
                </a:ln>
                <a:solidFill>
                  <a:schemeClr val="tx1"/>
                </a:solidFill>
                <a:effectLst/>
                <a:latin typeface="Arial" panose="020B0604020202020204" pitchFamily="34" charset="0"/>
              </a:rPr>
              <a:t> Supports multiple image formats, including </a:t>
            </a:r>
            <a:r>
              <a:rPr kumimoji="0" lang="en-US" sz="2000" b="0" i="0" u="none" strike="noStrike" cap="none" normalizeH="0" baseline="0" dirty="0" smtClean="0">
                <a:ln>
                  <a:noFill/>
                </a:ln>
                <a:solidFill>
                  <a:schemeClr val="tx1"/>
                </a:solidFill>
                <a:effectLst/>
                <a:latin typeface="Arial Unicode MS" panose="020B0604020202020204" pitchFamily="34" charset="-128"/>
              </a:rPr>
              <a:t>.</a:t>
            </a:r>
            <a:r>
              <a:rPr kumimoji="0" lang="en-US" sz="2000" b="0" i="0" u="none" strike="noStrike" cap="none" normalizeH="0" baseline="0" dirty="0" err="1" smtClean="0">
                <a:ln>
                  <a:noFill/>
                </a:ln>
                <a:solidFill>
                  <a:schemeClr val="tx1"/>
                </a:solidFill>
                <a:effectLst/>
                <a:latin typeface="Arial Unicode MS" panose="020B0604020202020204" pitchFamily="34" charset="-128"/>
              </a:rPr>
              <a:t>png</a:t>
            </a:r>
            <a:r>
              <a:rPr kumimoji="0" lang="en-US" sz="2000" b="0" i="0" u="none" strike="noStrike" cap="none" normalizeH="0" baseline="0" dirty="0" smtClean="0">
                <a:ln>
                  <a:noFill/>
                </a:ln>
                <a:solidFill>
                  <a:schemeClr val="tx1"/>
                </a:solidFill>
                <a:effectLst/>
              </a:rPr>
              <a:t> and </a:t>
            </a:r>
            <a:r>
              <a:rPr kumimoji="0" lang="en-US" sz="2000" b="0" i="0" u="none" strike="noStrike" cap="none" normalizeH="0" baseline="0" dirty="0" smtClean="0">
                <a:ln>
                  <a:noFill/>
                </a:ln>
                <a:solidFill>
                  <a:schemeClr val="tx1"/>
                </a:solidFill>
                <a:effectLst/>
                <a:latin typeface="Arial Unicode MS" panose="020B0604020202020204" pitchFamily="34" charset="-128"/>
              </a:rPr>
              <a:t>.jpg</a:t>
            </a:r>
            <a:r>
              <a:rPr kumimoji="0" lang="en-US" sz="2000" b="0" i="0" u="none" strike="noStrike" cap="none" normalizeH="0" baseline="0" dirty="0" smtClean="0">
                <a:ln>
                  <a:noFill/>
                </a:ln>
                <a:solidFill>
                  <a:schemeClr val="tx1"/>
                </a:solidFill>
                <a:effectLst/>
              </a:rPr>
              <a:t>, ensuring flexibility for users.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sz="20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000" b="1" i="0" u="none" strike="noStrike" cap="none" normalizeH="0" baseline="0" dirty="0" smtClean="0">
                <a:ln>
                  <a:noFill/>
                </a:ln>
                <a:solidFill>
                  <a:schemeClr val="tx1"/>
                </a:solidFill>
                <a:effectLst/>
                <a:latin typeface="Arial" panose="020B0604020202020204" pitchFamily="34" charset="0"/>
              </a:rPr>
              <a:t>Error Handling &amp; Notifications:</a:t>
            </a:r>
            <a:r>
              <a:rPr kumimoji="0" lang="en-US" sz="2000" b="0" i="0" u="none" strike="noStrike" cap="none" normalizeH="0" baseline="0" dirty="0" smtClean="0">
                <a:ln>
                  <a:noFill/>
                </a:ln>
                <a:solidFill>
                  <a:schemeClr val="tx1"/>
                </a:solidFill>
                <a:effectLst/>
                <a:latin typeface="Arial" panose="020B0604020202020204" pitchFamily="34" charset="0"/>
              </a:rPr>
              <a:t> User-friendly error messages, including file validation and feedback for successful/failed operations. </a:t>
            </a: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p:cNvSpPr>
            <a:spLocks noGrp="1" noChangeArrowheads="1"/>
          </p:cNvSpPr>
          <p:nvPr>
            <p:ph idx="1"/>
          </p:nvPr>
        </p:nvSpPr>
        <p:spPr bwMode="auto">
          <a:xfrm>
            <a:off x="581192" y="2207528"/>
            <a:ext cx="1102961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000" b="1" i="0" u="none" strike="noStrike" cap="none" normalizeH="0" baseline="0" dirty="0" err="1" smtClean="0">
                <a:ln>
                  <a:noFill/>
                </a:ln>
                <a:solidFill>
                  <a:schemeClr val="tx1"/>
                </a:solidFill>
                <a:effectLst/>
                <a:latin typeface="Arial" panose="020B0604020202020204" pitchFamily="34" charset="0"/>
              </a:rPr>
              <a:t>Cybersecurity</a:t>
            </a:r>
            <a:r>
              <a:rPr kumimoji="0" lang="en-US" sz="2000" b="1" i="0" u="none" strike="noStrike" cap="none" normalizeH="0" baseline="0" dirty="0" smtClean="0">
                <a:ln>
                  <a:noFill/>
                </a:ln>
                <a:solidFill>
                  <a:schemeClr val="tx1"/>
                </a:solidFill>
                <a:effectLst/>
                <a:latin typeface="Arial" panose="020B0604020202020204" pitchFamily="34" charset="0"/>
              </a:rPr>
              <a:t> Enthusiasts:</a:t>
            </a:r>
            <a:r>
              <a:rPr kumimoji="0" lang="en-US" sz="2000" b="0" i="0" u="none" strike="noStrike" cap="none" normalizeH="0" baseline="0" dirty="0" smtClean="0">
                <a:ln>
                  <a:noFill/>
                </a:ln>
                <a:solidFill>
                  <a:schemeClr val="tx1"/>
                </a:solidFill>
                <a:effectLst/>
                <a:latin typeface="Arial" panose="020B0604020202020204" pitchFamily="34" charset="0"/>
              </a:rPr>
              <a:t> Individuals looking to explore secure data hiding methods.</a:t>
            </a:r>
          </a:p>
          <a:p>
            <a:pPr marL="0" marR="0" lvl="0" indent="0" algn="l" defTabSz="914400" rtl="0" eaLnBrk="0" fontAlgn="base" latinLnBrk="0" hangingPunct="0">
              <a:lnSpc>
                <a:spcPct val="100000"/>
              </a:lnSpc>
              <a:spcBef>
                <a:spcPct val="0"/>
              </a:spcBef>
              <a:spcAft>
                <a:spcPct val="0"/>
              </a:spcAft>
              <a:buClrTx/>
              <a:buSzTx/>
              <a:buNone/>
              <a:tabLst/>
            </a:pPr>
            <a:endParaRPr kumimoji="0" lang="en-US" sz="20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000" b="1" i="0" u="none" strike="noStrike" cap="none" normalizeH="0" baseline="0" dirty="0" smtClean="0">
                <a:ln>
                  <a:noFill/>
                </a:ln>
                <a:solidFill>
                  <a:schemeClr val="tx1"/>
                </a:solidFill>
                <a:effectLst/>
                <a:latin typeface="Arial" panose="020B0604020202020204" pitchFamily="34" charset="0"/>
              </a:rPr>
              <a:t>Corporate Users:</a:t>
            </a:r>
            <a:r>
              <a:rPr kumimoji="0" lang="en-US" sz="2000" b="0" i="0" u="none" strike="noStrike" cap="none" normalizeH="0" baseline="0" dirty="0" smtClean="0">
                <a:ln>
                  <a:noFill/>
                </a:ln>
                <a:solidFill>
                  <a:schemeClr val="tx1"/>
                </a:solidFill>
                <a:effectLst/>
                <a:latin typeface="Arial" panose="020B0604020202020204" pitchFamily="34" charset="0"/>
              </a:rPr>
              <a:t> For securely sharing sensitive data like passwords or confidential messages.</a:t>
            </a:r>
          </a:p>
          <a:p>
            <a:pPr marL="0" marR="0" lvl="0" indent="0" algn="l" defTabSz="914400" rtl="0" eaLnBrk="0" fontAlgn="base" latinLnBrk="0" hangingPunct="0">
              <a:lnSpc>
                <a:spcPct val="100000"/>
              </a:lnSpc>
              <a:spcBef>
                <a:spcPct val="0"/>
              </a:spcBef>
              <a:spcAft>
                <a:spcPct val="0"/>
              </a:spcAft>
              <a:buClrTx/>
              <a:buSzTx/>
              <a:buNone/>
              <a:tabLst/>
            </a:pPr>
            <a:endParaRPr kumimoji="0" lang="en-US" sz="20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000" b="1" i="0" u="none" strike="noStrike" cap="none" normalizeH="0" baseline="0" dirty="0" smtClean="0">
                <a:ln>
                  <a:noFill/>
                </a:ln>
                <a:solidFill>
                  <a:schemeClr val="tx1"/>
                </a:solidFill>
                <a:effectLst/>
                <a:latin typeface="Arial" panose="020B0604020202020204" pitchFamily="34" charset="0"/>
              </a:rPr>
              <a:t>Educators and Students:</a:t>
            </a:r>
            <a:r>
              <a:rPr kumimoji="0" lang="en-US" sz="2000" b="0" i="0" u="none" strike="noStrike" cap="none" normalizeH="0" baseline="0" dirty="0" smtClean="0">
                <a:ln>
                  <a:noFill/>
                </a:ln>
                <a:solidFill>
                  <a:schemeClr val="tx1"/>
                </a:solidFill>
                <a:effectLst/>
                <a:latin typeface="Arial" panose="020B0604020202020204" pitchFamily="34" charset="0"/>
              </a:rPr>
              <a:t> As a demonstration or learning tool for cryptography and steganography concepts.</a:t>
            </a:r>
          </a:p>
          <a:p>
            <a:pPr marL="0" marR="0" lvl="0" indent="0" algn="l" defTabSz="914400" rtl="0" eaLnBrk="0" fontAlgn="base" latinLnBrk="0" hangingPunct="0">
              <a:lnSpc>
                <a:spcPct val="100000"/>
              </a:lnSpc>
              <a:spcBef>
                <a:spcPct val="0"/>
              </a:spcBef>
              <a:spcAft>
                <a:spcPct val="0"/>
              </a:spcAft>
              <a:buClrTx/>
              <a:buSzTx/>
              <a:buNone/>
              <a:tabLst/>
            </a:pPr>
            <a:endParaRPr kumimoji="0" lang="en-US" sz="20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000" b="1" i="0" u="none" strike="noStrike" cap="none" normalizeH="0" baseline="0" dirty="0" smtClean="0">
                <a:ln>
                  <a:noFill/>
                </a:ln>
                <a:solidFill>
                  <a:schemeClr val="tx1"/>
                </a:solidFill>
                <a:effectLst/>
                <a:latin typeface="Arial" panose="020B0604020202020204" pitchFamily="34" charset="0"/>
              </a:rPr>
              <a:t>Government/Defense Personnel:</a:t>
            </a:r>
            <a:r>
              <a:rPr kumimoji="0" lang="en-US" sz="2000" b="0" i="0" u="none" strike="noStrike" cap="none" normalizeH="0" baseline="0" dirty="0" smtClean="0">
                <a:ln>
                  <a:noFill/>
                </a:ln>
                <a:solidFill>
                  <a:schemeClr val="tx1"/>
                </a:solidFill>
                <a:effectLst/>
                <a:latin typeface="Arial" panose="020B0604020202020204" pitchFamily="34" charset="0"/>
              </a:rPr>
              <a:t> For secure communications and covert data sharing. </a:t>
            </a:r>
          </a:p>
        </p:txBody>
      </p:sp>
    </p:spTree>
    <p:extLst>
      <p:ext uri="{BB962C8B-B14F-4D97-AF65-F5344CB8AC3E}">
        <p14:creationId xmlns:p14="http://schemas.microsoft.com/office/powerpoint/2010/main" val="3819043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814134"/>
          </a:xfrm>
        </p:spPr>
        <p:txBody>
          <a:bodyPr>
            <a:normAutofit fontScale="90000"/>
          </a:bodyPr>
          <a:lstStyle/>
          <a:p>
            <a:r>
              <a:rPr lang="en-IN" dirty="0" smtClean="0">
                <a:solidFill>
                  <a:schemeClr val="accent1"/>
                </a:solidFill>
              </a:rPr>
              <a:t>Results</a:t>
            </a:r>
            <a:br>
              <a:rPr lang="en-IN" dirty="0" smtClean="0">
                <a:solidFill>
                  <a:schemeClr val="accent1"/>
                </a:solidFill>
              </a:rPr>
            </a:br>
            <a:r>
              <a:rPr lang="en-IN" dirty="0" smtClean="0">
                <a:solidFill>
                  <a:schemeClr val="accent1"/>
                </a:solidFill>
              </a:rPr>
              <a:t/>
            </a:r>
            <a:br>
              <a:rPr lang="en-IN" dirty="0" smtClean="0">
                <a:solidFill>
                  <a:schemeClr val="accent1"/>
                </a:solidFill>
              </a:rPr>
            </a:br>
            <a:r>
              <a:rPr lang="en-IN" sz="1600" b="1" dirty="0" smtClean="0">
                <a:solidFill>
                  <a:schemeClr val="accent1"/>
                </a:solidFill>
                <a:latin typeface="Arial" panose="020B0604020202020204" pitchFamily="34" charset="0"/>
                <a:cs typeface="Arial" panose="020B0604020202020204" pitchFamily="34" charset="0"/>
              </a:rPr>
              <a:t>SOURCE CODE</a:t>
            </a:r>
            <a:endParaRPr lang="en-IN" sz="1600" b="1"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460020"/>
            <a:ext cx="4157062" cy="2470714"/>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356431" y="1460020"/>
            <a:ext cx="4221657" cy="2470714"/>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7457" y="1460020"/>
            <a:ext cx="3296490" cy="247071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4452" y="4055452"/>
            <a:ext cx="5763636" cy="2630356"/>
          </a:xfrm>
          <a:prstGeom prst="rect">
            <a:avLst/>
          </a:prstGeom>
        </p:spPr>
      </p:pic>
      <p:sp>
        <p:nvSpPr>
          <p:cNvPr id="9" name="Rectangle 8"/>
          <p:cNvSpPr/>
          <p:nvPr/>
        </p:nvSpPr>
        <p:spPr>
          <a:xfrm>
            <a:off x="4356431" y="6460178"/>
            <a:ext cx="2375065" cy="225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OUTPUT </a:t>
            </a:r>
            <a:endParaRPr lang="en-IN" dirty="0"/>
          </a:p>
        </p:txBody>
      </p:sp>
    </p:spTree>
    <p:extLst>
      <p:ext uri="{BB962C8B-B14F-4D97-AF65-F5344CB8AC3E}">
        <p14:creationId xmlns:p14="http://schemas.microsoft.com/office/powerpoint/2010/main" val="2647424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T</a:t>
            </a:r>
            <a:r>
              <a:rPr lang="en-US" sz="2400" dirty="0" smtClean="0">
                <a:latin typeface="Arial" panose="020B0604020202020204" pitchFamily="34" charset="0"/>
                <a:cs typeface="Arial" panose="020B0604020202020204" pitchFamily="34" charset="0"/>
              </a:rPr>
              <a:t>his </a:t>
            </a:r>
            <a:r>
              <a:rPr lang="en-US" sz="2400" dirty="0">
                <a:latin typeface="Arial" panose="020B0604020202020204" pitchFamily="34" charset="0"/>
                <a:cs typeface="Arial" panose="020B0604020202020204" pitchFamily="34" charset="0"/>
              </a:rPr>
              <a:t>project demonstrates an innovative approach to securely embedding and retrieving secret messages within images using pixel manipulation and passcode protection. By ensuring proper error handling, data integrity, and restricted access, the system provides a reliable method for secure communication. This solution highlights the potential of steganography as an effective tool for data privacy in modern digital communication.</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lstStyle/>
          <a:p>
            <a:r>
              <a:rPr lang="en-IN" dirty="0"/>
              <a:t>https://github.com/Afra-25/AICTE_IBM_INTERN_PROJECT.git</a:t>
            </a:r>
            <a:endParaRPr lang="en-IN" dirty="0"/>
          </a:p>
        </p:txBody>
      </p:sp>
    </p:spTree>
    <p:extLst>
      <p:ext uri="{BB962C8B-B14F-4D97-AF65-F5344CB8AC3E}">
        <p14:creationId xmlns:p14="http://schemas.microsoft.com/office/powerpoint/2010/main" val="2230664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infopath/2007/PartnerControls"/>
    <ds:schemaRef ds:uri="http://purl.org/dc/dcmitype/"/>
    <ds:schemaRef ds:uri="b30265f8-c5e2-4918-b4a1-b977299ca3e2"/>
    <ds:schemaRef ds:uri="http://schemas.microsoft.com/office/2006/metadata/properties"/>
    <ds:schemaRef ds:uri="http://purl.org/dc/terms/"/>
    <ds:schemaRef ds:uri="http://purl.org/dc/elements/1.1/"/>
    <ds:schemaRef ds:uri="http://schemas.microsoft.com/office/2006/documentManagement/types"/>
    <ds:schemaRef ds:uri="http://schemas.openxmlformats.org/package/2006/metadata/core-properties"/>
    <ds:schemaRef ds:uri="fadb41d3-f9cb-40fb-903c-8cacaba95bb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979</TotalTime>
  <Words>500</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 Unicode MS</vt:lpstr>
      <vt:lpstr>Arial</vt:lpstr>
      <vt:lpstr>Calibri</vt:lpstr>
      <vt:lpstr>Calibri Light</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  SOURCE CODE</vt:lpstr>
      <vt:lpstr>Conclusion</vt:lpstr>
      <vt:lpstr>GitHub Link</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36</cp:revision>
  <dcterms:created xsi:type="dcterms:W3CDTF">2021-05-26T16:50:10Z</dcterms:created>
  <dcterms:modified xsi:type="dcterms:W3CDTF">2025-02-19T10:57:38Z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