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88a76923e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88a76923e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88a76923e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88a76923e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88a76923e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88a76923e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88a76923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88a76923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88a76923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88a76923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88a76923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88a76923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88a76923e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88a76923e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88a76923e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88a76923e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88a76923e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88a76923e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88a76923e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88a76923e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88a76923e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88a76923e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5991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latin typeface="Calibri"/>
                <a:ea typeface="Calibri"/>
                <a:cs typeface="Calibri"/>
                <a:sym typeface="Calibri"/>
              </a:rPr>
              <a:t>Environmental Impact of Food Production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Nana Akua Afra Owusu-Addo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943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23"/>
              <a:buChar char="●"/>
            </a:pPr>
            <a:r>
              <a:rPr lang="en" sz="1422">
                <a:solidFill>
                  <a:schemeClr val="lt1"/>
                </a:solidFill>
              </a:rPr>
              <a:t>Policymakers: Incentivise sustainable practices.</a:t>
            </a:r>
            <a:endParaRPr sz="1422">
              <a:solidFill>
                <a:schemeClr val="lt1"/>
              </a:solidFill>
            </a:endParaRPr>
          </a:p>
          <a:p>
            <a:pPr indent="-318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3"/>
              <a:buChar char="●"/>
            </a:pPr>
            <a:r>
              <a:rPr lang="en" sz="1422">
                <a:solidFill>
                  <a:schemeClr val="lt1"/>
                </a:solidFill>
              </a:rPr>
              <a:t>Industry: Optimise supply chains and reduce packaging waste.</a:t>
            </a:r>
            <a:endParaRPr sz="1422">
              <a:solidFill>
                <a:schemeClr val="lt1"/>
              </a:solidFill>
            </a:endParaRPr>
          </a:p>
          <a:p>
            <a:pPr indent="-3189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23"/>
              <a:buChar char="●"/>
            </a:pPr>
            <a:r>
              <a:rPr lang="en" sz="1422">
                <a:solidFill>
                  <a:schemeClr val="lt1"/>
                </a:solidFill>
              </a:rPr>
              <a:t>Consumers: Shift to plant-based, support local food, and reduce waste.</a:t>
            </a:r>
            <a:endParaRPr sz="1422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Food production has a variable environmental impact.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Insights can guide sustainable practices.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All stakeholders have a role to play in reducing the environmental impact associated with food production by making informed, eco-friendly decisions.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Questions?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Contact: naaowusu.addo@gmail.com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Goal: </a:t>
            </a:r>
            <a:r>
              <a:rPr lang="en" sz="1400">
                <a:solidFill>
                  <a:schemeClr val="lt1"/>
                </a:solidFill>
              </a:rPr>
              <a:t>Analyse</a:t>
            </a:r>
            <a:r>
              <a:rPr lang="en" sz="1400">
                <a:solidFill>
                  <a:schemeClr val="lt1"/>
                </a:solidFill>
              </a:rPr>
              <a:t> the environmental impacts of food production.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Why It Matters: Food production affects climate change, water </a:t>
            </a:r>
            <a:r>
              <a:rPr lang="en" sz="1400">
                <a:solidFill>
                  <a:schemeClr val="lt1"/>
                </a:solidFill>
              </a:rPr>
              <a:t>scarcity,</a:t>
            </a:r>
            <a:r>
              <a:rPr lang="en" sz="1400">
                <a:solidFill>
                  <a:schemeClr val="lt1"/>
                </a:solidFill>
              </a:rPr>
              <a:t> and biodiversity.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Approach: Data analysis across multiple environmental metrics and food categories using the CRISP-DM framework.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Food production contributes to greenhouse gas (GHG) emissions, deforestation, and water pollution. 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Environmental impact varies across food types and production methods.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Lack of insights limits sustainable decision-making.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Evaluate the environmental impact of food production across multiple stages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Identify the most/least sustainable food products.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Support data-informed decisions for key stakeholders.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Government and policymakers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Agricultural and food industries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Consumers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Environmental organisations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Researchers and data scientists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222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Data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414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Land use change (Kg CO₂-equivalents per kg product)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Animal feed (Kg CO₂-equivalents per kg product)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Farm emissions (Kg CO₂-equivalents per kg product)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Processing emissions (Kg CO₂-equivalents per kg product)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Transport emissions (Kg CO₂-equivalents per kg product)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Packaging emissions (Kg CO₂-equivalents per kg product)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Retail emissions (Kg CO₂-equivalents per kg product)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Water usage per kg of food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Impact on eutrophication (water pollution due to excess nutrients)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Biodiversity impact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2463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136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</a:rPr>
              <a:t>Animal-based food production tends to have a higher environmental footprint than plant-based food.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</a:rPr>
              <a:t>Transport emissions are a significant contributor to the total carbon footprint of food production.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</a:rPr>
              <a:t>Processed foods generally have a higher carbon footprint due to the added energy required for processing.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</a:rPr>
              <a:t>Locally produced food has a lower environmental impact due to reduced transport emissions.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</a:rPr>
              <a:t>Higher land use change values are associated with increased biodiversity loss.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</a:rPr>
              <a:t>Water-intensive crops exacerbate water scarcity issues.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chemeClr val="lt1"/>
                </a:solidFill>
              </a:rPr>
              <a:t>Sustainable farming methods (e.g., organic, regenerative agriculture) lead to a lower environmental impact.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351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Analytical Questions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4146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AutoNum type="arabicPeriod"/>
            </a:pPr>
            <a:r>
              <a:rPr lang="en" sz="5600">
                <a:solidFill>
                  <a:schemeClr val="lt1"/>
                </a:solidFill>
              </a:rPr>
              <a:t>Which food products generate the highest and lowest carbon emissions?</a:t>
            </a:r>
            <a:endParaRPr sz="56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AutoNum type="arabicPeriod"/>
            </a:pPr>
            <a:r>
              <a:rPr lang="en" sz="5600">
                <a:solidFill>
                  <a:schemeClr val="lt1"/>
                </a:solidFill>
              </a:rPr>
              <a:t>How does the environmental impact of animal-based foods compare with plant-based alternatives?</a:t>
            </a:r>
            <a:endParaRPr sz="56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AutoNum type="arabicPeriod"/>
            </a:pPr>
            <a:r>
              <a:rPr lang="en" sz="5600">
                <a:solidFill>
                  <a:schemeClr val="lt1"/>
                </a:solidFill>
              </a:rPr>
              <a:t>What is the relationship between land use change and biodiversity loss?</a:t>
            </a:r>
            <a:endParaRPr sz="56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AutoNum type="arabicPeriod"/>
            </a:pPr>
            <a:r>
              <a:rPr lang="en" sz="5600">
                <a:solidFill>
                  <a:schemeClr val="lt1"/>
                </a:solidFill>
              </a:rPr>
              <a:t>Which stage of food production contributes the most to carbon emissions?</a:t>
            </a:r>
            <a:endParaRPr sz="56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AutoNum type="arabicPeriod"/>
            </a:pPr>
            <a:r>
              <a:rPr lang="en" sz="5600">
                <a:solidFill>
                  <a:schemeClr val="lt1"/>
                </a:solidFill>
              </a:rPr>
              <a:t>How does the distance food travels during transportation affect its overall emissions?</a:t>
            </a:r>
            <a:endParaRPr sz="56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AutoNum type="arabicPeriod"/>
            </a:pPr>
            <a:r>
              <a:rPr lang="en" sz="5600">
                <a:solidFill>
                  <a:schemeClr val="lt1"/>
                </a:solidFill>
              </a:rPr>
              <a:t>Which foods are most responsible for eutrophication ?</a:t>
            </a:r>
            <a:endParaRPr sz="56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AutoNum type="arabicPeriod"/>
            </a:pPr>
            <a:r>
              <a:rPr lang="en" sz="5600">
                <a:solidFill>
                  <a:schemeClr val="lt1"/>
                </a:solidFill>
              </a:rPr>
              <a:t>What are the most environmentally sustainable food options based on key impact metrics?</a:t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</a:rPr>
              <a:t>NB: Refer to the Python script for answers to the questions.</a:t>
            </a:r>
            <a:endParaRPr sz="4400">
              <a:solidFill>
                <a:schemeClr val="lt1"/>
              </a:solidFill>
            </a:endParaRPr>
          </a:p>
          <a:p>
            <a:pPr indent="-250825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Python (pandas, NumPy, Matplotlib, Seaborn, scikit-learn)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Jupyter Notebook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GitHub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VS Code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