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0" r:id="rId3"/>
    <p:sldId id="318" r:id="rId4"/>
    <p:sldId id="319" r:id="rId5"/>
    <p:sldId id="320" r:id="rId6"/>
    <p:sldId id="321" r:id="rId7"/>
    <p:sldId id="322" r:id="rId8"/>
    <p:sldId id="275" r:id="rId9"/>
    <p:sldId id="278" r:id="rId10"/>
    <p:sldId id="280" r:id="rId11"/>
    <p:sldId id="281" r:id="rId12"/>
    <p:sldId id="279" r:id="rId13"/>
    <p:sldId id="282" r:id="rId14"/>
    <p:sldId id="283" r:id="rId15"/>
    <p:sldId id="284" r:id="rId16"/>
    <p:sldId id="292" r:id="rId17"/>
    <p:sldId id="291" r:id="rId18"/>
    <p:sldId id="301" r:id="rId19"/>
    <p:sldId id="300" r:id="rId20"/>
    <p:sldId id="302" r:id="rId21"/>
    <p:sldId id="290" r:id="rId22"/>
    <p:sldId id="303" r:id="rId23"/>
    <p:sldId id="304" r:id="rId24"/>
    <p:sldId id="305" r:id="rId25"/>
    <p:sldId id="288" r:id="rId26"/>
    <p:sldId id="289" r:id="rId27"/>
    <p:sldId id="287" r:id="rId28"/>
    <p:sldId id="286" r:id="rId29"/>
    <p:sldId id="285" r:id="rId30"/>
    <p:sldId id="294" r:id="rId31"/>
    <p:sldId id="296" r:id="rId32"/>
    <p:sldId id="297" r:id="rId33"/>
    <p:sldId id="298" r:id="rId34"/>
    <p:sldId id="306" r:id="rId35"/>
    <p:sldId id="307" r:id="rId36"/>
    <p:sldId id="309" r:id="rId37"/>
    <p:sldId id="310" r:id="rId38"/>
    <p:sldId id="311" r:id="rId39"/>
    <p:sldId id="308" r:id="rId40"/>
    <p:sldId id="312" r:id="rId41"/>
    <p:sldId id="313" r:id="rId42"/>
    <p:sldId id="314" r:id="rId43"/>
    <p:sldId id="293" r:id="rId44"/>
    <p:sldId id="316" r:id="rId45"/>
    <p:sldId id="3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2BE-6B02-4775-BFAB-C35064248120}" type="datetimeFigureOut">
              <a:rPr lang="en-US" smtClean="0"/>
              <a:pPr/>
              <a:t>06-Feb-20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ECA3-D548-4A1D-81FF-633EA7E3E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 smtClean="0"/>
              <a:t>Ramesh V</a:t>
            </a:r>
            <a:endParaRPr lang="en-IN" dirty="0"/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 smtClean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2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It is a named-literal which helps to store a value in the program. </a:t>
            </a:r>
          </a:p>
          <a:p>
            <a:pPr algn="just"/>
            <a:r>
              <a:rPr lang="en-US" sz="2000" dirty="0" smtClean="0"/>
              <a:t>Can take value that can be modified wherever required in the program. </a:t>
            </a:r>
          </a:p>
          <a:p>
            <a:pPr algn="just"/>
            <a:r>
              <a:rPr lang="en-US" sz="2000" dirty="0" smtClean="0"/>
              <a:t>In Python, a variable need not be declared with a specific type before its usage. As required a variable, can be used and the type will be decided by the value assigned to it. A value can be assigned to a variable using </a:t>
            </a:r>
            <a:r>
              <a:rPr lang="en-US" sz="2000" i="1" dirty="0" smtClean="0"/>
              <a:t>assignment operator (=). </a:t>
            </a:r>
          </a:p>
          <a:p>
            <a:pPr algn="just"/>
            <a:r>
              <a:rPr lang="en-US" sz="2000" dirty="0" smtClean="0"/>
              <a:t>Examples as given below– </a:t>
            </a:r>
          </a:p>
          <a:p>
            <a:pPr lvl="1" algn="just">
              <a:buNone/>
            </a:pPr>
            <a:r>
              <a:rPr lang="en-US" sz="1600" dirty="0" smtClean="0"/>
              <a:t>x=10  ; print(x) ; type(x) &gt;&gt;&gt; 10 int</a:t>
            </a:r>
          </a:p>
          <a:p>
            <a:pPr lvl="1" algn="just">
              <a:buNone/>
            </a:pPr>
            <a:r>
              <a:rPr lang="en-US" sz="1600" dirty="0" smtClean="0"/>
              <a:t>y="hi" ; print(y) ; type(y) &gt;&gt;&gt;hi str</a:t>
            </a:r>
          </a:p>
          <a:p>
            <a:pPr algn="just">
              <a:buNone/>
            </a:pPr>
            <a:endParaRPr lang="en-IN" sz="2000" u="sng" dirty="0" smtClean="0"/>
          </a:p>
          <a:p>
            <a:pPr algn="just">
              <a:buNone/>
            </a:pPr>
            <a:r>
              <a:rPr lang="en-IN" sz="2000" u="sng" dirty="0" smtClean="0"/>
              <a:t>Rules for Variable Names in Python</a:t>
            </a:r>
          </a:p>
          <a:p>
            <a:r>
              <a:rPr lang="en-US" sz="2000" dirty="0" smtClean="0"/>
              <a:t>A variable name must start with a letter or the underscore character</a:t>
            </a:r>
          </a:p>
          <a:p>
            <a:r>
              <a:rPr lang="en-US" sz="2000" dirty="0" smtClean="0"/>
              <a:t>A variable name cannot start with a number</a:t>
            </a:r>
          </a:p>
          <a:p>
            <a:r>
              <a:rPr lang="en-US" sz="2000" dirty="0" smtClean="0"/>
              <a:t>A variable name can only contain alpha-numeric characters and underscores (A-z, 0-9, and _ )</a:t>
            </a:r>
          </a:p>
          <a:p>
            <a:r>
              <a:rPr lang="en-US" sz="2000" dirty="0" smtClean="0"/>
              <a:t>Variable names are case-sensitive (age, Age and AGE are three different variables)</a:t>
            </a:r>
          </a:p>
          <a:p>
            <a:pPr algn="just">
              <a:buNone/>
            </a:pP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Legal and Illegal Variables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078" y="984928"/>
            <a:ext cx="4014166" cy="508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Variable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698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/>
              <a:t>Python allows to assign values to multiple variables in one line and can assign the </a:t>
            </a:r>
            <a:r>
              <a:rPr lang="en-US" sz="2000" i="1" dirty="0" smtClean="0"/>
              <a:t>same</a:t>
            </a:r>
            <a:r>
              <a:rPr lang="en-US" sz="2000" dirty="0" smtClean="0"/>
              <a:t> value to multiple variables in one line as shown in the below examples</a:t>
            </a:r>
          </a:p>
          <a:p>
            <a:pPr algn="just"/>
            <a:endParaRPr lang="en-US" sz="2000" dirty="0" smtClean="0"/>
          </a:p>
          <a:p>
            <a:pPr algn="just"/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21" y="1748873"/>
            <a:ext cx="3824887" cy="10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540" y="1815365"/>
            <a:ext cx="2968486" cy="100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 txBox="1">
            <a:spLocks/>
          </p:cNvSpPr>
          <p:nvPr/>
        </p:nvSpPr>
        <p:spPr>
          <a:xfrm>
            <a:off x="0" y="3028121"/>
            <a:ext cx="12192000" cy="203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 “print” statement is used to output variables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/>
              <a:t>Global Variables and Global Keyword:</a:t>
            </a:r>
          </a:p>
          <a:p>
            <a:pPr algn="just"/>
            <a:r>
              <a:rPr lang="en-US" sz="2000" dirty="0" smtClean="0"/>
              <a:t>Variables that are created outside of a function (as in all of the examples above) are known as global variables.</a:t>
            </a:r>
          </a:p>
          <a:p>
            <a:pPr algn="just"/>
            <a:r>
              <a:rPr lang="en-US" sz="2000" dirty="0" smtClean="0"/>
              <a:t>Global variables can be used by everyone, both inside of functions and outside. When a variable is created inside a function, that variable is local, and can only be used inside that function. To create a global variable inside a function, you can use the </a:t>
            </a:r>
            <a:r>
              <a:rPr lang="en-US" sz="2000" b="1" dirty="0" smtClean="0"/>
              <a:t>global</a:t>
            </a:r>
            <a:r>
              <a:rPr lang="en-US" sz="2000" dirty="0" smtClean="0"/>
              <a:t> keyword as shown in the below example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5668" y="5154061"/>
            <a:ext cx="18192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6689" y="4915314"/>
            <a:ext cx="17430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Keywords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4" y="954157"/>
            <a:ext cx="6665844" cy="56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103166" y="1039792"/>
            <a:ext cx="4878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keywords have special meaning in any language and they are intended for doing specific task. </a:t>
            </a:r>
          </a:p>
          <a:p>
            <a:pPr algn="just"/>
            <a:r>
              <a:rPr lang="en-US" dirty="0" smtClean="0"/>
              <a:t>Python has a finite set of keywords.</a:t>
            </a:r>
          </a:p>
          <a:p>
            <a:pPr algn="just"/>
            <a:r>
              <a:rPr lang="en-US" dirty="0" smtClean="0"/>
              <a:t>The table in the LHS provides a list of those keywords.</a:t>
            </a: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Data Types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any programming, data type plays an important concept. The variables can store data of different types, and different types can do different things. The following are the data types built-in by default, as provided below with examples: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62344"/>
            <a:ext cx="4094921" cy="317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5703" y="1919495"/>
            <a:ext cx="6762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smtClean="0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59701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 smtClean="0"/>
              <a:t>The three numeric types basically used in Python are:</a:t>
            </a:r>
          </a:p>
          <a:p>
            <a:pPr algn="just">
              <a:buNone/>
            </a:pPr>
            <a:r>
              <a:rPr lang="en-US" sz="2000" b="1" dirty="0" smtClean="0"/>
              <a:t>Int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integer, is a whole number, positive or negative, without decimals, of unlimited length e.g.: </a:t>
            </a:r>
            <a:r>
              <a:rPr lang="pl-PL" sz="2000" dirty="0" smtClean="0"/>
              <a:t>x = 1</a:t>
            </a:r>
          </a:p>
          <a:p>
            <a:pPr algn="just">
              <a:buNone/>
            </a:pPr>
            <a:r>
              <a:rPr lang="pl-PL" sz="2000" dirty="0" smtClean="0"/>
              <a:t>y = 35656222554887711</a:t>
            </a:r>
            <a:r>
              <a:rPr lang="en-US" sz="2000" dirty="0" smtClean="0"/>
              <a:t>;  </a:t>
            </a:r>
            <a:r>
              <a:rPr lang="pl-PL" sz="2000" dirty="0" smtClean="0"/>
              <a:t>z = -3255522</a:t>
            </a:r>
            <a:endParaRPr lang="en-US" sz="2000" dirty="0" smtClean="0"/>
          </a:p>
          <a:p>
            <a:pPr algn="just">
              <a:buNone/>
            </a:pPr>
            <a:r>
              <a:rPr lang="en-US" sz="2000" b="1" dirty="0" smtClean="0"/>
              <a:t>Float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"floating point number" is a number, positive or negative, containing one or more decimals. Float can also be</a:t>
            </a:r>
          </a:p>
          <a:p>
            <a:pPr algn="just">
              <a:buNone/>
            </a:pPr>
            <a:r>
              <a:rPr lang="en-US" sz="2000" dirty="0" smtClean="0"/>
              <a:t>scientific numbers with an "e" to indicate the power of 10 e.g.: x = 1.10; y = 1.0; z = -35.59 and x = 35e3; y = 12E4; </a:t>
            </a:r>
          </a:p>
          <a:p>
            <a:pPr algn="just">
              <a:buNone/>
            </a:pPr>
            <a:r>
              <a:rPr lang="en-US" sz="2000" dirty="0" smtClean="0"/>
              <a:t>z = -87.7e100</a:t>
            </a:r>
          </a:p>
          <a:p>
            <a:pPr algn="just">
              <a:buNone/>
            </a:pPr>
            <a:r>
              <a:rPr lang="en-US" sz="2000" b="1" dirty="0" smtClean="0"/>
              <a:t>Complex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they are written with j as imaginary part e.g.:  x=3+5j;  y=5j; z=-5j</a:t>
            </a:r>
            <a:endParaRPr lang="en-US" sz="2000" dirty="0" smtClean="0"/>
          </a:p>
          <a:p>
            <a:pPr algn="just"/>
            <a:r>
              <a:rPr lang="en-IN" sz="2000" dirty="0" smtClean="0"/>
              <a:t>type() function is used to find the type of any object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r>
              <a:rPr lang="en-IN" sz="2000" b="1" dirty="0" smtClean="0"/>
              <a:t>Type Conversion</a:t>
            </a:r>
            <a:r>
              <a:rPr lang="en-IN" sz="2000" dirty="0" smtClean="0"/>
              <a:t>: to </a:t>
            </a:r>
            <a:r>
              <a:rPr lang="en-US" sz="2000" dirty="0" smtClean="0"/>
              <a:t>convert from one type to another with the int(), float(), and complex() methods</a:t>
            </a:r>
          </a:p>
          <a:p>
            <a:pPr algn="just">
              <a:buNone/>
            </a:pPr>
            <a:r>
              <a:rPr lang="en-US" sz="2000" dirty="0" smtClean="0"/>
              <a:t>x = 1 # int ; y = 2.8 # float; z = 1j # complex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#convert from int to float: a = float(x)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#convert from float to int: b = int(y)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#convert from int to complex: c = complex(x)</a:t>
            </a:r>
            <a:endParaRPr lang="en-IN" sz="2000" dirty="0" smtClean="0"/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smtClean="0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40684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b="1" dirty="0" smtClean="0"/>
              <a:t>Random Number: </a:t>
            </a:r>
            <a:r>
              <a:rPr lang="en-US" sz="2000" dirty="0" smtClean="0"/>
              <a:t>Python does not have a random() function to make a random number, but Python has a built-in</a:t>
            </a:r>
          </a:p>
          <a:p>
            <a:pPr algn="just">
              <a:buNone/>
            </a:pPr>
            <a:r>
              <a:rPr lang="en-US" sz="2000" dirty="0" smtClean="0"/>
              <a:t>module called random that can be used to make random numbers</a:t>
            </a:r>
          </a:p>
          <a:p>
            <a:pPr algn="just">
              <a:buNone/>
            </a:pPr>
            <a:r>
              <a:rPr lang="en-US" sz="2000" dirty="0" smtClean="0"/>
              <a:t>e.g.: </a:t>
            </a:r>
            <a:r>
              <a:rPr lang="en-IN" sz="2000" dirty="0" smtClean="0"/>
              <a:t>import random print(</a:t>
            </a:r>
            <a:r>
              <a:rPr lang="en-IN" sz="2000" dirty="0" err="1" smtClean="0"/>
              <a:t>random.randrange</a:t>
            </a:r>
            <a:r>
              <a:rPr lang="en-IN" sz="2000" dirty="0" smtClean="0"/>
              <a:t>(1,10))</a:t>
            </a:r>
          </a:p>
          <a:p>
            <a:pPr algn="just">
              <a:buNone/>
            </a:pPr>
            <a:r>
              <a:rPr lang="en-IN" sz="2000" b="1" dirty="0" smtClean="0"/>
              <a:t>Python Casting: </a:t>
            </a:r>
            <a:r>
              <a:rPr lang="en-US" sz="2000" dirty="0" smtClean="0"/>
              <a:t>Python is an object-orientated language, and as such it uses classes to define data types, including</a:t>
            </a:r>
          </a:p>
          <a:p>
            <a:pPr algn="just">
              <a:buNone/>
            </a:pPr>
            <a:r>
              <a:rPr lang="en-US" sz="2000" dirty="0" smtClean="0"/>
              <a:t>its primitive types. Casting in python is therefore done using constructor functions:</a:t>
            </a:r>
          </a:p>
          <a:p>
            <a:pPr algn="just">
              <a:buNone/>
            </a:pPr>
            <a:r>
              <a:rPr lang="en-US" sz="2000" dirty="0" smtClean="0"/>
              <a:t>int() - constructs an integer number from an integer literal, a float literal (by rounding down to the previous whole</a:t>
            </a:r>
          </a:p>
          <a:p>
            <a:pPr algn="just">
              <a:buNone/>
            </a:pPr>
            <a:r>
              <a:rPr lang="en-US" sz="2000" dirty="0" smtClean="0"/>
              <a:t>number), or a string literal (providing the string represents a whole number)</a:t>
            </a:r>
          </a:p>
          <a:p>
            <a:pPr algn="just">
              <a:buNone/>
            </a:pPr>
            <a:r>
              <a:rPr lang="en-US" sz="2000" dirty="0" smtClean="0"/>
              <a:t>float() - constructs a float number from an integer literal, a float literal or a string literal (providing the string</a:t>
            </a:r>
          </a:p>
          <a:p>
            <a:pPr algn="just">
              <a:buNone/>
            </a:pPr>
            <a:r>
              <a:rPr lang="en-US" sz="2000" dirty="0" smtClean="0"/>
              <a:t>represents a float or an integer)</a:t>
            </a:r>
          </a:p>
          <a:p>
            <a:pPr algn="just">
              <a:buNone/>
            </a:pPr>
            <a:r>
              <a:rPr lang="en-US" sz="2000" dirty="0" smtClean="0"/>
              <a:t>str() - constructs a string from a wide variety of data types, including strings, integer literals and float literals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12" y="5268974"/>
            <a:ext cx="3060623" cy="95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792" y="5358792"/>
            <a:ext cx="3419861" cy="11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1449" y="5347874"/>
            <a:ext cx="3227131" cy="8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921" y="1020418"/>
            <a:ext cx="11232227" cy="520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Operators - Arithmetic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462" y="1139687"/>
            <a:ext cx="9599956" cy="511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Operators – Assignment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728" y="866774"/>
            <a:ext cx="6384911" cy="581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Ramesh V – BE, ME</a:t>
            </a:r>
            <a:r>
              <a:rPr lang="en-IN" dirty="0"/>
              <a:t>, </a:t>
            </a:r>
            <a:r>
              <a:rPr lang="en-IN" dirty="0" smtClean="0"/>
              <a:t>MBA</a:t>
            </a:r>
            <a:endParaRPr lang="en-IN" dirty="0"/>
          </a:p>
          <a:p>
            <a:pPr algn="just"/>
            <a:r>
              <a:rPr lang="en-IN" dirty="0"/>
              <a:t>Total of </a:t>
            </a:r>
            <a:r>
              <a:rPr lang="en-IN" dirty="0" smtClean="0"/>
              <a:t>16 </a:t>
            </a:r>
            <a:r>
              <a:rPr lang="en-IN" dirty="0"/>
              <a:t>years of experience</a:t>
            </a:r>
          </a:p>
          <a:p>
            <a:pPr algn="just"/>
            <a:r>
              <a:rPr lang="en-IN" dirty="0" smtClean="0"/>
              <a:t>Worked </a:t>
            </a:r>
            <a:r>
              <a:rPr lang="en-IN" dirty="0"/>
              <a:t>with companies like </a:t>
            </a:r>
            <a:r>
              <a:rPr lang="en-IN" dirty="0" smtClean="0"/>
              <a:t>Hexaware, Cognizant, Siebel, ANZ-OTSS, and etc..</a:t>
            </a:r>
            <a:endParaRPr lang="en-IN" dirty="0"/>
          </a:p>
          <a:p>
            <a:pPr algn="just"/>
            <a:r>
              <a:rPr lang="en-IN" dirty="0"/>
              <a:t>Currently into </a:t>
            </a:r>
            <a:r>
              <a:rPr lang="en-IN" dirty="0" smtClean="0"/>
              <a:t>Training for Academic and Corporate</a:t>
            </a:r>
            <a:endParaRPr lang="en-IN" dirty="0"/>
          </a:p>
          <a:p>
            <a:pPr algn="just"/>
            <a:r>
              <a:rPr lang="en-IN" dirty="0" smtClean="0"/>
              <a:t>Technologies – Worked on Java, Python, ML and actively involved in Development and Testing Products and Projects and etc..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Operators - Comparison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30" y="1112450"/>
            <a:ext cx="10669262" cy="50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Operators - Logical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78" y="1033670"/>
            <a:ext cx="11171583" cy="508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Operators - Identity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555" y="927654"/>
            <a:ext cx="9364846" cy="198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5532" y="3048001"/>
            <a:ext cx="64405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x = ["apple", "banana"]</a:t>
            </a:r>
          </a:p>
          <a:p>
            <a:r>
              <a:rPr lang="en-US" sz="1600" dirty="0" smtClean="0"/>
              <a:t>y = ["apple", "banana"]</a:t>
            </a:r>
          </a:p>
          <a:p>
            <a:r>
              <a:rPr lang="en-US" sz="1600" dirty="0" smtClean="0"/>
              <a:t>z = x</a:t>
            </a:r>
          </a:p>
          <a:p>
            <a:endParaRPr lang="en-US" sz="1600" dirty="0" smtClean="0"/>
          </a:p>
          <a:p>
            <a:r>
              <a:rPr lang="en-US" sz="1600" dirty="0" smtClean="0"/>
              <a:t>print(x is z)</a:t>
            </a:r>
          </a:p>
          <a:p>
            <a:r>
              <a:rPr lang="en-US" sz="1600" dirty="0" smtClean="0"/>
              <a:t># returns True because z is the same object as x</a:t>
            </a:r>
          </a:p>
          <a:p>
            <a:endParaRPr lang="en-US" sz="1600" dirty="0" smtClean="0"/>
          </a:p>
          <a:p>
            <a:r>
              <a:rPr lang="en-US" sz="1600" dirty="0" smtClean="0"/>
              <a:t>print(x is y)</a:t>
            </a:r>
          </a:p>
          <a:p>
            <a:r>
              <a:rPr lang="en-US" sz="1600" dirty="0" smtClean="0"/>
              <a:t># returns False because x is not the same object as y, even if they have the same content</a:t>
            </a:r>
          </a:p>
          <a:p>
            <a:endParaRPr lang="en-US" sz="1600" dirty="0" smtClean="0"/>
          </a:p>
          <a:p>
            <a:r>
              <a:rPr lang="en-US" sz="1600" dirty="0" smtClean="0"/>
              <a:t>print(x == y)</a:t>
            </a:r>
          </a:p>
          <a:p>
            <a:r>
              <a:rPr lang="en-US" sz="1600" dirty="0" smtClean="0"/>
              <a:t># to demonstrate the difference between "is" and "==": this comparison returns True because x is equal to 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453808" y="3043733"/>
            <a:ext cx="5565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x = ["apple", "banana"]</a:t>
            </a:r>
          </a:p>
          <a:p>
            <a:r>
              <a:rPr lang="en-US" sz="1600" dirty="0" smtClean="0"/>
              <a:t>y = ["apple", "banana"]</a:t>
            </a:r>
          </a:p>
          <a:p>
            <a:r>
              <a:rPr lang="en-US" sz="1600" dirty="0" smtClean="0"/>
              <a:t>z = x</a:t>
            </a:r>
          </a:p>
          <a:p>
            <a:endParaRPr lang="en-US" sz="1600" dirty="0" smtClean="0"/>
          </a:p>
          <a:p>
            <a:r>
              <a:rPr lang="en-US" sz="1600" dirty="0" smtClean="0"/>
              <a:t>print(x is not z)</a:t>
            </a:r>
          </a:p>
          <a:p>
            <a:r>
              <a:rPr lang="en-US" sz="1600" dirty="0" smtClean="0"/>
              <a:t># returns False because z is the same object as x</a:t>
            </a:r>
          </a:p>
          <a:p>
            <a:endParaRPr lang="en-US" sz="1600" dirty="0" smtClean="0"/>
          </a:p>
          <a:p>
            <a:r>
              <a:rPr lang="en-US" sz="1600" dirty="0" smtClean="0"/>
              <a:t>print(x is not y)</a:t>
            </a:r>
          </a:p>
          <a:p>
            <a:r>
              <a:rPr lang="en-US" sz="1600" dirty="0" smtClean="0"/>
              <a:t># returns True because x is not the same object as y, even if they have the same content</a:t>
            </a:r>
          </a:p>
          <a:p>
            <a:endParaRPr lang="en-US" sz="1600" dirty="0" smtClean="0"/>
          </a:p>
          <a:p>
            <a:r>
              <a:rPr lang="en-US" sz="1600" dirty="0" smtClean="0"/>
              <a:t>print(x != y)</a:t>
            </a:r>
          </a:p>
          <a:p>
            <a:r>
              <a:rPr lang="en-US" sz="1600" dirty="0" smtClean="0"/>
              <a:t># to demonstrate the difference between "is not" and "!=": this comparison returns False because x is equal to y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Operators - Membership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476" y="1007165"/>
            <a:ext cx="6748117" cy="22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4313" y="3697357"/>
            <a:ext cx="5353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["apple", "banana"]</a:t>
            </a:r>
          </a:p>
          <a:p>
            <a:endParaRPr lang="en-US" dirty="0" smtClean="0"/>
          </a:p>
          <a:p>
            <a:r>
              <a:rPr lang="en-US" dirty="0" smtClean="0"/>
              <a:t>print("banana" in x)</a:t>
            </a:r>
          </a:p>
          <a:p>
            <a:r>
              <a:rPr lang="en-US" dirty="0" smtClean="0"/>
              <a:t># returns True because a sequence with the value "banana" is in the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37047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x = ["apple", "banana"]</a:t>
            </a:r>
          </a:p>
          <a:p>
            <a:endParaRPr lang="en-US" dirty="0" smtClean="0"/>
          </a:p>
          <a:p>
            <a:r>
              <a:rPr lang="en-US" dirty="0" smtClean="0"/>
              <a:t>print("pineapple" not in x)</a:t>
            </a:r>
          </a:p>
          <a:p>
            <a:r>
              <a:rPr lang="en-US" dirty="0" smtClean="0"/>
              <a:t># returns True because a sequence with the value "pineapple" is not in the list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Operators - Bitwise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49" y="1152939"/>
            <a:ext cx="11689376" cy="50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Conditional Statements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3"/>
            <a:ext cx="12019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Python supports the usual logical conditions from mathematics:</a:t>
            </a:r>
          </a:p>
          <a:p>
            <a:r>
              <a:rPr lang="en-US" sz="2000" dirty="0" smtClean="0"/>
              <a:t>Equals: a == b</a:t>
            </a:r>
          </a:p>
          <a:p>
            <a:r>
              <a:rPr lang="en-US" sz="2000" dirty="0" smtClean="0"/>
              <a:t>Not Equals: a != b</a:t>
            </a:r>
          </a:p>
          <a:p>
            <a:r>
              <a:rPr lang="en-US" sz="2000" dirty="0" smtClean="0"/>
              <a:t>Less than: a &lt; b</a:t>
            </a:r>
          </a:p>
          <a:p>
            <a:r>
              <a:rPr lang="en-US" sz="2000" dirty="0" smtClean="0"/>
              <a:t>Less than or equal to: a &lt;= b</a:t>
            </a:r>
          </a:p>
          <a:p>
            <a:r>
              <a:rPr lang="en-US" sz="2000" dirty="0" smtClean="0"/>
              <a:t>Greater than: a &gt; b</a:t>
            </a:r>
          </a:p>
          <a:p>
            <a:r>
              <a:rPr lang="en-US" sz="2000" dirty="0" smtClean="0"/>
              <a:t>Greater than or equal to: a &gt;= b</a:t>
            </a:r>
          </a:p>
          <a:p>
            <a:r>
              <a:rPr lang="en-US" sz="2000" dirty="0" smtClean="0"/>
              <a:t>These conditions can be used in several ways, most commonly in "if statements" and loops.</a:t>
            </a:r>
          </a:p>
          <a:p>
            <a:endParaRPr lang="en-US" sz="2000" dirty="0" smtClean="0"/>
          </a:p>
          <a:p>
            <a:r>
              <a:rPr lang="en-US" sz="2000" dirty="0" smtClean="0"/>
              <a:t>An "</a:t>
            </a:r>
            <a:r>
              <a:rPr lang="en-US" sz="2000" b="1" dirty="0" smtClean="0"/>
              <a:t>if</a:t>
            </a:r>
            <a:r>
              <a:rPr lang="en-US" sz="2000" dirty="0" smtClean="0"/>
              <a:t> statement" is written by using the</a:t>
            </a:r>
            <a:r>
              <a:rPr lang="en-US" sz="2000" b="1" dirty="0" smtClean="0"/>
              <a:t> if &lt;condition&gt;: </a:t>
            </a:r>
            <a:r>
              <a:rPr lang="en-US" sz="2000" dirty="0" smtClean="0"/>
              <a:t>keyword and used along with </a:t>
            </a:r>
            <a:r>
              <a:rPr lang="en-US" sz="2000" dirty="0" err="1" smtClean="0"/>
              <a:t>elif</a:t>
            </a:r>
            <a:r>
              <a:rPr lang="en-US" sz="2000" dirty="0" smtClean="0"/>
              <a:t>:, else:</a:t>
            </a:r>
          </a:p>
          <a:p>
            <a:endParaRPr lang="en-US" sz="2000" dirty="0" smtClean="0"/>
          </a:p>
          <a:p>
            <a:r>
              <a:rPr lang="en-US" sz="2000" dirty="0" smtClean="0"/>
              <a:t>Examples to be referred and practiced from the programs listed under the file explorer of anaconda IDE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Loops 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2765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Python has two primitive loop commands: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while loops: </a:t>
            </a:r>
          </a:p>
          <a:p>
            <a:r>
              <a:rPr lang="en-US" sz="2000" dirty="0" smtClean="0"/>
              <a:t>With the </a:t>
            </a:r>
            <a:r>
              <a:rPr lang="en-US" sz="2000" b="1" dirty="0" smtClean="0"/>
              <a:t>while</a:t>
            </a:r>
            <a:r>
              <a:rPr lang="en-US" sz="2000" dirty="0" smtClean="0"/>
              <a:t> loop a set of statements can be executed as long the condition is true.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73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while </a:t>
            </a:r>
            <a:r>
              <a:rPr lang="en-US" sz="2000" dirty="0" smtClean="0"/>
              <a:t>loop statement can be used alone or along with </a:t>
            </a:r>
            <a:r>
              <a:rPr lang="en-US" sz="2000" b="1" dirty="0" smtClean="0"/>
              <a:t>break, continue and else </a:t>
            </a:r>
            <a:r>
              <a:rPr lang="en-US" sz="2000" dirty="0" smtClean="0"/>
              <a:t>statements, e.g. shown below  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16" y="3006172"/>
            <a:ext cx="1479727" cy="13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0521" y="3010654"/>
            <a:ext cx="1709530" cy="19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7949" y="3050847"/>
            <a:ext cx="1630016" cy="182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7049" y="3021495"/>
            <a:ext cx="3782149" cy="169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Loops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for loops: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 loop is used for iterating over a sequence (that is either a list, a tuple, a dictionary, a set, or a string). It is similar to any other programming languages, and works more like an iterate method as found in other object-orientated programming languages. </a:t>
            </a:r>
            <a:r>
              <a:rPr lang="en-US" b="1" dirty="0" smtClean="0"/>
              <a:t>for</a:t>
            </a:r>
            <a:r>
              <a:rPr lang="en-US" dirty="0" smtClean="0"/>
              <a:t> loop a set of statements can be executed, once for each item in a list, tuple, set etc.  Also they can be used with break, continue, range, else and nested loops statements e.g. as provided below: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7913"/>
            <a:ext cx="4469143" cy="99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9856"/>
            <a:ext cx="2411897" cy="72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9647" y="2491408"/>
            <a:ext cx="3865674" cy="135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1322" y="3856382"/>
            <a:ext cx="3823453" cy="13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72394" y="2531164"/>
            <a:ext cx="3519605" cy="124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05739"/>
            <a:ext cx="2149714" cy="6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5234609"/>
            <a:ext cx="2341215" cy="6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" y="5989983"/>
            <a:ext cx="2696229" cy="7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10678" y="5393636"/>
            <a:ext cx="3062332" cy="119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25480" y="4595472"/>
            <a:ext cx="3666519" cy="16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Strings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 Literals</a:t>
            </a:r>
          </a:p>
          <a:p>
            <a:r>
              <a:rPr lang="en-US" dirty="0" smtClean="0"/>
              <a:t>String literals in python are surrounded by either single quotation marks, or double quotation marks.</a:t>
            </a:r>
          </a:p>
          <a:p>
            <a:endParaRPr lang="en-US" dirty="0" smtClean="0"/>
          </a:p>
          <a:p>
            <a:r>
              <a:rPr lang="en-US" dirty="0" smtClean="0"/>
              <a:t>'hello' is the same as "hello".</a:t>
            </a:r>
          </a:p>
          <a:p>
            <a:endParaRPr lang="en-US" dirty="0" smtClean="0"/>
          </a:p>
          <a:p>
            <a:r>
              <a:rPr lang="en-US" dirty="0" smtClean="0"/>
              <a:t>You can display a string literal with the print() function: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2088" y="1896612"/>
            <a:ext cx="2056364" cy="7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88768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Assign String to a Variable</a:t>
            </a:r>
          </a:p>
          <a:p>
            <a:r>
              <a:rPr lang="en-US" dirty="0" smtClean="0"/>
              <a:t>Assigning a string to a variable is done with the variable name followed by an equal sign and the string:</a:t>
            </a:r>
          </a:p>
          <a:p>
            <a:r>
              <a:rPr lang="en-US" dirty="0" smtClean="0"/>
              <a:t>a = "Hello"</a:t>
            </a:r>
          </a:p>
          <a:p>
            <a:r>
              <a:rPr lang="en-US" dirty="0" smtClean="0"/>
              <a:t>print(a)</a:t>
            </a:r>
          </a:p>
          <a:p>
            <a:endParaRPr lang="en-US" dirty="0" smtClean="0"/>
          </a:p>
          <a:p>
            <a:r>
              <a:rPr lang="en-US" b="1" dirty="0" smtClean="0"/>
              <a:t>Multiline Strings</a:t>
            </a:r>
          </a:p>
          <a:p>
            <a:r>
              <a:rPr lang="en-US" dirty="0" smtClean="0"/>
              <a:t>You can assign a multiline string to a variable by using three open and close quotes or three single open and close quotes:</a:t>
            </a:r>
          </a:p>
          <a:p>
            <a:endParaRPr lang="en-US" dirty="0" smtClean="0"/>
          </a:p>
          <a:p>
            <a:r>
              <a:rPr lang="en-US" dirty="0" smtClean="0"/>
              <a:t>a = """India is a</a:t>
            </a:r>
          </a:p>
          <a:p>
            <a:r>
              <a:rPr lang="en-US" dirty="0" smtClean="0"/>
              <a:t>great country</a:t>
            </a:r>
          </a:p>
          <a:p>
            <a:r>
              <a:rPr lang="en-US" dirty="0" smtClean="0"/>
              <a:t>and we live in harmony."""</a:t>
            </a:r>
          </a:p>
          <a:p>
            <a:r>
              <a:rPr lang="en-US" dirty="0" smtClean="0"/>
              <a:t>print(a)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0522" y="5088835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‘’’India is a</a:t>
            </a:r>
          </a:p>
          <a:p>
            <a:r>
              <a:rPr lang="en-US" dirty="0" smtClean="0"/>
              <a:t>great country</a:t>
            </a:r>
          </a:p>
          <a:p>
            <a:r>
              <a:rPr lang="en-US" dirty="0" smtClean="0"/>
              <a:t>and we live in harmony.’’’</a:t>
            </a:r>
          </a:p>
          <a:p>
            <a:r>
              <a:rPr lang="en-US" dirty="0" smtClean="0"/>
              <a:t>print(a)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Strings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56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Strings are Arrays: Like many other popular programming languages, strings in Python are arrays of bytes representing unicode characters. However, Python does not have a character data type, a single character is simply a string with a length of 1. Square brackets can be used to access elements of the string. The first character has the position 0.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= "Hello, World!"</a:t>
            </a:r>
          </a:p>
          <a:p>
            <a:pPr algn="just"/>
            <a:r>
              <a:rPr lang="en-US" dirty="0" smtClean="0"/>
              <a:t>print(a[1])</a:t>
            </a:r>
          </a:p>
          <a:p>
            <a:pPr algn="just"/>
            <a:endParaRPr lang="en-US" dirty="0" smtClean="0"/>
          </a:p>
          <a:p>
            <a:r>
              <a:rPr lang="en-US" b="1" dirty="0" smtClean="0"/>
              <a:t>Slicing</a:t>
            </a:r>
          </a:p>
          <a:p>
            <a:pPr algn="just"/>
            <a:r>
              <a:rPr lang="en-US" dirty="0" smtClean="0"/>
              <a:t>A range of characters can be returned by using the </a:t>
            </a:r>
            <a:r>
              <a:rPr lang="en-US" b="1" dirty="0" smtClean="0"/>
              <a:t>slice</a:t>
            </a:r>
            <a:r>
              <a:rPr lang="en-US" dirty="0" smtClean="0"/>
              <a:t> syntax. The start index and the end index, separated by a colon, has to be specified to return a part of the string.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 = "Hello, World!"</a:t>
            </a:r>
          </a:p>
          <a:p>
            <a:pPr algn="just"/>
            <a:r>
              <a:rPr lang="en-US" dirty="0" smtClean="0"/>
              <a:t>print(b[2:5])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Negative Indexing</a:t>
            </a:r>
          </a:p>
          <a:p>
            <a:pPr algn="just"/>
            <a:r>
              <a:rPr lang="en-US" dirty="0" smtClean="0"/>
              <a:t>Use negative indexes to start the slice from the end of the string: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Get the characters from position 5 to position 1, starting the count from the end of the string: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 = "Hello, World!"</a:t>
            </a:r>
          </a:p>
          <a:p>
            <a:pPr algn="just"/>
            <a:r>
              <a:rPr lang="en-US" dirty="0" smtClean="0"/>
              <a:t>print(b[-5:-2])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</a:t>
            </a:r>
            <a:r>
              <a:rPr lang="en-IN" sz="3200" b="1" i="1" dirty="0" smtClean="0">
                <a:solidFill>
                  <a:srgbClr val="C00000"/>
                </a:solidFill>
              </a:rPr>
              <a:t>,  SDP, Internships </a:t>
            </a:r>
            <a:r>
              <a:rPr lang="en-IN" sz="3200" b="1" i="1" dirty="0">
                <a:solidFill>
                  <a:srgbClr val="C00000"/>
                </a:solidFill>
              </a:rPr>
              <a:t>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</a:t>
            </a:r>
            <a:r>
              <a:rPr lang="en-IN" sz="3200" b="1" i="1" dirty="0">
                <a:solidFill>
                  <a:srgbClr val="C00000"/>
                </a:solidFill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2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Strings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 Length : </a:t>
            </a:r>
            <a:r>
              <a:rPr lang="en-US" dirty="0" smtClean="0"/>
              <a:t>To get the length of a string, use the </a:t>
            </a:r>
            <a:r>
              <a:rPr lang="en-US" dirty="0" err="1" smtClean="0"/>
              <a:t>len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a = "Hello, World!"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(a))</a:t>
            </a:r>
          </a:p>
          <a:p>
            <a:endParaRPr lang="en-US" dirty="0" smtClean="0"/>
          </a:p>
          <a:p>
            <a:r>
              <a:rPr lang="en-US" b="1" dirty="0" smtClean="0"/>
              <a:t>String Methods : </a:t>
            </a:r>
            <a:r>
              <a:rPr lang="en-US" dirty="0" smtClean="0"/>
              <a:t>Python has a set of built-in methods that you can use on strings.</a:t>
            </a:r>
          </a:p>
          <a:p>
            <a:r>
              <a:rPr lang="en-US" dirty="0" smtClean="0"/>
              <a:t>a = " Hello, World! 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a.strip</a:t>
            </a:r>
            <a:r>
              <a:rPr lang="en-US" dirty="0" smtClean="0"/>
              <a:t>()) # returns "Hello, World!"</a:t>
            </a:r>
          </a:p>
          <a:p>
            <a:endParaRPr lang="en-US" dirty="0" smtClean="0"/>
          </a:p>
          <a:p>
            <a:r>
              <a:rPr lang="en-US" dirty="0" smtClean="0"/>
              <a:t>a = "Hello, World!"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a.lower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smtClean="0"/>
              <a:t>a = "Hello, World!"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a.upper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smtClean="0"/>
              <a:t>a = "Hello, World!"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a.replace</a:t>
            </a:r>
            <a:r>
              <a:rPr lang="en-US" dirty="0" smtClean="0"/>
              <a:t>("H", "J"))</a:t>
            </a:r>
          </a:p>
          <a:p>
            <a:endParaRPr lang="en-US" dirty="0" smtClean="0"/>
          </a:p>
          <a:p>
            <a:r>
              <a:rPr lang="en-US" dirty="0" smtClean="0"/>
              <a:t>a = "Hello, World!"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a.split</a:t>
            </a:r>
            <a:r>
              <a:rPr lang="en-US" dirty="0" smtClean="0"/>
              <a:t>(",")) # returns ['Hello', ' World!']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Strings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Check String : </a:t>
            </a:r>
            <a:r>
              <a:rPr lang="en-US" dirty="0" smtClean="0"/>
              <a:t>To check if a certain phrase or character is present in a string, we can use the keywords in or not in.</a:t>
            </a:r>
          </a:p>
          <a:p>
            <a:endParaRPr lang="en-US" dirty="0" smtClean="0"/>
          </a:p>
          <a:p>
            <a:r>
              <a:rPr lang="en-US" dirty="0" smtClean="0"/>
              <a:t>txt = "The rain in Spain stays mainly in the plain"</a:t>
            </a:r>
          </a:p>
          <a:p>
            <a:r>
              <a:rPr lang="en-US" dirty="0" smtClean="0"/>
              <a:t>x = "ain" in txt</a:t>
            </a:r>
          </a:p>
          <a:p>
            <a:r>
              <a:rPr lang="en-US" dirty="0" smtClean="0"/>
              <a:t>print(x)</a:t>
            </a:r>
          </a:p>
          <a:p>
            <a:endParaRPr lang="en-US" dirty="0" smtClean="0"/>
          </a:p>
          <a:p>
            <a:r>
              <a:rPr lang="en-US" dirty="0" smtClean="0"/>
              <a:t>txt = "The rain in Spain stays mainly in the plain"</a:t>
            </a:r>
          </a:p>
          <a:p>
            <a:r>
              <a:rPr lang="en-US" dirty="0" smtClean="0"/>
              <a:t>x = "ain" not in txt</a:t>
            </a:r>
          </a:p>
          <a:p>
            <a:r>
              <a:rPr lang="en-US" dirty="0" smtClean="0"/>
              <a:t>print(x)</a:t>
            </a:r>
          </a:p>
          <a:p>
            <a:endParaRPr lang="en-US" dirty="0" smtClean="0"/>
          </a:p>
          <a:p>
            <a:r>
              <a:rPr lang="en-US" b="1" dirty="0" smtClean="0"/>
              <a:t>String Concatenation : </a:t>
            </a:r>
            <a:r>
              <a:rPr lang="en-US" dirty="0" smtClean="0"/>
              <a:t>To concatenate, or combine, two strings the + operator can be used.</a:t>
            </a:r>
          </a:p>
          <a:p>
            <a:endParaRPr lang="en-US" dirty="0" smtClean="0"/>
          </a:p>
          <a:p>
            <a:r>
              <a:rPr lang="en-US" dirty="0" smtClean="0"/>
              <a:t>a = "Hello"</a:t>
            </a:r>
          </a:p>
          <a:p>
            <a:r>
              <a:rPr lang="en-US" dirty="0" smtClean="0"/>
              <a:t>b = "World"</a:t>
            </a:r>
          </a:p>
          <a:p>
            <a:r>
              <a:rPr lang="en-US" dirty="0" smtClean="0"/>
              <a:t>c = a + b</a:t>
            </a:r>
          </a:p>
          <a:p>
            <a:r>
              <a:rPr lang="en-US" dirty="0" smtClean="0"/>
              <a:t>print(c)</a:t>
            </a:r>
          </a:p>
          <a:p>
            <a:endParaRPr lang="en-US" dirty="0" smtClean="0"/>
          </a:p>
          <a:p>
            <a:r>
              <a:rPr lang="en-US" dirty="0" smtClean="0"/>
              <a:t>a = "Hello"</a:t>
            </a:r>
          </a:p>
          <a:p>
            <a:r>
              <a:rPr lang="en-US" dirty="0" smtClean="0"/>
              <a:t>b = "World"</a:t>
            </a:r>
          </a:p>
          <a:p>
            <a:r>
              <a:rPr lang="en-US" dirty="0" smtClean="0"/>
              <a:t>c = a + " " + b</a:t>
            </a:r>
          </a:p>
          <a:p>
            <a:r>
              <a:rPr lang="en-US" dirty="0" smtClean="0"/>
              <a:t>print(c)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Strings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 Format : </a:t>
            </a:r>
            <a:r>
              <a:rPr lang="en-US" dirty="0" smtClean="0"/>
              <a:t>strings can be combined along with numbers by using the format() method. The format() method takes the passed arguments, formats them, and places them in the string where the placeholders {} are:</a:t>
            </a:r>
          </a:p>
          <a:p>
            <a:endParaRPr lang="en-US" dirty="0" smtClean="0"/>
          </a:p>
          <a:p>
            <a:r>
              <a:rPr lang="en-US" dirty="0" smtClean="0"/>
              <a:t>age = 36</a:t>
            </a:r>
          </a:p>
          <a:p>
            <a:r>
              <a:rPr lang="en-US" dirty="0" smtClean="0"/>
              <a:t>txt = "My name is John, and I am {}"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txt.format</a:t>
            </a:r>
            <a:r>
              <a:rPr lang="en-US" dirty="0" smtClean="0"/>
              <a:t>(age))</a:t>
            </a:r>
          </a:p>
          <a:p>
            <a:endParaRPr lang="en-US" dirty="0" smtClean="0"/>
          </a:p>
          <a:p>
            <a:r>
              <a:rPr lang="en-US" dirty="0" smtClean="0"/>
              <a:t>The format() method takes unlimited number of arguments, and are placed into the respective placeholders (as shown below):</a:t>
            </a:r>
          </a:p>
          <a:p>
            <a:r>
              <a:rPr lang="en-US" dirty="0" smtClean="0"/>
              <a:t>quantity = 3</a:t>
            </a:r>
          </a:p>
          <a:p>
            <a:r>
              <a:rPr lang="en-US" dirty="0" err="1" smtClean="0"/>
              <a:t>itemno</a:t>
            </a:r>
            <a:r>
              <a:rPr lang="en-US" dirty="0" smtClean="0"/>
              <a:t> = 567</a:t>
            </a:r>
          </a:p>
          <a:p>
            <a:r>
              <a:rPr lang="en-US" dirty="0" smtClean="0"/>
              <a:t>price = 49.95</a:t>
            </a:r>
          </a:p>
          <a:p>
            <a:r>
              <a:rPr lang="en-US" dirty="0" err="1" smtClean="0"/>
              <a:t>myorder</a:t>
            </a:r>
            <a:r>
              <a:rPr lang="en-US" dirty="0" smtClean="0"/>
              <a:t> = "I want {} pieces of item {} for {} dollars."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myorder.format</a:t>
            </a:r>
            <a:r>
              <a:rPr lang="en-US" dirty="0" smtClean="0"/>
              <a:t>(quantity, </a:t>
            </a:r>
            <a:r>
              <a:rPr lang="en-US" dirty="0" err="1" smtClean="0"/>
              <a:t>itemno</a:t>
            </a:r>
            <a:r>
              <a:rPr lang="en-US" dirty="0" smtClean="0"/>
              <a:t>, price))</a:t>
            </a:r>
          </a:p>
          <a:p>
            <a:endParaRPr lang="en-US" dirty="0" smtClean="0"/>
          </a:p>
          <a:p>
            <a:r>
              <a:rPr lang="en-US" dirty="0" smtClean="0"/>
              <a:t>index numbers {0} can also be used for the arguments that are to be placed in the correct placeholders</a:t>
            </a:r>
          </a:p>
          <a:p>
            <a:endParaRPr lang="en-US" dirty="0" smtClean="0"/>
          </a:p>
          <a:p>
            <a:r>
              <a:rPr lang="en-US" dirty="0" smtClean="0"/>
              <a:t>quantity = 3</a:t>
            </a:r>
          </a:p>
          <a:p>
            <a:r>
              <a:rPr lang="en-US" dirty="0" err="1" smtClean="0"/>
              <a:t>itemno</a:t>
            </a:r>
            <a:r>
              <a:rPr lang="en-US" dirty="0" smtClean="0"/>
              <a:t> = 567</a:t>
            </a:r>
          </a:p>
          <a:p>
            <a:r>
              <a:rPr lang="en-US" dirty="0" smtClean="0"/>
              <a:t>price = 49.95</a:t>
            </a:r>
          </a:p>
          <a:p>
            <a:r>
              <a:rPr lang="en-US" dirty="0" err="1" smtClean="0"/>
              <a:t>myorder</a:t>
            </a:r>
            <a:r>
              <a:rPr lang="en-US" dirty="0" smtClean="0"/>
              <a:t> = "I want to pay {2} dollars for {0} pieces of item {1}."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myorder.format</a:t>
            </a:r>
            <a:r>
              <a:rPr lang="en-US" dirty="0" smtClean="0"/>
              <a:t>(quantity, </a:t>
            </a:r>
            <a:r>
              <a:rPr lang="en-US" dirty="0" err="1" smtClean="0"/>
              <a:t>itemno</a:t>
            </a:r>
            <a:r>
              <a:rPr lang="en-US" dirty="0" smtClean="0"/>
              <a:t>, price))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Strings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4697"/>
            <a:ext cx="12006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Escape Character : </a:t>
            </a:r>
            <a:r>
              <a:rPr lang="en-US" dirty="0" smtClean="0"/>
              <a:t>To insert characters that are illegal in a string, use an escape character.</a:t>
            </a:r>
          </a:p>
          <a:p>
            <a:endParaRPr lang="en-US" dirty="0" smtClean="0"/>
          </a:p>
          <a:p>
            <a:r>
              <a:rPr lang="en-US" dirty="0" smtClean="0"/>
              <a:t>An escape character is a backslash \ followed by the character which has to be inserted.</a:t>
            </a:r>
          </a:p>
          <a:p>
            <a:endParaRPr lang="en-US" dirty="0" smtClean="0"/>
          </a:p>
          <a:p>
            <a:r>
              <a:rPr lang="en-US" dirty="0" smtClean="0"/>
              <a:t>An example of an illegal character is a double quote inside a string that is surrounded by double quotes:</a:t>
            </a:r>
          </a:p>
          <a:p>
            <a:endParaRPr lang="en-US" dirty="0" smtClean="0"/>
          </a:p>
          <a:p>
            <a:r>
              <a:rPr lang="en-US" dirty="0" smtClean="0"/>
              <a:t>txt = "We are the so-called "Vikings" from the north.“</a:t>
            </a:r>
          </a:p>
          <a:p>
            <a:r>
              <a:rPr lang="en-US" dirty="0" smtClean="0"/>
              <a:t>txt = "We are the so-called \"Vikings\" from the north.“</a:t>
            </a:r>
          </a:p>
          <a:p>
            <a:endParaRPr lang="en-US" dirty="0" smtClean="0"/>
          </a:p>
          <a:p>
            <a:r>
              <a:rPr lang="en-US" dirty="0" smtClean="0"/>
              <a:t>Other escape characters used in Python: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0931" y="3578034"/>
            <a:ext cx="3259000" cy="31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Collections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3097" y="1192696"/>
            <a:ext cx="1077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List</a:t>
            </a:r>
            <a:r>
              <a:rPr lang="en-US" sz="3200" dirty="0" smtClean="0"/>
              <a:t> is a collection which is ordered and changeable. Allows duplicate members, lists are written with square brackets.</a:t>
            </a:r>
          </a:p>
          <a:p>
            <a:r>
              <a:rPr lang="en-US" sz="3200" b="1" dirty="0" smtClean="0"/>
              <a:t>Tuple</a:t>
            </a:r>
            <a:r>
              <a:rPr lang="en-US" sz="3200" dirty="0" smtClean="0"/>
              <a:t> is a collection which is ordered and unchangeable. Allows duplicate members, tuples are written with round brackets.</a:t>
            </a:r>
          </a:p>
          <a:p>
            <a:r>
              <a:rPr lang="en-US" sz="3200" b="1" dirty="0" smtClean="0"/>
              <a:t>Set</a:t>
            </a:r>
            <a:r>
              <a:rPr lang="en-US" sz="3200" dirty="0" smtClean="0"/>
              <a:t> is a collection which is unordered and un-indexed. No duplicate members, sets are written with curly brackets.</a:t>
            </a:r>
          </a:p>
          <a:p>
            <a:r>
              <a:rPr lang="en-US" sz="3200" b="1" dirty="0" smtClean="0"/>
              <a:t>Dictionary</a:t>
            </a:r>
            <a:r>
              <a:rPr lang="en-US" sz="3200" dirty="0" smtClean="0"/>
              <a:t> is a collection which is unordered, changeable and indexed. No duplicate members, dictionaries are written with curly brackets, and they have keys and values.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– Classes and Objects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Python is an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Almost everything in Python is an object, with its properties and methods.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Class is like an object constructor, or a "blueprint" for creating objects.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Create a Class: </a:t>
            </a:r>
            <a:r>
              <a:rPr lang="en-US" sz="2000" dirty="0" smtClean="0"/>
              <a:t>To create a class, use the keyword class:</a:t>
            </a:r>
          </a:p>
          <a:p>
            <a:endParaRPr lang="en-US" sz="2000" dirty="0" smtClean="0"/>
          </a:p>
          <a:p>
            <a:r>
              <a:rPr lang="en-US" sz="2000" dirty="0" smtClean="0"/>
              <a:t>class MyClass:</a:t>
            </a:r>
          </a:p>
          <a:p>
            <a:r>
              <a:rPr lang="en-US" sz="2000" dirty="0" smtClean="0"/>
              <a:t>  x = 5</a:t>
            </a:r>
          </a:p>
          <a:p>
            <a:r>
              <a:rPr lang="en-US" sz="2000" dirty="0" smtClean="0"/>
              <a:t>print(MyClass)</a:t>
            </a:r>
          </a:p>
          <a:p>
            <a:endParaRPr lang="en-US" sz="2000" dirty="0" smtClean="0"/>
          </a:p>
          <a:p>
            <a:r>
              <a:rPr lang="en-US" sz="2000" b="1" dirty="0" smtClean="0"/>
              <a:t>Create Object:  </a:t>
            </a:r>
            <a:r>
              <a:rPr lang="en-US" sz="2000" dirty="0" smtClean="0"/>
              <a:t>We can use the class named myClass to create objects:</a:t>
            </a:r>
          </a:p>
          <a:p>
            <a:endParaRPr lang="en-US" sz="2000" dirty="0" smtClean="0"/>
          </a:p>
          <a:p>
            <a:r>
              <a:rPr lang="en-US" sz="2000" dirty="0" smtClean="0"/>
              <a:t>class MyClass:</a:t>
            </a:r>
          </a:p>
          <a:p>
            <a:r>
              <a:rPr lang="en-US" sz="2000" dirty="0" smtClean="0"/>
              <a:t>  x = 5</a:t>
            </a:r>
          </a:p>
          <a:p>
            <a:endParaRPr lang="en-US" sz="2000" dirty="0" smtClean="0"/>
          </a:p>
          <a:p>
            <a:r>
              <a:rPr lang="en-US" sz="2000" dirty="0" smtClean="0"/>
              <a:t>p1 = MyClass()</a:t>
            </a:r>
          </a:p>
          <a:p>
            <a:r>
              <a:rPr lang="en-US" sz="2000" dirty="0" smtClean="0"/>
              <a:t>print(p1.x)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– Classes and Objects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043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The __init__() Function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examples above are classes and objects in their simplest form, and are not really useful in real life applications.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 understand the meaning of classes we have to understand the built-in __init__() function.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All classes have a function called __init__(), which is always executed when the class is being initiated. The __init__() function is used to assign values to object properties, or other operations that are necessary to do when the object is being created</a:t>
            </a:r>
          </a:p>
          <a:p>
            <a:endParaRPr lang="en-US" sz="2000" dirty="0" smtClean="0"/>
          </a:p>
          <a:p>
            <a:r>
              <a:rPr lang="en-US" sz="2000" dirty="0" smtClean="0"/>
              <a:t>class Person:</a:t>
            </a:r>
          </a:p>
          <a:p>
            <a:r>
              <a:rPr lang="en-US" sz="2000" dirty="0" smtClean="0"/>
              <a:t>  def __init__(self, name, age):</a:t>
            </a:r>
          </a:p>
          <a:p>
            <a:r>
              <a:rPr lang="en-US" sz="2000" dirty="0" smtClean="0"/>
              <a:t>    self.name = name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self.age</a:t>
            </a:r>
            <a:r>
              <a:rPr lang="en-US" sz="2000" dirty="0" smtClean="0"/>
              <a:t> = age</a:t>
            </a:r>
          </a:p>
          <a:p>
            <a:endParaRPr lang="en-US" sz="2000" dirty="0" smtClean="0"/>
          </a:p>
          <a:p>
            <a:r>
              <a:rPr lang="en-US" sz="2000" dirty="0" smtClean="0"/>
              <a:t>p1 = Person("John", 36)</a:t>
            </a:r>
          </a:p>
          <a:p>
            <a:endParaRPr lang="en-US" sz="2000" dirty="0" smtClean="0"/>
          </a:p>
          <a:p>
            <a:r>
              <a:rPr lang="en-US" sz="2000" dirty="0" smtClean="0"/>
              <a:t>print(p1.name)</a:t>
            </a:r>
          </a:p>
          <a:p>
            <a:r>
              <a:rPr lang="en-US" sz="2000" dirty="0" smtClean="0"/>
              <a:t>print(p1.age)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– Classes and Objects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367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Object Methods : </a:t>
            </a:r>
            <a:r>
              <a:rPr lang="en-US" dirty="0" smtClean="0"/>
              <a:t>Objects can also contain methods. Methods in objects are functions that belong to the object</a:t>
            </a:r>
          </a:p>
          <a:p>
            <a:endParaRPr lang="en-US" dirty="0" smtClean="0"/>
          </a:p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def __init__(self, name, age):</a:t>
            </a:r>
          </a:p>
          <a:p>
            <a:r>
              <a:rPr lang="en-US" dirty="0" smtClean="0"/>
              <a:t>    self.name = name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self.age</a:t>
            </a:r>
            <a:r>
              <a:rPr lang="en-US" dirty="0" smtClean="0"/>
              <a:t> = age</a:t>
            </a:r>
          </a:p>
          <a:p>
            <a:endParaRPr lang="en-US" dirty="0" smtClean="0"/>
          </a:p>
          <a:p>
            <a:r>
              <a:rPr lang="en-US" dirty="0" smtClean="0"/>
              <a:t>  def </a:t>
            </a:r>
            <a:r>
              <a:rPr lang="en-US" dirty="0" err="1" smtClean="0"/>
              <a:t>myfunc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print("Hello my name is " + self.name)</a:t>
            </a:r>
          </a:p>
          <a:p>
            <a:endParaRPr lang="en-US" dirty="0" smtClean="0"/>
          </a:p>
          <a:p>
            <a:r>
              <a:rPr lang="en-US" dirty="0" smtClean="0"/>
              <a:t>p1 = Person("John", 36)</a:t>
            </a:r>
          </a:p>
          <a:p>
            <a:r>
              <a:rPr lang="en-US" dirty="0" smtClean="0"/>
              <a:t>p1.myfunc()</a:t>
            </a:r>
          </a:p>
          <a:p>
            <a:endParaRPr lang="en-US" dirty="0" smtClean="0"/>
          </a:p>
          <a:p>
            <a:r>
              <a:rPr lang="en-US" dirty="0" smtClean="0"/>
              <a:t>The self parameter is a reference to the current instance of the class, and is used to access variables that belongs to the class.</a:t>
            </a:r>
          </a:p>
          <a:p>
            <a:r>
              <a:rPr lang="en-US" dirty="0" smtClean="0"/>
              <a:t>It does not have to be named self , it can be called as defined, but it has to be the first parameter of any function in the class.</a:t>
            </a:r>
          </a:p>
          <a:p>
            <a:endParaRPr lang="en-US" dirty="0" smtClean="0"/>
          </a:p>
          <a:p>
            <a:r>
              <a:rPr lang="en-US" dirty="0" smtClean="0"/>
              <a:t>We can have </a:t>
            </a:r>
            <a:r>
              <a:rPr lang="en-US" i="1" dirty="0" err="1" smtClean="0"/>
              <a:t>mysillyobject</a:t>
            </a:r>
            <a:r>
              <a:rPr lang="en-US" dirty="0" smtClean="0"/>
              <a:t> and </a:t>
            </a:r>
            <a:r>
              <a:rPr lang="en-US" i="1" dirty="0" err="1" smtClean="0"/>
              <a:t>abc</a:t>
            </a:r>
            <a:r>
              <a:rPr lang="en-US" dirty="0" smtClean="0"/>
              <a:t> instead of </a:t>
            </a:r>
            <a:r>
              <a:rPr lang="en-US" i="1" dirty="0" smtClean="0"/>
              <a:t>self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– Classes and Objects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Modify Object Properties : </a:t>
            </a:r>
            <a:r>
              <a:rPr lang="en-US" dirty="0" smtClean="0"/>
              <a:t>Properties on objects can be modified as e.g.</a:t>
            </a:r>
          </a:p>
          <a:p>
            <a:endParaRPr lang="en-US" dirty="0" smtClean="0"/>
          </a:p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def __init__(self, name, age):</a:t>
            </a:r>
          </a:p>
          <a:p>
            <a:r>
              <a:rPr lang="en-US" dirty="0" smtClean="0"/>
              <a:t>    self.name = name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self.age</a:t>
            </a:r>
            <a:r>
              <a:rPr lang="en-US" dirty="0" smtClean="0"/>
              <a:t> = age</a:t>
            </a:r>
          </a:p>
          <a:p>
            <a:r>
              <a:rPr lang="en-US" dirty="0" smtClean="0"/>
              <a:t>  def </a:t>
            </a:r>
            <a:r>
              <a:rPr lang="en-US" dirty="0" err="1" smtClean="0"/>
              <a:t>myfunc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print("Hello my name is " + self.name)</a:t>
            </a:r>
          </a:p>
          <a:p>
            <a:r>
              <a:rPr lang="en-US" dirty="0" smtClean="0"/>
              <a:t>p1 = Person("John", 36)</a:t>
            </a:r>
          </a:p>
          <a:p>
            <a:r>
              <a:rPr lang="en-US" dirty="0" smtClean="0"/>
              <a:t>p1.age = 40</a:t>
            </a:r>
          </a:p>
          <a:p>
            <a:r>
              <a:rPr lang="en-US" dirty="0" smtClean="0"/>
              <a:t>print(p1.age)</a:t>
            </a:r>
          </a:p>
          <a:p>
            <a:endParaRPr lang="en-US" dirty="0" smtClean="0"/>
          </a:p>
          <a:p>
            <a:r>
              <a:rPr lang="en-US" dirty="0" smtClean="0"/>
              <a:t>Properties on the objects and objects can be deleted as shown below  using the keyword del</a:t>
            </a:r>
          </a:p>
          <a:p>
            <a:r>
              <a:rPr lang="en-US" b="1" dirty="0" smtClean="0"/>
              <a:t>del p1.age</a:t>
            </a:r>
          </a:p>
          <a:p>
            <a:r>
              <a:rPr lang="en-US" b="1" dirty="0" smtClean="0"/>
              <a:t>del p1</a:t>
            </a:r>
          </a:p>
          <a:p>
            <a:endParaRPr lang="en-US" b="1" dirty="0" smtClean="0"/>
          </a:p>
          <a:p>
            <a:r>
              <a:rPr lang="en-US" b="1" dirty="0" smtClean="0"/>
              <a:t>The pass Statement: </a:t>
            </a:r>
            <a:r>
              <a:rPr lang="en-US" dirty="0" smtClean="0"/>
              <a:t>class definitions cannot be empty, but for some reason to have a class definition with no content, put in the pass statement to avoid getting an error.</a:t>
            </a:r>
          </a:p>
          <a:p>
            <a:endParaRPr lang="en-US" dirty="0" smtClean="0"/>
          </a:p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pass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– Inheritance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937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Inheritance allows us to define a class that inherits all the methods and properties from another class.</a:t>
            </a:r>
          </a:p>
          <a:p>
            <a:endParaRPr lang="en-US" dirty="0" smtClean="0"/>
          </a:p>
          <a:p>
            <a:r>
              <a:rPr lang="en-US" b="1" dirty="0" smtClean="0"/>
              <a:t>Parent class </a:t>
            </a:r>
            <a:r>
              <a:rPr lang="en-US" dirty="0" smtClean="0"/>
              <a:t>is the class being inherited from, also called </a:t>
            </a:r>
            <a:r>
              <a:rPr lang="en-US" b="1" dirty="0" smtClean="0"/>
              <a:t>base 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Child class </a:t>
            </a:r>
            <a:r>
              <a:rPr lang="en-US" dirty="0" smtClean="0"/>
              <a:t>is the class that inherits from another class, also called </a:t>
            </a:r>
            <a:r>
              <a:rPr lang="en-US" b="1" dirty="0" smtClean="0"/>
              <a:t>derived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791" y="2735280"/>
            <a:ext cx="450573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class Person:</a:t>
            </a:r>
          </a:p>
          <a:p>
            <a:r>
              <a:rPr lang="en-US" sz="2000" dirty="0" smtClean="0"/>
              <a:t>  def __init__(self, </a:t>
            </a:r>
            <a:r>
              <a:rPr lang="en-US" sz="2000" dirty="0" err="1" smtClean="0"/>
              <a:t>fname</a:t>
            </a:r>
            <a:r>
              <a:rPr lang="en-US" sz="2000" dirty="0" smtClean="0"/>
              <a:t>, </a:t>
            </a:r>
            <a:r>
              <a:rPr lang="en-US" sz="2000" dirty="0" err="1" smtClean="0"/>
              <a:t>lname</a:t>
            </a:r>
            <a:r>
              <a:rPr lang="en-US" sz="2000" dirty="0" smtClean="0"/>
              <a:t>):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self.firstname</a:t>
            </a:r>
            <a:r>
              <a:rPr lang="en-US" sz="2000" dirty="0" smtClean="0"/>
              <a:t> = </a:t>
            </a:r>
            <a:r>
              <a:rPr lang="en-US" sz="2000" dirty="0" err="1" smtClean="0"/>
              <a:t>fname</a:t>
            </a:r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self.lastname</a:t>
            </a:r>
            <a:r>
              <a:rPr lang="en-US" sz="2000" dirty="0" smtClean="0"/>
              <a:t> = </a:t>
            </a:r>
            <a:r>
              <a:rPr lang="en-US" sz="2000" dirty="0" err="1" smtClean="0"/>
              <a:t>lname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 def </a:t>
            </a:r>
            <a:r>
              <a:rPr lang="en-US" sz="2000" dirty="0" err="1" smtClean="0"/>
              <a:t>printname</a:t>
            </a:r>
            <a:r>
              <a:rPr lang="en-US" sz="2000" dirty="0" smtClean="0"/>
              <a:t>(self):</a:t>
            </a:r>
          </a:p>
          <a:p>
            <a:r>
              <a:rPr lang="en-US" sz="2000" dirty="0" smtClean="0"/>
              <a:t>    print(</a:t>
            </a:r>
            <a:r>
              <a:rPr lang="en-US" sz="2000" dirty="0" err="1" smtClean="0"/>
              <a:t>self.firstname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self.lastname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x = Person("John", "Doe")</a:t>
            </a:r>
          </a:p>
          <a:p>
            <a:r>
              <a:rPr lang="en-US" sz="2000" dirty="0" err="1" smtClean="0"/>
              <a:t>x.printname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830956" y="2682271"/>
            <a:ext cx="6096000" cy="369331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def __init__(self,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self.firstname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self.lastname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def </a:t>
            </a:r>
            <a:r>
              <a:rPr lang="en-US" dirty="0" err="1" smtClean="0"/>
              <a:t>printname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self.firstname</a:t>
            </a:r>
            <a:r>
              <a:rPr lang="en-US" dirty="0" smtClean="0"/>
              <a:t>, </a:t>
            </a:r>
            <a:r>
              <a:rPr lang="en-US" dirty="0" err="1" smtClean="0"/>
              <a:t>self.lastname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 Student(Person):</a:t>
            </a:r>
          </a:p>
          <a:p>
            <a:r>
              <a:rPr lang="en-US" dirty="0" smtClean="0"/>
              <a:t>  pass</a:t>
            </a:r>
          </a:p>
          <a:p>
            <a:endParaRPr lang="en-US" dirty="0" smtClean="0"/>
          </a:p>
          <a:p>
            <a:r>
              <a:rPr lang="en-US" dirty="0" smtClean="0"/>
              <a:t>x = Student("Mike", "Olsen")</a:t>
            </a:r>
          </a:p>
          <a:p>
            <a:r>
              <a:rPr lang="en-US" dirty="0" err="1" smtClean="0"/>
              <a:t>x.printname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</a:t>
            </a:r>
            <a:r>
              <a:rPr lang="en-IN" sz="3200" b="1" i="1" dirty="0"/>
              <a:t> Institute of Technology, REVA University,Dayanand Sagar University</a:t>
            </a:r>
            <a:r>
              <a:rPr lang="en-IN" sz="3200" b="1" i="1" dirty="0" smtClean="0"/>
              <a:t>, Nagarjuna </a:t>
            </a:r>
            <a:r>
              <a:rPr lang="en-IN" sz="3200" b="1" i="1" dirty="0"/>
              <a:t>Engineering College</a:t>
            </a:r>
            <a:r>
              <a:rPr lang="en-IN" sz="3200" b="1" i="1" dirty="0" smtClean="0"/>
              <a:t>,  Bengaluru</a:t>
            </a:r>
            <a:endParaRPr lang="en-IN" sz="3200" b="1" i="1" dirty="0"/>
          </a:p>
          <a:p>
            <a:endParaRPr lang="en-IN" sz="3200" b="1" i="1" dirty="0"/>
          </a:p>
          <a:p>
            <a:r>
              <a:rPr lang="en-IN" sz="3200" b="1" i="1" dirty="0"/>
              <a:t>BGSIT- Bellur</a:t>
            </a:r>
            <a:r>
              <a:rPr lang="en-IN" sz="3200" b="1" i="1" dirty="0" smtClean="0"/>
              <a:t>, Malnad </a:t>
            </a:r>
            <a:r>
              <a:rPr lang="en-IN" sz="3200" b="1" i="1" dirty="0"/>
              <a:t>Engineering College-Hassan, NIE-Mysore</a:t>
            </a:r>
            <a:r>
              <a:rPr lang="en-IN" sz="3200" b="1" i="1" dirty="0" smtClean="0"/>
              <a:t>, MYCEM, Mysore, NIT-Manipur</a:t>
            </a:r>
            <a:endParaRPr lang="en-IN" sz="3200" b="1" i="1" dirty="0"/>
          </a:p>
          <a:p>
            <a:r>
              <a:rPr lang="en-IN" sz="3200" b="1" i="1" dirty="0"/>
              <a:t>Sindhi College</a:t>
            </a:r>
            <a:r>
              <a:rPr lang="en-IN" sz="3200" b="1" i="1" dirty="0" smtClean="0"/>
              <a:t>, SB </a:t>
            </a:r>
            <a:r>
              <a:rPr lang="en-IN" sz="3200" b="1" i="1" dirty="0"/>
              <a:t>College of </a:t>
            </a:r>
            <a:r>
              <a:rPr lang="en-IN" sz="3200" b="1" i="1" dirty="0" smtClean="0"/>
              <a:t>Management, Bengaluru</a:t>
            </a:r>
            <a:endParaRPr lang="en-IN" sz="3200" b="1" i="1" dirty="0"/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</a:t>
            </a:r>
            <a:r>
              <a:rPr lang="en-IN" sz="3200" b="1" i="1" dirty="0" smtClean="0"/>
              <a:t>, Infidata </a:t>
            </a:r>
            <a:r>
              <a:rPr lang="en-IN" sz="3200" b="1" i="1" dirty="0"/>
              <a:t>Technologies – Bengaluru</a:t>
            </a:r>
            <a:r>
              <a:rPr lang="en-IN" sz="3200" b="1" i="1" dirty="0" smtClean="0"/>
              <a:t>, Edulife- </a:t>
            </a:r>
            <a:r>
              <a:rPr lang="en-IN" sz="3200" b="1" i="1" dirty="0"/>
              <a:t>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– Inheritance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1791" y="1016388"/>
            <a:ext cx="5393635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Function Override: </a:t>
            </a:r>
            <a:r>
              <a:rPr lang="en-US" dirty="0" smtClean="0"/>
              <a:t>When the __init__() function is added, the child class will no longer inherit the parent's __init__() function. Hence The child's __init__() function overrides the inheritance of the parent's __init__() function</a:t>
            </a:r>
          </a:p>
          <a:p>
            <a:endParaRPr lang="en-US" dirty="0" smtClean="0"/>
          </a:p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def __init__(self,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self.firstname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self.lastname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def </a:t>
            </a:r>
            <a:r>
              <a:rPr lang="en-US" dirty="0" err="1" smtClean="0"/>
              <a:t>printname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self.firstname</a:t>
            </a:r>
            <a:r>
              <a:rPr lang="en-US" dirty="0" smtClean="0"/>
              <a:t>, </a:t>
            </a:r>
            <a:r>
              <a:rPr lang="en-US" dirty="0" err="1" smtClean="0"/>
              <a:t>self.lastname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 Student(Person):</a:t>
            </a:r>
          </a:p>
          <a:p>
            <a:r>
              <a:rPr lang="en-US" dirty="0" smtClean="0"/>
              <a:t>  def __init__(self,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Person.__init</a:t>
            </a:r>
            <a:r>
              <a:rPr lang="en-US" dirty="0" smtClean="0"/>
              <a:t>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x = Student("Mike", "Olsen")</a:t>
            </a:r>
          </a:p>
          <a:p>
            <a:r>
              <a:rPr lang="en-US" dirty="0" err="1" smtClean="0"/>
              <a:t>x.printname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69495" y="1028343"/>
            <a:ext cx="5698436" cy="560153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Python also has a super() function that will make the child class inherit all the methods and properties from its parent:</a:t>
            </a:r>
          </a:p>
          <a:p>
            <a:endParaRPr lang="en-US" sz="2000" dirty="0" smtClean="0"/>
          </a:p>
          <a:p>
            <a:r>
              <a:rPr lang="en-US" sz="2000" dirty="0" smtClean="0"/>
              <a:t>class Person:</a:t>
            </a:r>
          </a:p>
          <a:p>
            <a:r>
              <a:rPr lang="en-US" sz="2000" dirty="0" smtClean="0"/>
              <a:t>  def __init__(self, </a:t>
            </a:r>
            <a:r>
              <a:rPr lang="en-US" sz="2000" dirty="0" err="1" smtClean="0"/>
              <a:t>fname</a:t>
            </a:r>
            <a:r>
              <a:rPr lang="en-US" sz="2000" dirty="0" smtClean="0"/>
              <a:t>, </a:t>
            </a:r>
            <a:r>
              <a:rPr lang="en-US" sz="2000" dirty="0" err="1" smtClean="0"/>
              <a:t>lname</a:t>
            </a:r>
            <a:r>
              <a:rPr lang="en-US" sz="2000" dirty="0" smtClean="0"/>
              <a:t>):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self.firstname</a:t>
            </a:r>
            <a:r>
              <a:rPr lang="en-US" sz="2000" dirty="0" smtClean="0"/>
              <a:t> = </a:t>
            </a:r>
            <a:r>
              <a:rPr lang="en-US" sz="2000" dirty="0" err="1" smtClean="0"/>
              <a:t>fname</a:t>
            </a:r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self.lastname</a:t>
            </a:r>
            <a:r>
              <a:rPr lang="en-US" sz="2000" dirty="0" smtClean="0"/>
              <a:t> = </a:t>
            </a:r>
            <a:r>
              <a:rPr lang="en-US" sz="2000" dirty="0" err="1" smtClean="0"/>
              <a:t>lname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 def </a:t>
            </a:r>
            <a:r>
              <a:rPr lang="en-US" sz="2000" dirty="0" err="1" smtClean="0"/>
              <a:t>printname</a:t>
            </a:r>
            <a:r>
              <a:rPr lang="en-US" sz="2000" dirty="0" smtClean="0"/>
              <a:t>(self):</a:t>
            </a:r>
          </a:p>
          <a:p>
            <a:r>
              <a:rPr lang="en-US" sz="2000" dirty="0" smtClean="0"/>
              <a:t>    print(</a:t>
            </a:r>
            <a:r>
              <a:rPr lang="en-US" sz="2000" dirty="0" err="1" smtClean="0"/>
              <a:t>self.firstname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self.lastname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class Student(Person):</a:t>
            </a:r>
          </a:p>
          <a:p>
            <a:r>
              <a:rPr lang="en-US" sz="2000" dirty="0" smtClean="0"/>
              <a:t>  def __init__(self, </a:t>
            </a:r>
            <a:r>
              <a:rPr lang="en-US" sz="2000" dirty="0" err="1" smtClean="0"/>
              <a:t>fname</a:t>
            </a:r>
            <a:r>
              <a:rPr lang="en-US" sz="2000" dirty="0" smtClean="0"/>
              <a:t>, </a:t>
            </a:r>
            <a:r>
              <a:rPr lang="en-US" sz="2000" dirty="0" err="1" smtClean="0"/>
              <a:t>lname</a:t>
            </a:r>
            <a:r>
              <a:rPr lang="en-US" sz="2000" dirty="0" smtClean="0"/>
              <a:t>):</a:t>
            </a:r>
          </a:p>
          <a:p>
            <a:r>
              <a:rPr lang="en-US" sz="2000" dirty="0" smtClean="0"/>
              <a:t>    super().__init__(</a:t>
            </a:r>
            <a:r>
              <a:rPr lang="en-US" sz="2000" dirty="0" err="1" smtClean="0"/>
              <a:t>fname</a:t>
            </a:r>
            <a:r>
              <a:rPr lang="en-US" sz="2000" dirty="0" smtClean="0"/>
              <a:t>, </a:t>
            </a:r>
            <a:r>
              <a:rPr lang="en-US" sz="2000" dirty="0" err="1" smtClean="0"/>
              <a:t>lname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x = Student("Mike", "Olsen")</a:t>
            </a:r>
          </a:p>
          <a:p>
            <a:r>
              <a:rPr lang="en-US" sz="2000" dirty="0" err="1" smtClean="0"/>
              <a:t>x.printname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– Inheritance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530" y="1109154"/>
            <a:ext cx="5605670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Add Properties</a:t>
            </a:r>
          </a:p>
          <a:p>
            <a:endParaRPr lang="en-US" dirty="0" smtClean="0"/>
          </a:p>
          <a:p>
            <a:r>
              <a:rPr lang="en-US" dirty="0" smtClean="0"/>
              <a:t>Add a property called </a:t>
            </a:r>
            <a:r>
              <a:rPr lang="en-US" dirty="0" err="1" smtClean="0"/>
              <a:t>graduationyear</a:t>
            </a:r>
            <a:r>
              <a:rPr lang="en-US" dirty="0" smtClean="0"/>
              <a:t> to the Student class</a:t>
            </a:r>
          </a:p>
          <a:p>
            <a:endParaRPr lang="en-US" dirty="0" smtClean="0"/>
          </a:p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def __init__(self,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self.firstname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self.lastname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def </a:t>
            </a:r>
            <a:r>
              <a:rPr lang="en-US" dirty="0" err="1" smtClean="0"/>
              <a:t>printname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self.firstname</a:t>
            </a:r>
            <a:r>
              <a:rPr lang="en-US" dirty="0" smtClean="0"/>
              <a:t>, </a:t>
            </a:r>
            <a:r>
              <a:rPr lang="en-US" dirty="0" err="1" smtClean="0"/>
              <a:t>self.lastname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 Student(Person):</a:t>
            </a:r>
          </a:p>
          <a:p>
            <a:r>
              <a:rPr lang="en-US" dirty="0" smtClean="0"/>
              <a:t>  def __init__(self,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super().__init__(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self.graduationyear</a:t>
            </a:r>
            <a:r>
              <a:rPr lang="en-US" dirty="0" smtClean="0"/>
              <a:t> = 2019</a:t>
            </a:r>
          </a:p>
          <a:p>
            <a:endParaRPr lang="en-US" dirty="0" smtClean="0"/>
          </a:p>
          <a:p>
            <a:r>
              <a:rPr lang="en-US" dirty="0" smtClean="0"/>
              <a:t>x = Student("Mike", "Olsen")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x.graduationyear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9008" y="1116427"/>
            <a:ext cx="5247861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year 2019 should be a variable, and passed into the Student class when creating student objects. To do so, add another parameter in the __init__() function:</a:t>
            </a:r>
          </a:p>
          <a:p>
            <a:endParaRPr lang="en-US" dirty="0" smtClean="0"/>
          </a:p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def __init__(self,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self.firstname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self.lastname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def </a:t>
            </a:r>
            <a:r>
              <a:rPr lang="en-US" dirty="0" err="1" smtClean="0"/>
              <a:t>printname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self.firstname</a:t>
            </a:r>
            <a:r>
              <a:rPr lang="en-US" dirty="0" smtClean="0"/>
              <a:t>, </a:t>
            </a:r>
            <a:r>
              <a:rPr lang="en-US" dirty="0" err="1" smtClean="0"/>
              <a:t>self.lastname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 Student(Person):</a:t>
            </a:r>
          </a:p>
          <a:p>
            <a:r>
              <a:rPr lang="en-US" dirty="0" smtClean="0"/>
              <a:t>  def __init__(self,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year):</a:t>
            </a:r>
          </a:p>
          <a:p>
            <a:r>
              <a:rPr lang="en-US" dirty="0" smtClean="0"/>
              <a:t>    super().__init__(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self.graduationyear</a:t>
            </a:r>
            <a:r>
              <a:rPr lang="en-US" dirty="0" smtClean="0"/>
              <a:t> = year</a:t>
            </a:r>
          </a:p>
          <a:p>
            <a:endParaRPr lang="en-US" dirty="0" smtClean="0"/>
          </a:p>
          <a:p>
            <a:r>
              <a:rPr lang="en-US" dirty="0" smtClean="0"/>
              <a:t>x = Student("Mike", "Olsen", 2019)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x.graduationyear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– Inheritance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781" y="967407"/>
            <a:ext cx="115956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Add Methods : </a:t>
            </a:r>
            <a:r>
              <a:rPr lang="en-US" sz="1600" dirty="0" smtClean="0"/>
              <a:t>Add a method called welcome to the Student class:</a:t>
            </a:r>
          </a:p>
          <a:p>
            <a:endParaRPr lang="en-US" sz="1600" dirty="0" smtClean="0"/>
          </a:p>
          <a:p>
            <a:r>
              <a:rPr lang="en-US" sz="1600" dirty="0" smtClean="0"/>
              <a:t>class Person:</a:t>
            </a:r>
          </a:p>
          <a:p>
            <a:r>
              <a:rPr lang="en-US" sz="1600" dirty="0" smtClean="0"/>
              <a:t>  def __init__(self, </a:t>
            </a:r>
            <a:r>
              <a:rPr lang="en-US" sz="1600" dirty="0" err="1" smtClean="0"/>
              <a:t>fname</a:t>
            </a:r>
            <a:r>
              <a:rPr lang="en-US" sz="1600" dirty="0" smtClean="0"/>
              <a:t>, </a:t>
            </a:r>
            <a:r>
              <a:rPr lang="en-US" sz="1600" dirty="0" err="1" smtClean="0"/>
              <a:t>lname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self.firstname</a:t>
            </a:r>
            <a:r>
              <a:rPr lang="en-US" sz="1600" dirty="0" smtClean="0"/>
              <a:t> = </a:t>
            </a:r>
            <a:r>
              <a:rPr lang="en-US" sz="1600" dirty="0" err="1" smtClean="0"/>
              <a:t>fname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self.lastname</a:t>
            </a:r>
            <a:r>
              <a:rPr lang="en-US" sz="1600" dirty="0" smtClean="0"/>
              <a:t> = </a:t>
            </a:r>
            <a:r>
              <a:rPr lang="en-US" sz="1600" dirty="0" err="1" smtClean="0"/>
              <a:t>lname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def </a:t>
            </a:r>
            <a:r>
              <a:rPr lang="en-US" sz="1600" dirty="0" err="1" smtClean="0"/>
              <a:t>printname</a:t>
            </a:r>
            <a:r>
              <a:rPr lang="en-US" sz="1600" dirty="0" smtClean="0"/>
              <a:t>(self):</a:t>
            </a:r>
          </a:p>
          <a:p>
            <a:r>
              <a:rPr lang="en-US" sz="1600" dirty="0" smtClean="0"/>
              <a:t>    print(</a:t>
            </a:r>
            <a:r>
              <a:rPr lang="en-US" sz="1600" dirty="0" err="1" smtClean="0"/>
              <a:t>self.firstname</a:t>
            </a:r>
            <a:r>
              <a:rPr lang="en-US" sz="1600" dirty="0" smtClean="0"/>
              <a:t>, </a:t>
            </a:r>
            <a:r>
              <a:rPr lang="en-US" sz="1600" dirty="0" err="1" smtClean="0"/>
              <a:t>self.lastname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class Student(Person):</a:t>
            </a:r>
          </a:p>
          <a:p>
            <a:r>
              <a:rPr lang="en-US" sz="1600" dirty="0" smtClean="0"/>
              <a:t>  def __init__(self, </a:t>
            </a:r>
            <a:r>
              <a:rPr lang="en-US" sz="1600" dirty="0" err="1" smtClean="0"/>
              <a:t>fname</a:t>
            </a:r>
            <a:r>
              <a:rPr lang="en-US" sz="1600" dirty="0" smtClean="0"/>
              <a:t>, </a:t>
            </a:r>
            <a:r>
              <a:rPr lang="en-US" sz="1600" dirty="0" err="1" smtClean="0"/>
              <a:t>lname</a:t>
            </a:r>
            <a:r>
              <a:rPr lang="en-US" sz="1600" dirty="0" smtClean="0"/>
              <a:t>, year):</a:t>
            </a:r>
          </a:p>
          <a:p>
            <a:r>
              <a:rPr lang="en-US" sz="1600" dirty="0" smtClean="0"/>
              <a:t>    super().__init__(</a:t>
            </a:r>
            <a:r>
              <a:rPr lang="en-US" sz="1600" dirty="0" err="1" smtClean="0"/>
              <a:t>fname</a:t>
            </a:r>
            <a:r>
              <a:rPr lang="en-US" sz="1600" dirty="0" smtClean="0"/>
              <a:t>, </a:t>
            </a:r>
            <a:r>
              <a:rPr lang="en-US" sz="1600" dirty="0" err="1" smtClean="0"/>
              <a:t>lname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self.graduationyear</a:t>
            </a:r>
            <a:r>
              <a:rPr lang="en-US" sz="1600" dirty="0" smtClean="0"/>
              <a:t> = year</a:t>
            </a:r>
          </a:p>
          <a:p>
            <a:endParaRPr lang="en-US" sz="1600" dirty="0" smtClean="0"/>
          </a:p>
          <a:p>
            <a:r>
              <a:rPr lang="en-US" sz="1600" dirty="0" smtClean="0"/>
              <a:t>  def welcome(self):</a:t>
            </a:r>
          </a:p>
          <a:p>
            <a:r>
              <a:rPr lang="en-US" sz="1600" dirty="0" smtClean="0"/>
              <a:t>    print("Welcome", </a:t>
            </a:r>
            <a:r>
              <a:rPr lang="en-US" sz="1600" dirty="0" err="1" smtClean="0"/>
              <a:t>self.firstname</a:t>
            </a:r>
            <a:r>
              <a:rPr lang="en-US" sz="1600" dirty="0" smtClean="0"/>
              <a:t>, </a:t>
            </a:r>
            <a:r>
              <a:rPr lang="en-US" sz="1600" dirty="0" err="1" smtClean="0"/>
              <a:t>self.lastname</a:t>
            </a:r>
            <a:r>
              <a:rPr lang="en-US" sz="1600" dirty="0" smtClean="0"/>
              <a:t>, "to the class of", </a:t>
            </a:r>
            <a:r>
              <a:rPr lang="en-US" sz="1600" dirty="0" err="1" smtClean="0"/>
              <a:t>self.graduationyear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x = Student("Mike", "Olsen", 2019)</a:t>
            </a:r>
          </a:p>
          <a:p>
            <a:r>
              <a:rPr lang="en-US" sz="1600" dirty="0" err="1" smtClean="0"/>
              <a:t>x.welcome</a:t>
            </a:r>
            <a:r>
              <a:rPr lang="en-US" sz="1600" dirty="0" smtClean="0"/>
              <a:t>()</a:t>
            </a:r>
          </a:p>
          <a:p>
            <a:endParaRPr lang="en-US" sz="1600" dirty="0" smtClean="0"/>
          </a:p>
          <a:p>
            <a:r>
              <a:rPr lang="en-US" sz="1600" b="1" dirty="0" smtClean="0"/>
              <a:t>If a method is added in the child class with the same name as a function in the parent class, the inheritance of the parent method will be overridden.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algn="ctr"/>
            <a:r>
              <a:rPr lang="en-IN" dirty="0" smtClean="0"/>
              <a:t>Module 2 Learning and Exercises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Detailed Learning with respect to the following were covered:</a:t>
            </a:r>
          </a:p>
          <a:p>
            <a:pPr marL="800100" lvl="1" indent="-342900" algn="just">
              <a:buAutoNum type="alphaLcPeriod"/>
            </a:pPr>
            <a:r>
              <a:rPr lang="en-US" sz="2000" dirty="0" smtClean="0"/>
              <a:t>Variables</a:t>
            </a:r>
          </a:p>
          <a:p>
            <a:pPr marL="800100" lvl="1" indent="-342900" algn="just">
              <a:buAutoNum type="alphaLcPeriod"/>
            </a:pPr>
            <a:r>
              <a:rPr lang="en-US" sz="2000" dirty="0" smtClean="0"/>
              <a:t>Numbers and Operators</a:t>
            </a:r>
          </a:p>
          <a:p>
            <a:pPr marL="800100" lvl="1" indent="-342900" algn="just">
              <a:buAutoNum type="alphaLcPeriod"/>
            </a:pPr>
            <a:r>
              <a:rPr lang="en-US" sz="2000" dirty="0" smtClean="0"/>
              <a:t>Loops, Conditional Statements</a:t>
            </a:r>
          </a:p>
          <a:p>
            <a:pPr marL="800100" lvl="1" indent="-342900" algn="just">
              <a:buAutoNum type="alphaLcPeriod"/>
            </a:pPr>
            <a:r>
              <a:rPr lang="en-US" sz="2000" dirty="0" smtClean="0"/>
              <a:t>Strings</a:t>
            </a:r>
          </a:p>
          <a:p>
            <a:pPr marL="800100" lvl="1" indent="-342900" algn="just">
              <a:buAutoNum type="alphaLcPeriod"/>
            </a:pPr>
            <a:r>
              <a:rPr lang="en-US" sz="2000" dirty="0" smtClean="0"/>
              <a:t>Class and Objects</a:t>
            </a:r>
          </a:p>
          <a:p>
            <a:pPr marL="800100" lvl="1" indent="-342900" algn="just">
              <a:buAutoNum type="alphaLcPeriod"/>
            </a:pPr>
            <a:r>
              <a:rPr lang="en-US" sz="2000" dirty="0" smtClean="0"/>
              <a:t>Inheritance</a:t>
            </a:r>
          </a:p>
          <a:p>
            <a:pPr algn="just">
              <a:buNone/>
            </a:pPr>
            <a:endParaRPr lang="en-IN" sz="2000" u="sng" dirty="0" smtClean="0"/>
          </a:p>
          <a:p>
            <a:pPr algn="just">
              <a:buNone/>
            </a:pPr>
            <a:r>
              <a:rPr lang="en-IN" sz="2000" u="sng" dirty="0" smtClean="0"/>
              <a:t>Let’s cover some programs that are associated with the above sub modules</a:t>
            </a:r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</a:t>
            </a:r>
            <a:r>
              <a:rPr lang="en-US" sz="2700" b="1" i="1" dirty="0" smtClean="0">
                <a:solidFill>
                  <a:schemeClr val="accent6"/>
                </a:solidFill>
              </a:rPr>
              <a:t>, Up-Skill </a:t>
            </a:r>
            <a:r>
              <a:rPr lang="en-US" sz="2700" b="1" i="1" dirty="0">
                <a:solidFill>
                  <a:schemeClr val="accent6"/>
                </a:solidFill>
              </a:rPr>
              <a:t>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1142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</a:t>
            </a:r>
            <a:r>
              <a:rPr lang="en-US" sz="2100" dirty="0" smtClean="0"/>
              <a:t>Python </a:t>
            </a:r>
            <a:r>
              <a:rPr lang="en-US" sz="2100" dirty="0"/>
              <a:t>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</a:t>
            </a:r>
            <a:r>
              <a:rPr lang="en-US" sz="2100" dirty="0" smtClean="0"/>
              <a:t>Python</a:t>
            </a:r>
            <a:endParaRPr lang="en-US" sz="2100" dirty="0"/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0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IN" sz="2100" dirty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/>
            <a:r>
              <a:rPr lang="en-IN" sz="2100" dirty="0"/>
              <a:t>It’s a 60 hour course</a:t>
            </a:r>
            <a:endParaRPr lang="en-US" sz="2100" dirty="0"/>
          </a:p>
          <a:p>
            <a:pPr marL="609585" indent="-609585"/>
            <a:r>
              <a:rPr lang="en-IN" sz="2100" dirty="0"/>
              <a:t>Following assessment methodology would be </a:t>
            </a:r>
            <a:r>
              <a:rPr lang="en-IN" sz="2100" dirty="0" smtClean="0"/>
              <a:t>performed</a:t>
            </a:r>
            <a:endParaRPr lang="en-IN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Pre-assessment test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Attendance and attentiveness in the class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hands-on session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assignments</a:t>
            </a:r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project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Feedback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Post-assessment test</a:t>
            </a:r>
          </a:p>
          <a:p>
            <a:pPr marL="609585" indent="-609585"/>
            <a:r>
              <a:rPr lang="en-IN" sz="2100" dirty="0"/>
              <a:t>Softcopy of the course material would be handed over to each student at the end of the course. </a:t>
            </a:r>
          </a:p>
          <a:p>
            <a:pPr marL="609585" indent="-609585"/>
            <a:r>
              <a:rPr lang="en-IN" sz="2100" dirty="0"/>
              <a:t>Joint certificate by the college and </a:t>
            </a:r>
            <a:r>
              <a:rPr lang="en-IN" sz="2100" dirty="0" err="1"/>
              <a:t>Kaushalya</a:t>
            </a:r>
            <a:r>
              <a:rPr lang="en-IN" sz="2100" dirty="0"/>
              <a:t> would be issued to the trainees</a:t>
            </a:r>
            <a:endParaRPr lang="en-US" sz="2100" dirty="0"/>
          </a:p>
          <a:p>
            <a:pPr marL="609585" indent="-609585"/>
            <a:endParaRPr lang="en-US" sz="2700" dirty="0"/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195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Course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Introduction to Python</a:t>
            </a:r>
          </a:p>
          <a:p>
            <a:pPr algn="just"/>
            <a:r>
              <a:rPr lang="en-IN" dirty="0" smtClean="0"/>
              <a:t>Installation of Python and getting started with python</a:t>
            </a:r>
          </a:p>
          <a:p>
            <a:pPr algn="just"/>
            <a:r>
              <a:rPr lang="en-IN" dirty="0" smtClean="0"/>
              <a:t>Introduction to IDE and Installation of Anaconda</a:t>
            </a:r>
          </a:p>
          <a:p>
            <a:pPr algn="just"/>
            <a:r>
              <a:rPr lang="en-IN" dirty="0" smtClean="0"/>
              <a:t>Features of Python </a:t>
            </a:r>
          </a:p>
          <a:p>
            <a:pPr algn="just"/>
            <a:r>
              <a:rPr lang="en-IN" dirty="0" smtClean="0"/>
              <a:t>Object Orientation</a:t>
            </a:r>
          </a:p>
          <a:p>
            <a:pPr algn="just"/>
            <a:r>
              <a:rPr lang="en-IN" dirty="0" smtClean="0"/>
              <a:t>File Operations</a:t>
            </a:r>
          </a:p>
          <a:p>
            <a:pPr algn="just"/>
            <a:r>
              <a:rPr lang="en-IN" dirty="0" smtClean="0"/>
              <a:t>GUI</a:t>
            </a:r>
          </a:p>
          <a:p>
            <a:pPr algn="just"/>
            <a:r>
              <a:rPr lang="en-IN" dirty="0" smtClean="0"/>
              <a:t>Database Interaction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 smtClean="0"/>
              <a:t>Features Of Python - Building Blocks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Variables</a:t>
            </a:r>
          </a:p>
          <a:p>
            <a:pPr algn="just"/>
            <a:r>
              <a:rPr lang="en-US" dirty="0" smtClean="0"/>
              <a:t>Data Types</a:t>
            </a:r>
          </a:p>
          <a:p>
            <a:pPr algn="just"/>
            <a:r>
              <a:rPr lang="en-US" dirty="0" smtClean="0"/>
              <a:t>Operators</a:t>
            </a:r>
          </a:p>
          <a:p>
            <a:pPr algn="just"/>
            <a:r>
              <a:rPr lang="en-US" dirty="0" smtClean="0"/>
              <a:t>Conditional Statements</a:t>
            </a:r>
          </a:p>
          <a:p>
            <a:pPr algn="just"/>
            <a:r>
              <a:rPr lang="en-US" dirty="0" smtClean="0"/>
              <a:t>Loops</a:t>
            </a:r>
          </a:p>
          <a:p>
            <a:pPr algn="just"/>
            <a:r>
              <a:rPr lang="en-US" dirty="0" smtClean="0"/>
              <a:t>Strings</a:t>
            </a:r>
          </a:p>
          <a:p>
            <a:pPr algn="just"/>
            <a:r>
              <a:rPr lang="en-US" dirty="0" smtClean="0"/>
              <a:t>Overview of Collections</a:t>
            </a:r>
          </a:p>
          <a:p>
            <a:pPr algn="just"/>
            <a:r>
              <a:rPr lang="en-US" dirty="0" smtClean="0"/>
              <a:t>Overview of Class, Objects and Inheritance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3643</Words>
  <Application>Microsoft Office PowerPoint</Application>
  <PresentationFormat>Custom</PresentationFormat>
  <Paragraphs>525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Course Outline</vt:lpstr>
      <vt:lpstr>Features Of Python - Building Blocks</vt:lpstr>
      <vt:lpstr>Variables</vt:lpstr>
      <vt:lpstr>Legal and Illegal Variables</vt:lpstr>
      <vt:lpstr>Variable Contd..</vt:lpstr>
      <vt:lpstr>Python Keywords</vt:lpstr>
      <vt:lpstr>Python Data Types</vt:lpstr>
      <vt:lpstr>Python Numbers</vt:lpstr>
      <vt:lpstr>Python Numbers</vt:lpstr>
      <vt:lpstr>Python Operators</vt:lpstr>
      <vt:lpstr>Python Operators - Arithmetic</vt:lpstr>
      <vt:lpstr>Python Operators – Assignment</vt:lpstr>
      <vt:lpstr>Python Operators - Comparison</vt:lpstr>
      <vt:lpstr>Python Operators - Logical</vt:lpstr>
      <vt:lpstr>Python Operators - Identity</vt:lpstr>
      <vt:lpstr>Python Operators - Membership</vt:lpstr>
      <vt:lpstr>Python Operators - Bitwise</vt:lpstr>
      <vt:lpstr>Python Conditional Statements</vt:lpstr>
      <vt:lpstr>Python Loops </vt:lpstr>
      <vt:lpstr>Python Loops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Collections</vt:lpstr>
      <vt:lpstr>Python – Classes and Objects</vt:lpstr>
      <vt:lpstr>Python – Classes and Objects</vt:lpstr>
      <vt:lpstr>Python – Classes and Objects</vt:lpstr>
      <vt:lpstr>Python – Classes and Objects</vt:lpstr>
      <vt:lpstr>Python – Inheritance</vt:lpstr>
      <vt:lpstr>Python – Inheritance</vt:lpstr>
      <vt:lpstr>Python – Inheritance</vt:lpstr>
      <vt:lpstr>Python – Inheritance</vt:lpstr>
      <vt:lpstr>Module 2 Learning and Exercises</vt:lpstr>
      <vt:lpstr>Why Us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admin</cp:lastModifiedBy>
  <cp:revision>165</cp:revision>
  <dcterms:created xsi:type="dcterms:W3CDTF">2018-01-28T06:02:15Z</dcterms:created>
  <dcterms:modified xsi:type="dcterms:W3CDTF">2020-02-06T04:16:35Z</dcterms:modified>
</cp:coreProperties>
</file>