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3" d="100"/>
          <a:sy n="93" d="100"/>
        </p:scale>
        <p:origin x="1162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Oval 8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1" y="2222624"/>
            <a:ext cx="5917679" cy="2554758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1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7500385" y="1828799"/>
            <a:ext cx="990599" cy="228659"/>
          </a:xfrm>
        </p:spPr>
        <p:txBody>
          <a:bodyPr anchor="t" anchorCtr="0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6236209" y="3264406"/>
            <a:ext cx="3859795" cy="2286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65279" y="292609"/>
            <a:ext cx="628813" cy="767687"/>
          </a:xfrm>
        </p:spPr>
        <p:txBody>
          <a:bodyPr/>
          <a:lstStyle>
            <a:lvl1pPr>
              <a:defRPr sz="2800" b="0" i="0" baseline="0"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53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961453"/>
            <a:ext cx="6422002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528191"/>
            <a:ext cx="6422003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872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Rectangle 13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27100"/>
            <a:ext cx="6422004" cy="1653117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509006"/>
            <a:ext cx="6422003" cy="2515873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937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36" name="Freeform 35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10" name="TextBox 9"/>
          <p:cNvSpPr txBox="1"/>
          <p:nvPr/>
        </p:nvSpPr>
        <p:spPr>
          <a:xfrm>
            <a:off x="644721" y="654263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27454" y="2900539"/>
            <a:ext cx="5389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8000" dirty="0"/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59" y="914401"/>
            <a:ext cx="6160385" cy="2894878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87279" y="3814473"/>
            <a:ext cx="5646142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5"/>
            <a:ext cx="6422005" cy="1024065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4695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11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057399"/>
            <a:ext cx="6422004" cy="209550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159399"/>
            <a:ext cx="6422004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931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8884" y="927101"/>
            <a:ext cx="6423592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8884" y="2489199"/>
            <a:ext cx="231098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8884" y="3147164"/>
            <a:ext cx="2310988" cy="287771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8471" y="2489201"/>
            <a:ext cx="2326750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2" y="3147164"/>
            <a:ext cx="2326750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2489200"/>
            <a:ext cx="2313740" cy="65796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3820" y="3147162"/>
            <a:ext cx="2313739" cy="2888368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445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936973"/>
            <a:ext cx="6423592" cy="699992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39" y="4188546"/>
            <a:ext cx="2314064" cy="649011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21261" y="2489200"/>
            <a:ext cx="2012937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8" y="4837558"/>
            <a:ext cx="2309280" cy="118732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4317" y="4188546"/>
            <a:ext cx="2330903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16"/>
          </p:nvPr>
        </p:nvSpPr>
        <p:spPr>
          <a:xfrm>
            <a:off x="3550622" y="2489200"/>
            <a:ext cx="2025182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04317" y="4846509"/>
            <a:ext cx="2330904" cy="1178372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63820" y="4184814"/>
            <a:ext cx="229949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17"/>
          </p:nvPr>
        </p:nvSpPr>
        <p:spPr>
          <a:xfrm>
            <a:off x="6104945" y="2489200"/>
            <a:ext cx="2018839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63820" y="4846510"/>
            <a:ext cx="2299492" cy="118902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284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441" y="2489200"/>
            <a:ext cx="6343201" cy="35306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332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414867" y="402165"/>
              <a:ext cx="46105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5400000">
              <a:off x="1299309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68970" y="1447799"/>
            <a:ext cx="1119474" cy="4571999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8235" y="1447799"/>
            <a:ext cx="4435439" cy="4571999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75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677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Rectangle 6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7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2257588"/>
            <a:ext cx="3101765" cy="3020343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54653" cy="302034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506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199"/>
            <a:ext cx="3636980" cy="353060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0" y="2489199"/>
            <a:ext cx="3636981" cy="35306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71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3636979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1" y="3248490"/>
            <a:ext cx="3636978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80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8490"/>
            <a:ext cx="3636979" cy="277131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16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213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5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97437"/>
            <a:ext cx="2712589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52881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086844"/>
            <a:ext cx="2712590" cy="2925413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19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8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362190"/>
            <a:ext cx="2987087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1591" y="3088562"/>
            <a:ext cx="3001938" cy="2448637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82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08"/>
            <a:ext cx="9144000" cy="6860308"/>
            <a:chOff x="0" y="-2308"/>
            <a:chExt cx="9144000" cy="6860308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9144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42000"/>
                    <a:hueMod val="42000"/>
                    <a:satMod val="124000"/>
                    <a:lumMod val="62000"/>
                  </a:schemeClr>
                  <a:schemeClr val="dk2">
                    <a:tint val="96000"/>
                    <a:satMod val="130000"/>
                  </a:schemeClr>
                </a:duotone>
              </a:blip>
              <a:srcRect/>
              <a:stretch>
                <a:fillRect l="-16667" r="-16667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7000"/>
                  </a:schemeClr>
                </a:gs>
                <a:gs pos="69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4618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4000"/>
                  </a:schemeClr>
                </a:gs>
                <a:gs pos="73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65092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0000"/>
                  </a:schemeClr>
                </a:gs>
                <a:gs pos="66000">
                  <a:schemeClr val="accent1">
                    <a:lumMod val="60000"/>
                    <a:lumOff val="40000"/>
                    <a:alpha val="0"/>
                  </a:schemeClr>
                </a:gs>
                <a:gs pos="31000">
                  <a:schemeClr val="accent1">
                    <a:lumMod val="60000"/>
                    <a:lumOff val="40000"/>
                    <a:alpha val="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879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11000"/>
                  </a:schemeClr>
                </a:gs>
                <a:gs pos="75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6879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1">
                    <a:lumMod val="60000"/>
                    <a:lumOff val="40000"/>
                    <a:alpha val="8000"/>
                  </a:schemeClr>
                </a:gs>
                <a:gs pos="72000">
                  <a:schemeClr val="accent1">
                    <a:lumMod val="60000"/>
                    <a:lumOff val="40000"/>
                    <a:alpha val="0"/>
                  </a:schemeClr>
                </a:gs>
                <a:gs pos="36000">
                  <a:schemeClr val="accent1">
                    <a:lumMod val="60000"/>
                    <a:lumOff val="4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4" name="Freeform 13"/>
            <p:cNvSpPr/>
            <p:nvPr/>
          </p:nvSpPr>
          <p:spPr bwMode="gray">
            <a:xfrm>
              <a:off x="485023" y="1854142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-2308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3564" y="925605"/>
            <a:ext cx="6346078" cy="7113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2489200"/>
            <a:ext cx="6343201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2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71444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28" y="295730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55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Airbnb NYC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Prepared by: Afraem Hany</a:t>
            </a:r>
          </a:p>
          <a:p>
            <a:r>
              <a:t>Date: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Freelance Data Analyst: Afraem Hany</a:t>
            </a:r>
          </a:p>
          <a:p>
            <a:r>
              <a:rPr dirty="0"/>
              <a:t>Email: </a:t>
            </a:r>
            <a:r>
              <a:rPr lang="en-US" dirty="0"/>
              <a:t>Afraem-hany@gmail.com</a:t>
            </a:r>
          </a:p>
          <a:p>
            <a:r>
              <a:rPr lang="en-US" dirty="0"/>
              <a:t>Linked </a:t>
            </a:r>
            <a:r>
              <a:rPr lang="en-US"/>
              <a:t>in</a:t>
            </a:r>
            <a:r>
              <a:t>:</a:t>
            </a:r>
            <a:r>
              <a:rPr lang="en-US"/>
              <a:t> www</a:t>
            </a:r>
            <a:r>
              <a:rPr lang="en-US" dirty="0" err="1"/>
              <a:t>.linkedin.com</a:t>
            </a:r>
            <a:r>
              <a:rPr lang="en-US" dirty="0"/>
              <a:t>/in/afraem-hany-677232370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involves analyzing Airbnb listings data from New York City.</a:t>
            </a:r>
          </a:p>
          <a:p>
            <a:r>
              <a:t>The main goal is to explore trends in price, availability, and room types across neighborhoods.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Dataset: Airbnb NYC 2019</a:t>
            </a:r>
          </a:p>
          <a:p>
            <a:r>
              <a:rPr dirty="0"/>
              <a:t>Source: Kaggle (Alexander Freberg)</a:t>
            </a:r>
          </a:p>
          <a:p>
            <a:r>
              <a:rPr dirty="0"/>
              <a:t>The dataset includes host details, price, location, room types, and availability.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SQL for data cleaning</a:t>
            </a:r>
          </a:p>
          <a:p>
            <a:r>
              <a:t>- Power BI for interactive data visualization and dashboards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Removed duplicates (None found)</a:t>
            </a:r>
          </a:p>
          <a:p>
            <a:r>
              <a:t>- Handled missing values</a:t>
            </a:r>
          </a:p>
          <a:p>
            <a:r>
              <a:t>- Verified data types and consistency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General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Manhattan has the highest number of listings</a:t>
            </a:r>
          </a:p>
          <a:p>
            <a:r>
              <a:t>- Private rooms are the most common type</a:t>
            </a:r>
          </a:p>
          <a:p>
            <a:r>
              <a:t>- Price varies greatly depending on the neighborhood and room type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Scatter Plot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scatter plot was used to analyze the relationship between price and minimum nights.</a:t>
            </a:r>
          </a:p>
          <a:p>
            <a:r>
              <a:t>Outliers with extreme values were ignored to focus on realistic trends.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Higher prices tend to be in Manhattan and Brooklyn</a:t>
            </a:r>
          </a:p>
          <a:p>
            <a:r>
              <a:t>- Entire homes/apartments cost significantly more than shared/private rooms</a:t>
            </a:r>
          </a:p>
          <a:p>
            <a:r>
              <a:t>- Most listings are available more than 200 days a year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Target Manhattan for premium rentals</a:t>
            </a:r>
          </a:p>
          <a:p>
            <a:r>
              <a:t>- Avoid areas with high minimum night requirements</a:t>
            </a:r>
          </a:p>
          <a:p>
            <a:r>
              <a:t>- Focus on entire homes for higher revenue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F1C4790-FE3C-4020-8CA7-00621DA7BB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9</TotalTime>
  <Words>256</Words>
  <Application>Microsoft Office PowerPoint</Application>
  <PresentationFormat>On-screen Show (4:3)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Century Gothic</vt:lpstr>
      <vt:lpstr>Wingdings 3</vt:lpstr>
      <vt:lpstr>Ion Boardroom</vt:lpstr>
      <vt:lpstr>Airbnb NYC Data Analysis</vt:lpstr>
      <vt:lpstr>Project Overview</vt:lpstr>
      <vt:lpstr>Data Source</vt:lpstr>
      <vt:lpstr>Tools Used</vt:lpstr>
      <vt:lpstr>Data Cleaning</vt:lpstr>
      <vt:lpstr>General Analysis</vt:lpstr>
      <vt:lpstr>Scatter Plot Analysis</vt:lpstr>
      <vt:lpstr>Key Insights</vt:lpstr>
      <vt:lpstr>Conclusion &amp; Recommendations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Afraem Hany</cp:lastModifiedBy>
  <cp:revision>3</cp:revision>
  <dcterms:created xsi:type="dcterms:W3CDTF">2013-01-27T09:14:16Z</dcterms:created>
  <dcterms:modified xsi:type="dcterms:W3CDTF">2025-07-21T18:34:59Z</dcterms:modified>
  <cp:category/>
</cp:coreProperties>
</file>