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9150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487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5615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89888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3"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26235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86822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309950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46127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93763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61156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407408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09461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09615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213203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g"/><Relationship Id="rId4"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5.jp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12781" y="4568964"/>
            <a:ext cx="10415981"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S. AFRAH RUKSHANA </a:t>
            </a:r>
            <a:br>
              <a:rPr lang="zh-CN" altLang="en-US" sz="3200" b="0" i="0" u="none" strike="noStrike" kern="0" cap="none" spc="0" baseline="0">
                <a:solidFill>
                  <a:schemeClr val="tx1"/>
                </a:solidFill>
                <a:latin typeface="Trebuchet MS" pitchFamily="0" charset="0"/>
                <a:ea typeface="宋体" pitchFamily="0" charset="0"/>
                <a:cs typeface="Times New Roman" pitchFamily="0" charset="0"/>
              </a:rPr>
            </a:b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Computer Science and Engineering</a:t>
            </a:r>
            <a:br>
              <a:rPr lang="zh-CN" altLang="en-US" sz="3200" b="0" i="0" u="none" strike="noStrike" kern="0" cap="none" spc="0" baseline="0">
                <a:solidFill>
                  <a:schemeClr val="tx1"/>
                </a:solidFill>
                <a:latin typeface="Trebuchet MS" pitchFamily="0" charset="0"/>
                <a:ea typeface="宋体" pitchFamily="0" charset="0"/>
                <a:cs typeface="Times New Roman" pitchFamily="0" charset="0"/>
              </a:rPr>
            </a:br>
            <a:r>
              <a:rPr lang="en-US" altLang="zh-CN" sz="3200" b="0" i="0" u="none" strike="noStrike" kern="0" cap="none" spc="0" baseline="0">
                <a:solidFill>
                  <a:schemeClr val="tx1"/>
                </a:solidFill>
                <a:latin typeface="Trebuchet MS" pitchFamily="0" charset="0"/>
                <a:ea typeface="宋体" pitchFamily="0" charset="0"/>
                <a:cs typeface="Times New Roman" pitchFamily="0" charset="0"/>
              </a:rPr>
              <a:t>St. Mother Theresa Engineering College</a:t>
            </a:r>
            <a:endParaRPr lang="zh-CN" altLang="en-US" sz="3200" b="0" i="0" u="none" strike="noStrike" kern="0" cap="none" spc="0" baseline="0">
              <a:solidFill>
                <a:schemeClr val="tx1"/>
              </a:solidFill>
              <a:latin typeface="Trebuchet MS" pitchFamily="0" charset="0"/>
              <a:ea typeface="宋体" pitchFamily="0" charset="0"/>
              <a:cs typeface="Times New Roman" pitchFamily="0" charset="0"/>
            </a:endParaRPr>
          </a:p>
        </p:txBody>
      </p:sp>
      <p:sp>
        <p:nvSpPr>
          <p:cNvPr id="38" name="矩形"/>
          <p:cNvSpPr>
            <a:spLocks/>
          </p:cNvSpPr>
          <p:nvPr/>
        </p:nvSpPr>
        <p:spPr>
          <a:xfrm rot="0">
            <a:off x="1941375" y="1915849"/>
            <a:ext cx="1859279" cy="374650"/>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Final</a:t>
            </a:r>
            <a:r>
              <a:rPr lang="en-US" altLang="zh-CN" sz="2400" b="1" i="0" u="none" strike="noStrike" kern="1200" cap="none" spc="-165" baseline="0">
                <a:solidFill>
                  <a:srgbClr val="2D936B"/>
                </a:solidFill>
                <a:latin typeface="Trebuchet MS" pitchFamily="0" charset="0"/>
                <a:ea typeface="宋体" pitchFamily="0" charset="0"/>
                <a:cs typeface="Trebuchet MS" pitchFamily="0" charset="0"/>
              </a:rPr>
              <a:t> </a:t>
            </a:r>
            <a:r>
              <a:rPr lang="en-US" altLang="zh-CN" sz="2400" b="1" i="0" u="none" strike="noStrike" kern="1200" cap="none" spc="-5" baseline="0">
                <a:solidFill>
                  <a:srgbClr val="2D936B"/>
                </a:solidFill>
                <a:latin typeface="Trebuchet MS" pitchFamily="0" charset="0"/>
                <a:ea typeface="宋体" pitchFamily="0" charset="0"/>
                <a:cs typeface="Trebuchet MS" pitchFamily="0" charset="0"/>
              </a:rPr>
              <a:t>Project</a:t>
            </a:r>
            <a:endParaRPr lang="zh-CN" altLang="en-US" sz="24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0" name="矩形"/>
          <p:cNvSpPr>
            <a:spLocks/>
          </p:cNvSpPr>
          <p:nvPr/>
        </p:nvSpPr>
        <p:spPr>
          <a:xfrm rot="0">
            <a:off x="2488060" y="2879839"/>
            <a:ext cx="61956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Keylogger and Security</a:t>
            </a:r>
            <a:endParaRPr lang="zh-CN" altLang="en-US" sz="4250" b="1" i="0" u="none" strike="noStrike" kern="0" cap="none" spc="5" baseline="0">
              <a:solidFill>
                <a:schemeClr val="tx1"/>
              </a:solidFill>
              <a:latin typeface="Trebuchet MS" pitchFamily="0" charset="0"/>
              <a:ea typeface="宋体" pitchFamily="0" charset="0"/>
              <a:cs typeface="Trebuchet MS" pitchFamily="0" charset="0"/>
            </a:endParaRPr>
          </a:p>
        </p:txBody>
      </p:sp>
      <p:sp>
        <p:nvSpPr>
          <p:cNvPr id="41" name="矩形"/>
          <p:cNvSpPr>
            <a:spLocks/>
          </p:cNvSpPr>
          <p:nvPr/>
        </p:nvSpPr>
        <p:spPr>
          <a:xfrm rot="0">
            <a:off x="3249714" y="4173094"/>
            <a:ext cx="2060562"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1" i="0" u="none" strike="noStrike" kern="1200" cap="none" spc="10" baseline="0">
                <a:solidFill>
                  <a:srgbClr val="2D936B"/>
                </a:solidFill>
                <a:latin typeface="Trebuchet MS" pitchFamily="0" charset="0"/>
                <a:ea typeface="宋体" pitchFamily="0" charset="0"/>
                <a:cs typeface="Trebuchet MS" pitchFamily="0" charset="0"/>
              </a:rPr>
              <a:t>Presented By,</a:t>
            </a:r>
            <a:endParaRPr lang="zh-CN" altLang="en-US" sz="2400" b="1" i="0" u="none" strike="noStrike" kern="1200" cap="none" spc="-5"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08216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文本框"/>
          <p:cNvSpPr>
            <a:spLocks noGrp="1"/>
          </p:cNvSpPr>
          <p:nvPr>
            <p:ph type="title"/>
          </p:nvPr>
        </p:nvSpPr>
        <p:spPr>
          <a:xfrm rot="0">
            <a:off x="755332" y="802387"/>
            <a:ext cx="10681335" cy="7239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REFERENCE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4" name="矩形"/>
          <p:cNvSpPr>
            <a:spLocks/>
          </p:cNvSpPr>
          <p:nvPr/>
        </p:nvSpPr>
        <p:spPr>
          <a:xfrm rot="0">
            <a:off x="581192" y="1302026"/>
            <a:ext cx="10813954"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Calibri" pitchFamily="0" charset="0"/>
                <a:ea typeface="Calibri" pitchFamily="0" charset="0"/>
                <a:cs typeface="Calibri"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599119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文本框"/>
          <p:cNvSpPr>
            <a:spLocks noGrp="1"/>
          </p:cNvSpPr>
          <p:nvPr>
            <p:ph type="title"/>
          </p:nvPr>
        </p:nvSpPr>
        <p:spPr>
          <a:xfrm rot="0">
            <a:off x="1258540" y="2800840"/>
            <a:ext cx="8280317" cy="72390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THANK YOU</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255426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7448612" y="0"/>
            <a:ext cx="4743795" cy="6858466"/>
            <a:chOff x="7448612" y="0"/>
            <a:chExt cx="4743795" cy="6858466"/>
          </a:xfrm>
        </p:grpSpPr>
        <p:sp>
          <p:nvSpPr>
            <p:cNvPr id="5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6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6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72" name="组合"/>
          <p:cNvGrpSpPr>
            <a:grpSpLocks/>
          </p:cNvGrpSpPr>
          <p:nvPr/>
        </p:nvGrpSpPr>
        <p:grpSpPr>
          <a:xfrm>
            <a:off x="579587" y="3848277"/>
            <a:ext cx="4124324" cy="3009897"/>
            <a:chOff x="579587" y="3848277"/>
            <a:chExt cx="4124324" cy="3009897"/>
          </a:xfrm>
        </p:grpSpPr>
        <p:pic>
          <p:nvPicPr>
            <p:cNvPr id="70" name="图片"/>
            <p:cNvPicPr>
              <a:picLocks/>
            </p:cNvPicPr>
            <p:nvPr/>
          </p:nvPicPr>
          <p:blipFill>
            <a:blip r:embed="rId2" cstate="print"/>
            <a:stretch>
              <a:fillRect/>
            </a:stretch>
          </p:blipFill>
          <p:spPr>
            <a:xfrm rot="0">
              <a:off x="998687" y="6439079"/>
              <a:ext cx="3705224" cy="295274"/>
            </a:xfrm>
            <a:prstGeom prst="rect"/>
            <a:noFill/>
            <a:ln w="12700" cmpd="sng" cap="flat">
              <a:noFill/>
              <a:prstDash val="solid"/>
              <a:miter/>
            </a:ln>
          </p:spPr>
        </p:pic>
        <p:pic>
          <p:nvPicPr>
            <p:cNvPr id="71" name="图片"/>
            <p:cNvPicPr>
              <a:picLocks/>
            </p:cNvPicPr>
            <p:nvPr/>
          </p:nvPicPr>
          <p:blipFill>
            <a:blip r:embed="rId3" cstate="print"/>
            <a:stretch>
              <a:fillRect/>
            </a:stretch>
          </p:blipFill>
          <p:spPr>
            <a:xfrm rot="0">
              <a:off x="579587" y="3848277"/>
              <a:ext cx="1733550" cy="3009897"/>
            </a:xfrm>
            <a:prstGeom prst="rect"/>
            <a:noFill/>
            <a:ln w="12700" cmpd="sng" cap="flat">
              <a:noFill/>
              <a:prstDash val="solid"/>
              <a:miter/>
            </a:ln>
          </p:spPr>
        </p:pic>
      </p:grpSp>
      <p:sp>
        <p:nvSpPr>
          <p:cNvPr id="73" name="文本框"/>
          <p:cNvSpPr>
            <a:spLocks noGrp="1"/>
          </p:cNvSpPr>
          <p:nvPr>
            <p:ph type="title"/>
          </p:nvPr>
        </p:nvSpPr>
        <p:spPr>
          <a:xfrm rot="0">
            <a:off x="826039" y="632294"/>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5" name="矩形"/>
          <p:cNvSpPr>
            <a:spLocks/>
          </p:cNvSpPr>
          <p:nvPr/>
        </p:nvSpPr>
        <p:spPr>
          <a:xfrm rot="0">
            <a:off x="3052313" y="1489540"/>
            <a:ext cx="6748944" cy="4132005"/>
          </a:xfrm>
          <a:prstGeom prst="rect"/>
          <a:noFill/>
          <a:ln w="12700" cmpd="sng" cap="flat">
            <a:noFill/>
            <a:prstDash val="solid"/>
            <a:miter/>
          </a:ln>
        </p:spPr>
        <p:txBody>
          <a:bodyPr vert="horz" wrap="square" lIns="91440" tIns="45720" rIns="91440" bIns="45720" anchor="t" anchorCtr="0">
            <a:prstTxWarp prst="textNoShape"/>
          </a:bodyPr>
          <a:lstStyle/>
          <a:p>
            <a:pPr marL="0" indent="0" algn="l" defTabSz="457200" eaLnBrk="1" latinLnBrk="0" hangingPunct="1">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Calibri" pitchFamily="0" charset="0"/>
                <a:cs typeface="Arial" pitchFamily="0" charset="0"/>
              </a:rPr>
              <a:t>  </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Problem Statement </a:t>
            </a:r>
            <a:r>
              <a:rPr lang="en-US" altLang="zh-CN" sz="2000" b="0" i="0" u="none" strike="noStrike" kern="1200" cap="none" spc="0" baseline="0">
                <a:solidFill>
                  <a:srgbClr val="404040"/>
                </a:solidFill>
                <a:latin typeface="Arial" pitchFamily="0" charset="0"/>
                <a:ea typeface="Calibri" pitchFamily="0" charset="0"/>
                <a:cs typeface="Arial" pitchFamily="0" charset="0"/>
              </a:rPr>
              <a:t>(Should not include solution)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Calibri" pitchFamily="0" charset="0"/>
              </a:rPr>
              <a:t>System </a:t>
            </a:r>
            <a:r>
              <a:rPr lang="en-US" altLang="zh-CN" sz="2000" b="1" i="0" u="none" strike="noStrike" kern="1200" cap="none" spc="0" baseline="0">
                <a:solidFill>
                  <a:srgbClr val="404040"/>
                </a:solidFill>
                <a:latin typeface="Arial" pitchFamily="0" charset="0"/>
                <a:ea typeface="Calibri" pitchFamily="0" charset="0"/>
                <a:cs typeface="Calibri" pitchFamily="0" charset="0"/>
              </a:rPr>
              <a:t>Development Approach </a:t>
            </a:r>
            <a:r>
              <a:rPr lang="en-US" altLang="zh-CN" sz="2000" b="0" i="0" u="none" strike="noStrike" kern="1200" cap="none" spc="0" baseline="0">
                <a:solidFill>
                  <a:srgbClr val="404040"/>
                </a:solidFill>
                <a:latin typeface="Arial" pitchFamily="0" charset="0"/>
                <a:ea typeface="Calibri" pitchFamily="0" charset="0"/>
                <a:cs typeface="Calibri" pitchFamily="0" charset="0"/>
              </a:rPr>
              <a:t>(Technology Used) </a:t>
            </a:r>
            <a:endParaRPr lang="en-US" altLang="zh-CN" sz="1700" b="0" i="0" u="none" strike="noStrike" kern="1200" cap="none" spc="0" baseline="0">
              <a:solidFill>
                <a:srgbClr val="404040"/>
              </a:solidFill>
              <a:latin typeface="Arial" pitchFamily="0" charset="0"/>
              <a:ea typeface="Calibri"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Calibri" pitchFamily="0" charset="0"/>
              </a:rPr>
              <a:t>Algorithm &amp; Deployment  </a:t>
            </a:r>
            <a:endParaRPr lang="en-US" altLang="zh-CN" sz="1700" b="0" i="0" u="none" strike="noStrike" kern="1200" cap="none" spc="0" baseline="0">
              <a:solidFill>
                <a:srgbClr val="404040"/>
              </a:solidFill>
              <a:latin typeface="Arial"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Calibri"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Calibri"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Calibri"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宋体" pitchFamily="0" charset="0"/>
              <a:cs typeface="Arial"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宋体" pitchFamily="0" charset="0"/>
              <a:cs typeface="Arial" pitchFamily="0" charset="0"/>
            </a:endParaRPr>
          </a:p>
        </p:txBody>
      </p:sp>
    </p:spTree>
    <p:extLst>
      <p:ext uri="{BB962C8B-B14F-4D97-AF65-F5344CB8AC3E}">
        <p14:creationId xmlns:p14="http://schemas.microsoft.com/office/powerpoint/2010/main" val="13688792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9" name="组合"/>
          <p:cNvGrpSpPr>
            <a:grpSpLocks/>
          </p:cNvGrpSpPr>
          <p:nvPr/>
        </p:nvGrpSpPr>
        <p:grpSpPr>
          <a:xfrm rot="-1080000">
            <a:off x="9069777" y="3537549"/>
            <a:ext cx="2762248" cy="3257550"/>
            <a:chOff x="9069777" y="3537549"/>
            <a:chExt cx="2762248" cy="3257550"/>
          </a:xfrm>
        </p:grpSpPr>
        <p:sp>
          <p:nvSpPr>
            <p:cNvPr id="76" name="曲线"/>
            <p:cNvSpPr>
              <a:spLocks/>
            </p:cNvSpPr>
            <p:nvPr/>
          </p:nvSpPr>
          <p:spPr>
            <a:xfrm rot="0">
              <a:off x="10431852" y="5966424"/>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77" name="曲线"/>
            <p:cNvSpPr>
              <a:spLocks/>
            </p:cNvSpPr>
            <p:nvPr/>
          </p:nvSpPr>
          <p:spPr>
            <a:xfrm rot="0">
              <a:off x="10431852" y="64998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78" name="图片"/>
            <p:cNvPicPr>
              <a:picLocks/>
            </p:cNvPicPr>
            <p:nvPr/>
          </p:nvPicPr>
          <p:blipFill>
            <a:blip r:embed="rId1" cstate="print"/>
            <a:stretch>
              <a:fillRect/>
            </a:stretch>
          </p:blipFill>
          <p:spPr>
            <a:xfrm rot="0">
              <a:off x="9069777" y="3537549"/>
              <a:ext cx="2762248" cy="3257550"/>
            </a:xfrm>
            <a:prstGeom prst="rect"/>
            <a:noFill/>
            <a:ln w="12700" cmpd="sng" cap="flat">
              <a:noFill/>
              <a:prstDash val="solid"/>
              <a:miter/>
            </a:ln>
          </p:spPr>
        </p:pic>
      </p:grpSp>
      <p:sp>
        <p:nvSpPr>
          <p:cNvPr id="80" name="曲线"/>
          <p:cNvSpPr>
            <a:spLocks/>
          </p:cNvSpPr>
          <p:nvPr/>
        </p:nvSpPr>
        <p:spPr>
          <a:xfrm rot="0">
            <a:off x="8018791" y="139352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文本框"/>
          <p:cNvSpPr>
            <a:spLocks noGrp="1"/>
          </p:cNvSpPr>
          <p:nvPr>
            <p:ph type="title"/>
          </p:nvPr>
        </p:nvSpPr>
        <p:spPr>
          <a:xfrm rot="0">
            <a:off x="675921" y="747583"/>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374476" y="2007078"/>
            <a:ext cx="7818406" cy="3472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3200" b="0" i="0" u="none" strike="noStrike" kern="1200" cap="none" spc="0" baseline="0">
                <a:solidFill>
                  <a:srgbClr val="0F0F0F"/>
                </a:solidFill>
                <a:latin typeface="Franklin Gothic Book" pitchFamily="0" charset="0"/>
                <a:ea typeface="宋体" pitchFamily="0" charset="0"/>
                <a:cs typeface="Calibri" pitchFamily="0" charset="0"/>
              </a:rPr>
              <a:t>Example:</a:t>
            </a:r>
            <a:r>
              <a:rPr lang="en-US" altLang="zh-CN" sz="2800" b="0" i="0" u="none" strike="noStrike" kern="1200" cap="none" spc="0" baseline="0">
                <a:solidFill>
                  <a:srgbClr val="0F0F0F"/>
                </a:solidFill>
                <a:latin typeface="Franklin Gothic Book" pitchFamily="0" charset="0"/>
                <a:ea typeface="宋体" pitchFamily="0" charset="0"/>
                <a:cs typeface="Calibri" pitchFamily="0" charset="0"/>
              </a:rPr>
              <a:t> </a:t>
            </a:r>
            <a:r>
              <a:rPr lang="en-US" altLang="zh-CN" sz="2400" b="0" i="0" u="none" strike="noStrike" kern="1200" cap="none" spc="0" baseline="0">
                <a:solidFill>
                  <a:srgbClr val="0F0F0F"/>
                </a:solidFill>
                <a:latin typeface="Franklin Gothic Book" pitchFamily="0" charset="0"/>
                <a:ea typeface="宋体" pitchFamily="0" charset="0"/>
                <a:cs typeface="Calibri"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84" name="曲线"/>
          <p:cNvSpPr>
            <a:spLocks/>
          </p:cNvSpPr>
          <p:nvPr/>
        </p:nvSpPr>
        <p:spPr>
          <a:xfrm rot="0">
            <a:off x="1894037" y="5562958"/>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Tree>
    <p:extLst>
      <p:ext uri="{BB962C8B-B14F-4D97-AF65-F5344CB8AC3E}">
        <p14:creationId xmlns:p14="http://schemas.microsoft.com/office/powerpoint/2010/main" val="15464586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文本框"/>
          <p:cNvSpPr>
            <a:spLocks noGrp="1"/>
          </p:cNvSpPr>
          <p:nvPr>
            <p:ph type="title"/>
          </p:nvPr>
        </p:nvSpPr>
        <p:spPr>
          <a:xfrm rot="0">
            <a:off x="538492" y="427060"/>
            <a:ext cx="5551061"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PROPOSED SOLUTION</a:t>
            </a:r>
            <a:endParaRPr lang="zh-CN" altLang="en-US" sz="4250" b="1" i="0" u="none" strike="noStrike" kern="0" cap="none" spc="-20" baseline="0">
              <a:solidFill>
                <a:schemeClr val="tx1"/>
              </a:solidFill>
              <a:latin typeface="Trebuchet MS" pitchFamily="0" charset="0"/>
              <a:ea typeface="宋体" pitchFamily="0" charset="0"/>
              <a:cs typeface="Trebuchet MS" pitchFamily="0" charset="0"/>
            </a:endParaRPr>
          </a:p>
        </p:txBody>
      </p:sp>
      <p:sp>
        <p:nvSpPr>
          <p:cNvPr id="8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8" name="矩形"/>
          <p:cNvSpPr>
            <a:spLocks/>
          </p:cNvSpPr>
          <p:nvPr/>
        </p:nvSpPr>
        <p:spPr>
          <a:xfrm rot="0">
            <a:off x="297898" y="1101757"/>
            <a:ext cx="10678956" cy="557835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Data Collection:</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Data Preprocessing:</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Machine Learning Algorithm:</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Deployment:</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Evaluation:</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Calibri" pitchFamily="0" charset="0"/>
                <a:cs typeface="Calibri"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Calibri" pitchFamily="0" charset="0"/>
                <a:cs typeface="Calibri" pitchFamily="0" charset="0"/>
              </a:rPr>
              <a:t>Result:</a:t>
            </a:r>
            <a:endParaRPr lang="en-US" altLang="zh-CN" sz="1200" b="0" i="0" u="none" strike="noStrike" kern="1200" cap="none" spc="0" baseline="0">
              <a:solidFill>
                <a:srgbClr val="404040"/>
              </a:solidFill>
              <a:latin typeface="Calibri" pitchFamily="0" charset="0"/>
              <a:ea typeface="宋体" pitchFamily="0" charset="0"/>
              <a:cs typeface="Calibri" pitchFamily="0" charset="0"/>
            </a:endParaRPr>
          </a:p>
          <a:p>
            <a:pPr marL="0" indent="0" algn="l" defTabSz="457200" eaLnBrk="1" latinLnBrk="0" hangingPunct="1">
              <a:lnSpc>
                <a:spcPct val="110000"/>
              </a:lnSpc>
              <a:spcBef>
                <a:spcPct val="20000"/>
              </a:spcBef>
              <a:spcAft>
                <a:spcPts val="600"/>
              </a:spcAft>
              <a:buNone/>
            </a:pPr>
            <a:endParaRPr lang="zh-CN" altLang="en-US" sz="1700" b="0" i="0" u="none" strike="noStrike" kern="1200" cap="none" spc="0" baseline="0">
              <a:solidFill>
                <a:srgbClr val="404040"/>
              </a:solidFill>
              <a:latin typeface="Calibri" pitchFamily="0" charset="0"/>
              <a:ea typeface="宋体" pitchFamily="0" charset="0"/>
              <a:cs typeface="Calibri" pitchFamily="0" charset="0"/>
            </a:endParaRPr>
          </a:p>
        </p:txBody>
      </p:sp>
      <p:sp>
        <p:nvSpPr>
          <p:cNvPr id="89" name="曲线"/>
          <p:cNvSpPr>
            <a:spLocks/>
          </p:cNvSpPr>
          <p:nvPr/>
        </p:nvSpPr>
        <p:spPr>
          <a:xfrm rot="0">
            <a:off x="8881433" y="343511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0" name="曲线"/>
          <p:cNvSpPr>
            <a:spLocks/>
          </p:cNvSpPr>
          <p:nvPr/>
        </p:nvSpPr>
        <p:spPr>
          <a:xfrm rot="0">
            <a:off x="8723282" y="1853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Tree>
    <p:extLst>
      <p:ext uri="{BB962C8B-B14F-4D97-AF65-F5344CB8AC3E}">
        <p14:creationId xmlns:p14="http://schemas.microsoft.com/office/powerpoint/2010/main" val="15819947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4" name="文本框"/>
          <p:cNvSpPr>
            <a:spLocks noGrp="1"/>
          </p:cNvSpPr>
          <p:nvPr>
            <p:ph type="title"/>
          </p:nvPr>
        </p:nvSpPr>
        <p:spPr>
          <a:xfrm rot="0">
            <a:off x="699452" y="891793"/>
            <a:ext cx="6006632" cy="7404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SYSTEM APPROACH</a:t>
            </a:r>
            <a:endParaRPr lang="zh-CN" altLang="en-US" sz="4800" b="1" i="0" u="none" strike="noStrike" kern="0" cap="none" spc="25"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6" name="矩形"/>
          <p:cNvSpPr>
            <a:spLocks/>
          </p:cNvSpPr>
          <p:nvPr/>
        </p:nvSpPr>
        <p:spPr>
          <a:xfrm rot="0">
            <a:off x="1199418" y="1086366"/>
            <a:ext cx="9778785" cy="4730833"/>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r>
              <a:rPr lang="en-US" altLang="zh-CN" sz="2000" b="1" i="0" u="none" strike="noStrike" kern="1200" cap="none" spc="0" baseline="0">
                <a:solidFill>
                  <a:srgbClr val="0F0F0F"/>
                </a:solidFill>
                <a:latin typeface="Calibri" pitchFamily="0" charset="0"/>
                <a:ea typeface="Calibri" pitchFamily="0" charset="0"/>
                <a:cs typeface="Calibri" pitchFamily="0" charset="0"/>
              </a:rPr>
              <a:t>The "System Approach" section outlines the overall strategy and methodology for developing and implementing the rental bike prediction system. Here's a suggested structure for this section:</a:t>
            </a:r>
            <a:endParaRPr lang="en-US" altLang="zh-CN" sz="2000" b="0" i="0" u="none" strike="noStrike" kern="1200" cap="none" spc="0" baseline="0">
              <a:solidFill>
                <a:srgbClr val="404040"/>
              </a:solidFill>
              <a:latin typeface="Calibri" pitchFamily="0" charset="0"/>
              <a:ea typeface="Calibri"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Calibri" pitchFamily="0" charset="0"/>
                <a:ea typeface="宋体" pitchFamily="0" charset="0"/>
                <a:cs typeface="Calibri" pitchFamily="0" charset="0"/>
              </a:rPr>
              <a:t>System requirements</a:t>
            </a:r>
            <a:endParaRPr lang="en-US" altLang="zh-CN" sz="2000" b="1" i="0" u="none" strike="noStrike" kern="1200" cap="none" spc="0" baseline="0">
              <a:solidFill>
                <a:srgbClr val="0F0F0F"/>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0F0F0F"/>
                </a:solidFill>
                <a:latin typeface="Calibri" pitchFamily="0" charset="0"/>
                <a:ea typeface="宋体" pitchFamily="0" charset="0"/>
                <a:cs typeface="Calibri" pitchFamily="0" charset="0"/>
              </a:rPr>
              <a:t>Library required to build the model</a:t>
            </a:r>
            <a:endParaRPr lang="zh-CN" altLang="en-US" sz="2000" b="1" i="0" u="none" strike="noStrike" kern="1200" cap="none" spc="0" baseline="0">
              <a:solidFill>
                <a:srgbClr val="0F0F0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201084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曲线"/>
          <p:cNvSpPr>
            <a:spLocks/>
          </p:cNvSpPr>
          <p:nvPr/>
        </p:nvSpPr>
        <p:spPr>
          <a:xfrm rot="0">
            <a:off x="9353550" y="4614953"/>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00" name="文本框"/>
          <p:cNvSpPr>
            <a:spLocks noGrp="1"/>
          </p:cNvSpPr>
          <p:nvPr>
            <p:ph type="title"/>
          </p:nvPr>
        </p:nvSpPr>
        <p:spPr>
          <a:xfrm rot="0">
            <a:off x="558165" y="857885"/>
            <a:ext cx="97631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ALGORITHEM </a:t>
            </a:r>
            <a:r>
              <a:rPr lang="en-US" altLang="zh-CN" sz="4800" b="1" i="0" u="none" strike="noStrike" kern="0" cap="none" spc="-40" baseline="0">
                <a:solidFill>
                  <a:schemeClr val="tx1"/>
                </a:solidFill>
                <a:latin typeface="Times New Roman" pitchFamily="0" charset="0"/>
                <a:ea typeface="宋体" pitchFamily="0" charset="0"/>
                <a:cs typeface="Trebuchet MS" pitchFamily="0" charset="0"/>
              </a:rPr>
              <a:t>&amp; </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DEPLOYMENT</a:t>
            </a:r>
            <a:endParaRPr lang="zh-CN" altLang="en-US" sz="4800" b="1" i="0" u="none" strike="noStrike" kern="0" cap="none" spc="-4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1228173" y="2092780"/>
            <a:ext cx="9735652" cy="474521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In the Algorithm section, describe the machine learning algorithm chosen for predicting bike counts. Here's an example structure for this section:</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Algorithm Selection:</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Provide a brief overview of the chosen algorithm (e.g., time-series forecasting model, like ARIMA or LSTM) and justify its selection based on the problem statement and data characteristics.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Data Input:</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Specify the input features used by the algorithm, such as historical bike rental data, weather conditions, day of the week, and any other relevant factors.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Training Process: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Explain how the algorithm is trained using historical data. Highlight any specific considerations or techniques employed, such as cross-validation or hyperparameter tuning.</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a:solidFill>
                  <a:srgbClr val="404040"/>
                </a:solidFill>
                <a:latin typeface="Calibri" pitchFamily="0" charset="0"/>
                <a:ea typeface="Calibri" pitchFamily="0" charset="0"/>
                <a:cs typeface="Calibri" pitchFamily="0" charset="0"/>
              </a:rPr>
              <a:t>Prediction Process:</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lvl="1" marL="629920" indent="-305435" algn="l" defTabSz="457200" eaLnBrk="1" latinLnBrk="0" hangingPunct="1">
              <a:lnSpc>
                <a:spcPct val="10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Calibri" pitchFamily="0" charset="0"/>
                <a:ea typeface="Calibri" pitchFamily="0" charset="0"/>
                <a:cs typeface="Calibri" pitchFamily="0" charset="0"/>
              </a:rPr>
              <a:t>Detail how the trained algorithm makes predictions for future bike counts. Discuss any real-time data inputs considered during the prediction phase.</a:t>
            </a:r>
            <a:endParaRPr lang="en-US" altLang="zh-CN" sz="1600" b="0" i="0" u="none" strike="noStrike" kern="1200" cap="none" spc="0" baseline="0">
              <a:solidFill>
                <a:srgbClr val="404040"/>
              </a:solidFill>
              <a:latin typeface="Calibri" pitchFamily="0" charset="0"/>
              <a:ea typeface="宋体" pitchFamily="0" charset="0"/>
              <a:cs typeface="Calibri" pitchFamily="0" charset="0"/>
            </a:endParaRPr>
          </a:p>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rgbClr val="40404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14543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rot="0">
            <a:off x="9353550" y="47012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9166" y="4344656"/>
            <a:ext cx="1647466" cy="2499324"/>
          </a:xfrm>
          <a:prstGeom prst="rect"/>
          <a:noFill/>
          <a:ln w="12700" cmpd="sng" cap="flat">
            <a:noFill/>
            <a:prstDash val="solid"/>
            <a:miter/>
          </a:ln>
        </p:spPr>
      </p:pic>
      <p:sp>
        <p:nvSpPr>
          <p:cNvPr id="107" name="文本框"/>
          <p:cNvSpPr>
            <a:spLocks noGrp="1"/>
          </p:cNvSpPr>
          <p:nvPr>
            <p:ph type="title"/>
          </p:nvPr>
        </p:nvSpPr>
        <p:spPr>
          <a:xfrm rot="0">
            <a:off x="826039" y="798711"/>
            <a:ext cx="7543164" cy="7404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矩形"/>
          <p:cNvSpPr>
            <a:spLocks/>
          </p:cNvSpPr>
          <p:nvPr/>
        </p:nvSpPr>
        <p:spPr>
          <a:xfrm rot="0">
            <a:off x="825607" y="2380326"/>
            <a:ext cx="10684559" cy="2085401"/>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r>
              <a:rPr lang="en-US" altLang="zh-CN" sz="2400" b="0" i="0" u="none" strike="noStrike" kern="1200" cap="none" spc="0" baseline="0">
                <a:solidFill>
                  <a:srgbClr val="0F0F0F"/>
                </a:solidFill>
                <a:latin typeface="Calibri" pitchFamily="0" charset="0"/>
                <a:ea typeface="Calibri" pitchFamily="0" charset="0"/>
                <a:cs typeface="Calibri"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8080318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矩形"/>
          <p:cNvSpPr>
            <a:spLocks/>
          </p:cNvSpPr>
          <p:nvPr/>
        </p:nvSpPr>
        <p:spPr>
          <a:xfrm rot="0">
            <a:off x="754152" y="808730"/>
            <a:ext cx="3864621"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CONCLUTION</a:t>
            </a:r>
            <a:endParaRPr lang="zh-CN" altLang="en-US" sz="48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15" name="矩形"/>
          <p:cNvSpPr>
            <a:spLocks/>
          </p:cNvSpPr>
          <p:nvPr/>
        </p:nvSpPr>
        <p:spPr>
          <a:xfrm rot="0">
            <a:off x="1141909" y="1316402"/>
            <a:ext cx="10238861" cy="458706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Calibri" pitchFamily="0" charset="0"/>
                <a:ea typeface="Calibri" pitchFamily="0" charset="0"/>
                <a:cs typeface="Calibri"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181384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0" name="文本框"/>
          <p:cNvSpPr>
            <a:spLocks noGrp="1"/>
          </p:cNvSpPr>
          <p:nvPr>
            <p:ph type="title"/>
          </p:nvPr>
        </p:nvSpPr>
        <p:spPr>
          <a:xfrm rot="0">
            <a:off x="683446" y="845519"/>
            <a:ext cx="453622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FUTURE SCOPE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矩形"/>
          <p:cNvSpPr>
            <a:spLocks/>
          </p:cNvSpPr>
          <p:nvPr/>
        </p:nvSpPr>
        <p:spPr>
          <a:xfrm rot="0">
            <a:off x="1127531" y="1215762"/>
            <a:ext cx="9936936" cy="4687700"/>
          </a:xfrm>
          <a:prstGeom prst="rect"/>
          <a:noFill/>
          <a:ln w="12700" cmpd="sng" cap="flat">
            <a:noFill/>
            <a:prstDash val="solid"/>
            <a:miter/>
          </a:ln>
        </p:spPr>
        <p:txBody>
          <a:bodyPr vert="horz" wrap="square" lIns="91440" tIns="45720" rIns="91440" bIns="45720" anchor="ctr" anchorCtr="0">
            <a:prstTxWarp prst="textNoShape"/>
          </a:bodyPr>
          <a:lstStyle/>
          <a:p>
            <a:pPr marL="0" indent="0" algn="just" defTabSz="457200" eaLnBrk="1" latinLnBrk="0" hangingPunct="1">
              <a:lnSpc>
                <a:spcPct val="110000"/>
              </a:lnSpc>
              <a:spcBef>
                <a:spcPct val="20000"/>
              </a:spcBef>
              <a:spcAft>
                <a:spcPts val="600"/>
              </a:spcAft>
              <a:buNone/>
            </a:pPr>
            <a:endParaRPr lang="en-US" altLang="zh-CN" sz="2400" b="1" i="0" u="none" strike="noStrike" kern="1200" cap="none" spc="0" baseline="0">
              <a:solidFill>
                <a:srgbClr val="404040"/>
              </a:solidFill>
              <a:latin typeface="Calibri" pitchFamily="0" charset="0"/>
              <a:ea typeface="Calibri" pitchFamily="0" charset="0"/>
              <a:cs typeface="Calibri" pitchFamily="0" charset="0"/>
            </a:endParaRPr>
          </a:p>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Calibri" pitchFamily="0" charset="0"/>
                <a:ea typeface="Calibri" pitchFamily="0" charset="0"/>
                <a:cs typeface="Calibri"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400" b="0" i="0" u="none" strike="noStrike" kern="1200" cap="none" spc="0" baseline="0">
              <a:solidFill>
                <a:srgbClr val="404040"/>
              </a:solidFill>
              <a:latin typeface="Calibri" pitchFamily="0" charset="0"/>
              <a:ea typeface="Calibri" pitchFamily="0" charset="0"/>
              <a:cs typeface="Calibri" pitchFamily="0" charset="0"/>
            </a:endParaRPr>
          </a:p>
          <a:p>
            <a:pPr marL="305435" indent="-305435" algn="just" defTabSz="457200" eaLnBrk="1" latinLnBrk="0" hangingPunct="1">
              <a:lnSpc>
                <a:spcPct val="110000"/>
              </a:lnSpc>
              <a:spcBef>
                <a:spcPct val="20000"/>
              </a:spcBef>
              <a:spcAft>
                <a:spcPts val="600"/>
              </a:spcAft>
              <a:buClr>
                <a:schemeClr val="accent1"/>
              </a:buClr>
              <a:buSzPct val="92000"/>
              <a:buFont typeface="Wingdings 2" pitchFamily="18" charset="2"/>
              <a:buChar char=""/>
            </a:pPr>
            <a:endParaRPr lang="zh-CN" altLang="en-US" sz="1800" b="0" i="0" u="none" strike="noStrike" kern="1200" cap="none" spc="0" baseline="0">
              <a:solidFill>
                <a:srgbClr val="40404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2332762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dc:title>
  <cp:lastModifiedBy>root</cp:lastModifiedBy>
  <cp:revision>233</cp:revision>
  <dcterms:created xsi:type="dcterms:W3CDTF">2024-04-02T15:09:33Z</dcterms:created>
  <dcterms:modified xsi:type="dcterms:W3CDTF">2024-04-03T03:32:22Z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2024-04-01T16:00:00Z</vt:filetime>
  </property>
</Properties>
</file>