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4" autoAdjust="0"/>
  </p:normalViewPr>
  <p:slideViewPr>
    <p:cSldViewPr snapToGrid="0">
      <p:cViewPr varScale="1">
        <p:scale>
          <a:sx n="66" d="100"/>
          <a:sy n="66" d="100"/>
        </p:scale>
        <p:origin x="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8/31/2022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8/31/2022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693A-2307-4FDC-9539-08DC9083DDED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EA7-B10E-4739-92FE-8993461CC0B7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13F-2D2A-49BA-966D-6530A12E7C15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E1C1-C26F-4479-A8BD-144B4C139DA5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9E61-C2D6-49AB-83F2-8FC9FEFBDAFD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E74F-367A-4D3C-8AA7-FA60CCA05EAE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3F9C-6465-4987-8E4E-615CFD4753AA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EFD6-3C20-43C6-9E75-1A9D48D9576F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3D5A-A484-46EE-9DC8-9A16BFF8327E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BC8-78D1-4FEB-9D4F-E22E45CC04F7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8210-870C-4A62-9D1B-4B25162550AB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CABDA2-EB00-4A4D-86B7-63E286A484E5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4" y="394446"/>
            <a:ext cx="10929256" cy="940368"/>
          </a:xfrm>
        </p:spPr>
        <p:txBody>
          <a:bodyPr>
            <a:normAutofit/>
          </a:bodyPr>
          <a:lstStyle/>
          <a:p>
            <a:r>
              <a:rPr lang="pt-BR" sz="3600" dirty="0"/>
              <a:t>MODELAGEM DO SISTEMA DE CADASTRO DE CLIENTES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79770"/>
            <a:ext cx="9144000" cy="504938"/>
          </a:xfrm>
        </p:spPr>
        <p:txBody>
          <a:bodyPr/>
          <a:lstStyle/>
          <a:p>
            <a:r>
              <a:rPr lang="en-US" dirty="0"/>
              <a:t>CLIENTLAB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DC208-88EA-F240-CFFF-A883FB0B0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483" y="2129665"/>
            <a:ext cx="9203626" cy="40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47750" y="336144"/>
            <a:ext cx="10096500" cy="11509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CRITÉRIOS APLICADOS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CE2C8-4DDC-9BD7-A5CF-1E39CFA7D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512" y="3863766"/>
            <a:ext cx="10096500" cy="3778006"/>
          </a:xfrm>
        </p:spPr>
        <p:txBody>
          <a:bodyPr>
            <a:normAutofit/>
          </a:bodyPr>
          <a:lstStyle/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/>
            </a:pPr>
            <a:r>
              <a:rPr lang="pt-BR" sz="20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As operações referentes a  pagamento de imposto  são representadas como métodos da classe Pessoa.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/>
            </a:pPr>
            <a:endParaRPr lang="pt-BR" sz="2000" b="1" dirty="0">
              <a:ln w="12700" cmpd="sng">
                <a:noFill/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pt-BR" sz="1800" b="1" dirty="0">
              <a:ln w="12700" cmpd="sng">
                <a:noFill/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30ADD-3170-6333-3041-5D21AEF30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921" y="1945365"/>
            <a:ext cx="2897821" cy="115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8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47750" y="336144"/>
            <a:ext cx="10096500" cy="11509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CRITÉRIOS APLICADOS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CE2C8-4DDC-9BD7-A5CF-1E39CFA7D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83" y="3747216"/>
            <a:ext cx="10096500" cy="3778006"/>
          </a:xfrm>
        </p:spPr>
        <p:txBody>
          <a:bodyPr>
            <a:normAutofit/>
          </a:bodyPr>
          <a:lstStyle/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/>
            </a:pPr>
            <a:r>
              <a:rPr lang="pt-BR" sz="20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Banco de dados onde serão armazenados os dados das classes e seus atributos.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/>
            </a:pPr>
            <a:endParaRPr lang="pt-BR" sz="2000" b="1" dirty="0">
              <a:ln w="12700" cmpd="sng">
                <a:noFill/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pt-BR" sz="1800" b="1" dirty="0">
              <a:ln w="12700" cmpd="sng">
                <a:noFill/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3751C-D261-577E-3808-AAE80E7F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892" y="1959878"/>
            <a:ext cx="2897821" cy="115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8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509164"/>
            <a:ext cx="10096500" cy="11509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CONTEÚDO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/>
            </a:pPr>
            <a:r>
              <a:rPr lang="pt-BR" sz="18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REQUISITOS</a:t>
            </a:r>
          </a:p>
          <a:p>
            <a:pPr marR="0" lvl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/>
            </a:pPr>
            <a:endParaRPr lang="pt-BR" sz="1800" b="1" dirty="0">
              <a:ln w="12700" cmpd="sng">
                <a:noFill/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R="0" lvl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/>
            </a:pPr>
            <a:r>
              <a:rPr lang="pt-BR" sz="18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DIAGRAMA  UML</a:t>
            </a:r>
          </a:p>
          <a:p>
            <a:pPr marR="0" lvl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/>
            </a:pPr>
            <a:endParaRPr lang="pt-BR" sz="1800" b="1" dirty="0">
              <a:ln w="12700" cmpd="sng">
                <a:noFill/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R="0" lvl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/>
            </a:pPr>
            <a:r>
              <a:rPr lang="pt-BR" sz="18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CONFIGURAÇÃO DO SISTEMA</a:t>
            </a:r>
          </a:p>
          <a:p>
            <a:pPr marR="0" lvl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/>
            </a:pPr>
            <a:endParaRPr lang="pt-BR" sz="1800" b="1" dirty="0">
              <a:ln w="12700" cmpd="sng">
                <a:noFill/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R="0" lvl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/>
            </a:pPr>
            <a:r>
              <a:rPr lang="pt-BR" sz="18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CRITÉRIOS APLICADOS</a:t>
            </a:r>
            <a:endParaRPr lang="en-US" sz="1800" b="1" dirty="0">
              <a:ln w="12700" cmpd="sng">
                <a:noFill/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0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47750" y="161973"/>
            <a:ext cx="10096500" cy="11509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REQUISITOS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70114" y="1191655"/>
            <a:ext cx="10096500" cy="3778006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pt-BR" sz="18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São requisitos do sistema:</a:t>
            </a:r>
          </a:p>
          <a:p>
            <a:pPr>
              <a:lnSpc>
                <a:spcPct val="170000"/>
              </a:lnSpc>
            </a:pPr>
            <a:r>
              <a:rPr lang="pt-BR" sz="18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Armazenar os cadastros das pessoas físicas e jurídicas;</a:t>
            </a:r>
          </a:p>
          <a:p>
            <a:pPr>
              <a:lnSpc>
                <a:spcPct val="170000"/>
              </a:lnSpc>
            </a:pPr>
            <a:r>
              <a:rPr lang="pt-BR" sz="18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 classe pessoas físicas possuem nome, CPF, data de nascimento e </a:t>
            </a:r>
            <a:r>
              <a:rPr lang="pt-BR" sz="1800" b="1" dirty="0" err="1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e-mmaill</a:t>
            </a:r>
            <a:r>
              <a:rPr lang="pt-BR" sz="18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;</a:t>
            </a:r>
          </a:p>
          <a:p>
            <a:pPr>
              <a:lnSpc>
                <a:spcPct val="170000"/>
              </a:lnSpc>
            </a:pPr>
            <a:r>
              <a:rPr lang="pt-BR" sz="18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 classe  pessoas jurídicas possuem nome, CNPJ, razão social e e-mail;</a:t>
            </a:r>
          </a:p>
          <a:p>
            <a:pPr>
              <a:lnSpc>
                <a:spcPct val="170000"/>
              </a:lnSpc>
            </a:pPr>
            <a:r>
              <a:rPr lang="pt-BR" sz="18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Estas classes devem possuir a opção para pagar imposto;</a:t>
            </a:r>
          </a:p>
          <a:p>
            <a:pPr>
              <a:lnSpc>
                <a:spcPct val="170000"/>
              </a:lnSpc>
            </a:pPr>
            <a:r>
              <a:rPr lang="pt-BR" sz="18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Devem possuir um endereço e a indicação se o endereço é comercial ou residencial;</a:t>
            </a:r>
          </a:p>
          <a:p>
            <a:pPr>
              <a:lnSpc>
                <a:spcPct val="170000"/>
              </a:lnSpc>
            </a:pPr>
            <a:r>
              <a:rPr lang="pt-BR" sz="18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O sistema deve armazenar os dados  em arquivos.</a:t>
            </a:r>
            <a:endParaRPr lang="en-US" sz="1800" b="1" dirty="0">
              <a:ln w="12700" cmpd="sng">
                <a:noFill/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877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47750" y="161973"/>
            <a:ext cx="10096500" cy="11509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DIAGRAMA UML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32FB36-D602-12BE-A560-1A61E0C49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717" y="1312880"/>
            <a:ext cx="10461533" cy="4768606"/>
          </a:xfrm>
        </p:spPr>
      </p:pic>
    </p:spTree>
    <p:extLst>
      <p:ext uri="{BB962C8B-B14F-4D97-AF65-F5344CB8AC3E}">
        <p14:creationId xmlns:p14="http://schemas.microsoft.com/office/powerpoint/2010/main" val="30851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47750" y="263573"/>
            <a:ext cx="10096500" cy="11509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CONFIGURAÇÃO DO SISTEMA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CE2C8-4DDC-9BD7-A5CF-1E39CFA7D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514" y="1056368"/>
            <a:ext cx="10096500" cy="3778006"/>
          </a:xfrm>
        </p:spPr>
        <p:txBody>
          <a:bodyPr>
            <a:normAutofit fontScale="25000" lnSpcReduction="20000"/>
          </a:bodyPr>
          <a:lstStyle/>
          <a:p>
            <a:pPr marR="0" lvl="0">
              <a:lnSpc>
                <a:spcPct val="190000"/>
              </a:lnSpc>
              <a:spcAft>
                <a:spcPts val="0"/>
              </a:spcAft>
              <a:tabLst/>
            </a:pPr>
            <a:r>
              <a:rPr lang="pt-BR" sz="68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O sistema possui:</a:t>
            </a:r>
          </a:p>
          <a:p>
            <a:pPr marR="0" lvl="0">
              <a:lnSpc>
                <a:spcPct val="190000"/>
              </a:lnSpc>
              <a:spcAft>
                <a:spcPts val="0"/>
              </a:spcAft>
              <a:tabLst/>
            </a:pPr>
            <a:r>
              <a:rPr lang="pt-BR" sz="68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As classes: Pessoa, </a:t>
            </a:r>
            <a:r>
              <a:rPr lang="pt-BR" sz="6800" b="1" dirty="0" err="1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PessoaFísica</a:t>
            </a:r>
            <a:r>
              <a:rPr lang="pt-BR" sz="68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pt-BR" sz="6800" b="1" dirty="0" err="1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PessoaJurídica</a:t>
            </a:r>
            <a:r>
              <a:rPr lang="pt-BR" sz="68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, Endereço, Imposto e Banco de Dados.</a:t>
            </a:r>
          </a:p>
          <a:p>
            <a:pPr marR="0" lvl="0">
              <a:lnSpc>
                <a:spcPct val="190000"/>
              </a:lnSpc>
              <a:spcAft>
                <a:spcPts val="0"/>
              </a:spcAft>
              <a:tabLst/>
            </a:pPr>
            <a:r>
              <a:rPr lang="pt-BR" sz="68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Os Atributos:</a:t>
            </a:r>
          </a:p>
          <a:p>
            <a:pPr marR="0" lvl="0">
              <a:lnSpc>
                <a:spcPct val="190000"/>
              </a:lnSpc>
              <a:spcAft>
                <a:spcPts val="0"/>
              </a:spcAft>
              <a:tabLst/>
            </a:pPr>
            <a:r>
              <a:rPr lang="pt-BR" sz="68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Pessoa – Nome</a:t>
            </a:r>
          </a:p>
          <a:p>
            <a:pPr marR="0" lvl="0">
              <a:lnSpc>
                <a:spcPct val="190000"/>
              </a:lnSpc>
              <a:spcAft>
                <a:spcPts val="0"/>
              </a:spcAft>
              <a:tabLst/>
            </a:pPr>
            <a:r>
              <a:rPr lang="pt-BR" sz="6800" b="1" dirty="0" err="1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PessoaJuridica</a:t>
            </a:r>
            <a:r>
              <a:rPr lang="pt-BR" sz="68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– CNPJ , Razão Social</a:t>
            </a:r>
          </a:p>
          <a:p>
            <a:pPr marR="0" lvl="0">
              <a:lnSpc>
                <a:spcPct val="190000"/>
              </a:lnSpc>
              <a:spcAft>
                <a:spcPts val="0"/>
              </a:spcAft>
              <a:tabLst/>
            </a:pPr>
            <a:r>
              <a:rPr lang="pt-BR" sz="6800" b="1" dirty="0" err="1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PessoaFisica</a:t>
            </a:r>
            <a:r>
              <a:rPr lang="pt-BR" sz="68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– CPF, Data de Nascimento</a:t>
            </a:r>
          </a:p>
          <a:p>
            <a:pPr marR="0" lvl="0">
              <a:lnSpc>
                <a:spcPct val="190000"/>
              </a:lnSpc>
              <a:spcAft>
                <a:spcPts val="0"/>
              </a:spcAft>
              <a:tabLst/>
            </a:pPr>
            <a:r>
              <a:rPr lang="pt-BR" sz="6800" b="1" dirty="0" err="1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Endereco</a:t>
            </a:r>
            <a:r>
              <a:rPr lang="pt-BR" sz="68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– Logradouro, Número, Complemento, Comercial.</a:t>
            </a:r>
          </a:p>
          <a:p>
            <a:pPr marR="0" lvl="0">
              <a:lnSpc>
                <a:spcPct val="190000"/>
              </a:lnSpc>
              <a:spcAft>
                <a:spcPts val="0"/>
              </a:spcAft>
              <a:tabLst/>
            </a:pPr>
            <a:r>
              <a:rPr lang="pt-BR" sz="68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Os Métodos:</a:t>
            </a:r>
          </a:p>
          <a:p>
            <a:pPr marR="0" lvl="0">
              <a:lnSpc>
                <a:spcPct val="190000"/>
              </a:lnSpc>
              <a:spcAft>
                <a:spcPts val="0"/>
              </a:spcAft>
              <a:tabLst/>
            </a:pPr>
            <a:r>
              <a:rPr lang="pt-BR" sz="68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Imposto - Pagar</a:t>
            </a:r>
          </a:p>
          <a:p>
            <a:pPr marR="0" lvl="0">
              <a:lnSpc>
                <a:spcPct val="190000"/>
              </a:lnSpc>
              <a:spcAft>
                <a:spcPts val="0"/>
              </a:spcAft>
              <a:tabLst/>
            </a:pPr>
            <a:r>
              <a:rPr lang="pt-BR" sz="68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Banco de Dados - Salvar, Remover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295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47750" y="161973"/>
            <a:ext cx="10096500" cy="11509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CRITÉRIOS APLICADOS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CE2C8-4DDC-9BD7-A5CF-1E39CFA7D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0" y="2918021"/>
            <a:ext cx="10096500" cy="3778006"/>
          </a:xfrm>
        </p:spPr>
        <p:txBody>
          <a:bodyPr>
            <a:normAutofit/>
          </a:bodyPr>
          <a:lstStyle/>
          <a:p>
            <a:pPr marL="0" marR="0" lvl="0" indent="0" algn="just">
              <a:lnSpc>
                <a:spcPct val="170000"/>
              </a:lnSpc>
              <a:spcAft>
                <a:spcPts val="0"/>
              </a:spcAft>
              <a:buNone/>
              <a:tabLst/>
              <a:defRPr sz="1600"/>
            </a:pPr>
            <a:r>
              <a:rPr lang="pt-BR" sz="20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 classe Pessoa possui como atributos o nome e o endereço. Por possuir atributos próprios (logradouro, número, complemento e a opção residencial ou comercial). </a:t>
            </a:r>
            <a:endParaRPr lang="pt-BR" sz="1800" b="1" dirty="0">
              <a:ln w="12700" cmpd="sng">
                <a:noFill/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E9A09-F0A4-3AF6-9EA8-1D18393CA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886" y="1497975"/>
            <a:ext cx="2200410" cy="96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47750" y="161973"/>
            <a:ext cx="10096500" cy="11509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CRITÉRIOS APLICADOS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CE2C8-4DDC-9BD7-A5CF-1E39CFA7D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771" y="3239653"/>
            <a:ext cx="10096500" cy="3778006"/>
          </a:xfrm>
        </p:spPr>
        <p:txBody>
          <a:bodyPr>
            <a:normAutofit/>
          </a:bodyPr>
          <a:lstStyle/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/>
            </a:pPr>
            <a:r>
              <a:rPr lang="pt-BR" sz="20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 classe </a:t>
            </a:r>
            <a:r>
              <a:rPr lang="pt-BR" sz="2000" b="1" dirty="0" err="1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PessoaFisica</a:t>
            </a:r>
            <a:r>
              <a:rPr lang="pt-BR" sz="20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possui como atributos específicos o CPF e a data de nascimento. Os atributos nome e endereço, também presentes na classe </a:t>
            </a:r>
            <a:r>
              <a:rPr lang="pt-BR" sz="2000" b="1" dirty="0" err="1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PessoaJuridica</a:t>
            </a:r>
            <a:r>
              <a:rPr lang="pt-BR" sz="20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, são herdados da classe Pessoa.</a:t>
            </a:r>
          </a:p>
          <a:p>
            <a:endParaRPr lang="pt-BR" sz="1800" b="1" dirty="0">
              <a:ln w="12700" cmpd="sng">
                <a:noFill/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5DDFB-7FA6-4386-E551-88FB4039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1" y="1468224"/>
            <a:ext cx="2200410" cy="139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47750" y="336144"/>
            <a:ext cx="10096500" cy="11509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CRITÉRIOS APLICADOS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CE2C8-4DDC-9BD7-A5CF-1E39CFA7D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827" y="3805710"/>
            <a:ext cx="10096500" cy="3778006"/>
          </a:xfrm>
        </p:spPr>
        <p:txBody>
          <a:bodyPr>
            <a:normAutofit/>
          </a:bodyPr>
          <a:lstStyle/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/>
            </a:pPr>
            <a:r>
              <a:rPr lang="pt-BR" sz="20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 classe </a:t>
            </a:r>
            <a:r>
              <a:rPr lang="pt-BR" sz="2000" b="1" dirty="0" err="1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PessoaJuridica</a:t>
            </a:r>
            <a:r>
              <a:rPr lang="pt-BR" sz="20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possui como atributos específicos o CNPJ e a razão social. Os atributos nome e endereço, também presentes na classe </a:t>
            </a:r>
            <a:r>
              <a:rPr lang="pt-BR" sz="2000" b="1" dirty="0" err="1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PessoaFisica</a:t>
            </a:r>
            <a:r>
              <a:rPr lang="pt-BR" sz="20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, são herdados da classe Pessoa.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/>
            </a:pPr>
            <a:endParaRPr lang="pt-BR" sz="2000" b="1" dirty="0">
              <a:ln w="12700" cmpd="sng">
                <a:noFill/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pt-BR" sz="1800" b="1" dirty="0">
              <a:ln w="12700" cmpd="sng">
                <a:noFill/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F6336-4C0B-B821-1D99-13E05BBE6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521" y="1646639"/>
            <a:ext cx="2200410" cy="15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4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47750" y="336144"/>
            <a:ext cx="10096500" cy="11509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CRITÉRIOS APLICADOS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CE2C8-4DDC-9BD7-A5CF-1E39CFA7D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827" y="3805710"/>
            <a:ext cx="10096500" cy="3778006"/>
          </a:xfrm>
        </p:spPr>
        <p:txBody>
          <a:bodyPr>
            <a:normAutofit/>
          </a:bodyPr>
          <a:lstStyle/>
          <a:p>
            <a:pPr marL="0" marR="0" lvl="0" indent="0" algn="just">
              <a:lnSpc>
                <a:spcPct val="170000"/>
              </a:lnSpc>
              <a:spcAft>
                <a:spcPts val="0"/>
              </a:spcAft>
              <a:buNone/>
              <a:tabLst/>
              <a:defRPr sz="1600"/>
            </a:pPr>
            <a:r>
              <a:rPr lang="pt-BR" sz="2000" b="1" dirty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O endereço representa  uma classe à parte “Classe Endereço”, e mantém uma relação de composição com a classe Pessoa.</a:t>
            </a:r>
          </a:p>
          <a:p>
            <a:endParaRPr lang="pt-BR" sz="1800" b="1" dirty="0">
              <a:ln w="12700" cmpd="sng">
                <a:noFill/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67AE8-5B6F-61B1-FF1B-A865BC90B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036" y="1441729"/>
            <a:ext cx="1651907" cy="19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51828"/>
      </p:ext>
    </p:extLst>
  </p:cSld>
  <p:clrMapOvr>
    <a:masterClrMapping/>
  </p:clrMapOvr>
</p:sld>
</file>

<file path=ppt/theme/theme1.xml><?xml version="1.0" encoding="utf-8"?>
<a:theme xmlns:a="http://schemas.openxmlformats.org/drawingml/2006/main" name="Vertical Lexicon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lexicon design slides.potx" id="{49C7086D-B6BF-42C9-B2E9-7A6F5A963EAA}" vid="{839E83B1-FF0C-49E8-8563-59D864F05AE3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1BD8E5-A18E-435C-B431-90A6B59F4B6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lexicon design slides</Template>
  <TotalTime>103</TotalTime>
  <Words>321</Words>
  <Application>Microsoft Office PowerPoint</Application>
  <PresentationFormat>Widescreen</PresentationFormat>
  <Paragraphs>43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Vertical Lexicon design template</vt:lpstr>
      <vt:lpstr>MODELAGEM DO SISTEMA DE CADASTRO DE CLIENTES</vt:lpstr>
      <vt:lpstr>CONTEÚDO</vt:lpstr>
      <vt:lpstr>REQUISITOS</vt:lpstr>
      <vt:lpstr>DIAGRAMA UML</vt:lpstr>
      <vt:lpstr>CONFIGURAÇÃO DO SISTEMA</vt:lpstr>
      <vt:lpstr>CRITÉRIOS APLICADOS</vt:lpstr>
      <vt:lpstr>CRITÉRIOS APLICADOS</vt:lpstr>
      <vt:lpstr>CRITÉRIOS APLICADOS</vt:lpstr>
      <vt:lpstr>CRITÉRIOS APLICADOS</vt:lpstr>
      <vt:lpstr>CRITÉRIOS APLICADOS</vt:lpstr>
      <vt:lpstr>CRITÉRIOS APLICADOS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DO SISTEMA DE CADASTRO DE CLIENTES</dc:title>
  <dc:creator>Afranio Silva</dc:creator>
  <cp:lastModifiedBy>Afranio Silva</cp:lastModifiedBy>
  <cp:revision>10</cp:revision>
  <dcterms:created xsi:type="dcterms:W3CDTF">2022-09-01T00:55:43Z</dcterms:created>
  <dcterms:modified xsi:type="dcterms:W3CDTF">2022-09-01T02:38:49Z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