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88825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1412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770580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152244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61412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770580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C03914-7B4B-4E68-A2A0-EAB73AD5778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7718A6-00BF-4980-A7B3-8974DFCF86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F347E3-59D7-4FB9-AACD-33DC6B9070D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518E9A-C587-41EB-A681-2750BD53EC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DC0DBD-9229-496B-86E5-6201A2B2A6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1522440" y="274680"/>
            <a:ext cx="9143640" cy="473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050BCA6-CF47-4BA6-A149-A85C2DE0B5C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AA1A03-73B7-4E0E-A173-9366C6CB77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37A448-2D7E-4F39-A8E0-25766EB94F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3534F0-BD17-4ABC-9F98-510C921C425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1B7277-4E87-4C83-9E39-C9B1134697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42C23B9-160D-4F6D-BD03-E127DF83D80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1412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770580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152244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/>
          </p:nvPr>
        </p:nvSpPr>
        <p:spPr>
          <a:xfrm>
            <a:off x="461412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/>
          </p:nvPr>
        </p:nvSpPr>
        <p:spPr>
          <a:xfrm>
            <a:off x="770580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4C8374-8BD0-4D28-8ED7-F2756CD1330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522440" y="274680"/>
            <a:ext cx="9143640" cy="473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lang="en-US" sz="5400" b="0" strike="noStrike" spc="-1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127" name="line"/>
          <p:cNvGrpSpPr/>
          <p:nvPr/>
        </p:nvGrpSpPr>
        <p:grpSpPr>
          <a:xfrm>
            <a:off x="1584720" y="4724280"/>
            <a:ext cx="8632080" cy="63720"/>
            <a:chOff x="1584720" y="4724280"/>
            <a:chExt cx="8632080" cy="63720"/>
          </a:xfrm>
        </p:grpSpPr>
        <p:sp>
          <p:nvSpPr>
            <p:cNvPr id="2" name="Freeform 5"/>
            <p:cNvSpPr/>
            <p:nvPr/>
          </p:nvSpPr>
          <p:spPr>
            <a:xfrm>
              <a:off x="9984600" y="4750560"/>
              <a:ext cx="232200" cy="7200"/>
            </a:xfrm>
            <a:custGeom>
              <a:avLst/>
              <a:gdLst/>
              <a:ahLst/>
              <a:cxnLst/>
              <a:rect l="l" t="t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6"/>
            <p:cNvSpPr/>
            <p:nvPr/>
          </p:nvSpPr>
          <p:spPr>
            <a:xfrm>
              <a:off x="9768600" y="4745160"/>
              <a:ext cx="228960" cy="10440"/>
            </a:xfrm>
            <a:custGeom>
              <a:avLst/>
              <a:gdLst/>
              <a:ahLst/>
              <a:cxnLst/>
              <a:rect l="l" t="t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7"/>
            <p:cNvSpPr/>
            <p:nvPr/>
          </p:nvSpPr>
          <p:spPr>
            <a:xfrm>
              <a:off x="9983520" y="475488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8"/>
            <p:cNvSpPr/>
            <p:nvPr/>
          </p:nvSpPr>
          <p:spPr>
            <a:xfrm>
              <a:off x="4983480" y="4761000"/>
              <a:ext cx="210600" cy="6120"/>
            </a:xfrm>
            <a:custGeom>
              <a:avLst/>
              <a:gdLst/>
              <a:ahLst/>
              <a:cxnLst/>
              <a:rect l="l" t="t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9"/>
            <p:cNvSpPr/>
            <p:nvPr/>
          </p:nvSpPr>
          <p:spPr>
            <a:xfrm>
              <a:off x="1814760" y="4763160"/>
              <a:ext cx="22320" cy="1080"/>
            </a:xfrm>
            <a:custGeom>
              <a:avLst/>
              <a:gdLst/>
              <a:ahLst/>
              <a:cxnLst/>
              <a:rect l="l" t="t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 10"/>
            <p:cNvSpPr/>
            <p:nvPr/>
          </p:nvSpPr>
          <p:spPr>
            <a:xfrm>
              <a:off x="4928400" y="4769280"/>
              <a:ext cx="31320" cy="1440"/>
            </a:xfrm>
            <a:custGeom>
              <a:avLst/>
              <a:gdLst/>
              <a:ahLst/>
              <a:cxnLst/>
              <a:rect l="l" t="t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 11"/>
            <p:cNvSpPr/>
            <p:nvPr/>
          </p:nvSpPr>
          <p:spPr>
            <a:xfrm>
              <a:off x="5164560" y="4739760"/>
              <a:ext cx="13680" cy="1080"/>
            </a:xfrm>
            <a:custGeom>
              <a:avLst/>
              <a:gdLst/>
              <a:ahLst/>
              <a:cxnLst/>
              <a:rect l="l" t="t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12"/>
            <p:cNvSpPr/>
            <p:nvPr/>
          </p:nvSpPr>
          <p:spPr>
            <a:xfrm>
              <a:off x="4233600" y="4777560"/>
              <a:ext cx="9720" cy="360"/>
            </a:xfrm>
            <a:custGeom>
              <a:avLst/>
              <a:gdLst/>
              <a:ahLst/>
              <a:cxnLst/>
              <a:rect l="l" t="t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 13"/>
            <p:cNvSpPr/>
            <p:nvPr/>
          </p:nvSpPr>
          <p:spPr>
            <a:xfrm>
              <a:off x="5441040" y="4728240"/>
              <a:ext cx="164160" cy="7920"/>
            </a:xfrm>
            <a:custGeom>
              <a:avLst/>
              <a:gdLst/>
              <a:ahLst/>
              <a:cxnLst/>
              <a:rect l="l" t="t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 14"/>
            <p:cNvSpPr/>
            <p:nvPr/>
          </p:nvSpPr>
          <p:spPr>
            <a:xfrm>
              <a:off x="2793240" y="47505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reeform 15"/>
            <p:cNvSpPr/>
            <p:nvPr/>
          </p:nvSpPr>
          <p:spPr>
            <a:xfrm>
              <a:off x="2794320" y="4749840"/>
              <a:ext cx="17640" cy="360"/>
            </a:xfrm>
            <a:custGeom>
              <a:avLst/>
              <a:gdLst/>
              <a:ahLst/>
              <a:cxnLst/>
              <a:rect l="l" t="t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reeform 16"/>
            <p:cNvSpPr/>
            <p:nvPr/>
          </p:nvSpPr>
          <p:spPr>
            <a:xfrm>
              <a:off x="4959720" y="4767480"/>
              <a:ext cx="23400" cy="1440"/>
            </a:xfrm>
            <a:custGeom>
              <a:avLst/>
              <a:gdLst/>
              <a:ahLst/>
              <a:cxnLst/>
              <a:rect l="l" t="t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Freeform 17"/>
            <p:cNvSpPr/>
            <p:nvPr/>
          </p:nvSpPr>
          <p:spPr>
            <a:xfrm>
              <a:off x="5025240" y="4760640"/>
              <a:ext cx="80640" cy="1440"/>
            </a:xfrm>
            <a:custGeom>
              <a:avLst/>
              <a:gdLst/>
              <a:ahLst/>
              <a:cxnLst/>
              <a:rect l="l" t="t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Freeform 18"/>
            <p:cNvSpPr/>
            <p:nvPr/>
          </p:nvSpPr>
          <p:spPr>
            <a:xfrm>
              <a:off x="3979800" y="4766760"/>
              <a:ext cx="948240" cy="19800"/>
            </a:xfrm>
            <a:custGeom>
              <a:avLst/>
              <a:gdLst/>
              <a:ahLst/>
              <a:cxnLst/>
              <a:rect l="l" t="t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Freeform 19"/>
            <p:cNvSpPr/>
            <p:nvPr/>
          </p:nvSpPr>
          <p:spPr>
            <a:xfrm>
              <a:off x="4614840" y="4771800"/>
              <a:ext cx="9720" cy="360"/>
            </a:xfrm>
            <a:custGeom>
              <a:avLst/>
              <a:gdLst/>
              <a:ahLst/>
              <a:cxnLst/>
              <a:rect l="l" t="t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Freeform 20"/>
            <p:cNvSpPr/>
            <p:nvPr/>
          </p:nvSpPr>
          <p:spPr>
            <a:xfrm>
              <a:off x="4433760" y="4775040"/>
              <a:ext cx="10800" cy="360"/>
            </a:xfrm>
            <a:custGeom>
              <a:avLst/>
              <a:gdLst/>
              <a:ahLst/>
              <a:cxnLst/>
              <a:rect l="l" t="t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Freeform 21"/>
            <p:cNvSpPr/>
            <p:nvPr/>
          </p:nvSpPr>
          <p:spPr>
            <a:xfrm>
              <a:off x="4940280" y="4762440"/>
              <a:ext cx="22320" cy="360"/>
            </a:xfrm>
            <a:custGeom>
              <a:avLst/>
              <a:gdLst/>
              <a:ahLst/>
              <a:cxnLst/>
              <a:rect l="l" t="t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Freeform 22"/>
            <p:cNvSpPr/>
            <p:nvPr/>
          </p:nvSpPr>
          <p:spPr>
            <a:xfrm>
              <a:off x="4963680" y="4766760"/>
              <a:ext cx="9000" cy="360"/>
            </a:xfrm>
            <a:custGeom>
              <a:avLst/>
              <a:gdLst/>
              <a:ahLst/>
              <a:cxnLst/>
              <a:rect l="l" t="t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Freeform 23"/>
            <p:cNvSpPr/>
            <p:nvPr/>
          </p:nvSpPr>
          <p:spPr>
            <a:xfrm>
              <a:off x="3857760" y="4763160"/>
              <a:ext cx="11520" cy="1080"/>
            </a:xfrm>
            <a:custGeom>
              <a:avLst/>
              <a:gdLst/>
              <a:ahLst/>
              <a:cxnLst/>
              <a:rect l="l" t="t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Freeform 24"/>
            <p:cNvSpPr/>
            <p:nvPr/>
          </p:nvSpPr>
          <p:spPr>
            <a:xfrm>
              <a:off x="4120200" y="4767480"/>
              <a:ext cx="533880" cy="7920"/>
            </a:xfrm>
            <a:custGeom>
              <a:avLst/>
              <a:gdLst/>
              <a:ahLst/>
              <a:cxnLst/>
              <a:rect l="l" t="t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Freeform 25"/>
            <p:cNvSpPr/>
            <p:nvPr/>
          </p:nvSpPr>
          <p:spPr>
            <a:xfrm>
              <a:off x="4862880" y="4764240"/>
              <a:ext cx="8280" cy="360"/>
            </a:xfrm>
            <a:custGeom>
              <a:avLst/>
              <a:gdLst/>
              <a:ahLst/>
              <a:cxnLst/>
              <a:rect l="l" t="t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Freeform 26"/>
            <p:cNvSpPr/>
            <p:nvPr/>
          </p:nvSpPr>
          <p:spPr>
            <a:xfrm>
              <a:off x="4884120" y="4769280"/>
              <a:ext cx="524160" cy="12240"/>
            </a:xfrm>
            <a:custGeom>
              <a:avLst/>
              <a:gdLst/>
              <a:ahLst/>
              <a:cxnLst/>
              <a:rect l="l" t="t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Freeform 27"/>
            <p:cNvSpPr/>
            <p:nvPr/>
          </p:nvSpPr>
          <p:spPr>
            <a:xfrm>
              <a:off x="9469080" y="4745880"/>
              <a:ext cx="9000" cy="1080"/>
            </a:xfrm>
            <a:custGeom>
              <a:avLst/>
              <a:gdLst/>
              <a:ahLst/>
              <a:cxnLst/>
              <a:rect l="l" t="t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Freeform 28"/>
            <p:cNvSpPr/>
            <p:nvPr/>
          </p:nvSpPr>
          <p:spPr>
            <a:xfrm>
              <a:off x="6593760" y="4739760"/>
              <a:ext cx="18720" cy="360"/>
            </a:xfrm>
            <a:custGeom>
              <a:avLst/>
              <a:gdLst/>
              <a:ahLst/>
              <a:cxnLst/>
              <a:rect l="l" t="t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Freeform 29"/>
            <p:cNvSpPr/>
            <p:nvPr/>
          </p:nvSpPr>
          <p:spPr>
            <a:xfrm>
              <a:off x="7015320" y="4728240"/>
              <a:ext cx="26280" cy="360"/>
            </a:xfrm>
            <a:custGeom>
              <a:avLst/>
              <a:gdLst/>
              <a:ahLst/>
              <a:cxnLst/>
              <a:rect l="l" t="t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Freeform 30"/>
            <p:cNvSpPr/>
            <p:nvPr/>
          </p:nvSpPr>
          <p:spPr>
            <a:xfrm>
              <a:off x="9240840" y="474516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Freeform 31"/>
            <p:cNvSpPr/>
            <p:nvPr/>
          </p:nvSpPr>
          <p:spPr>
            <a:xfrm>
              <a:off x="7859880" y="4737240"/>
              <a:ext cx="14760" cy="360"/>
            </a:xfrm>
            <a:custGeom>
              <a:avLst/>
              <a:gdLst/>
              <a:ahLst/>
              <a:cxnLst/>
              <a:rect l="l" t="t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Freeform 32"/>
            <p:cNvSpPr/>
            <p:nvPr/>
          </p:nvSpPr>
          <p:spPr>
            <a:xfrm>
              <a:off x="7009560" y="472896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Freeform 33"/>
            <p:cNvSpPr/>
            <p:nvPr/>
          </p:nvSpPr>
          <p:spPr>
            <a:xfrm>
              <a:off x="6395040" y="4730760"/>
              <a:ext cx="12240" cy="360"/>
            </a:xfrm>
            <a:custGeom>
              <a:avLst/>
              <a:gdLst/>
              <a:ahLst/>
              <a:cxnLst/>
              <a:rect l="l" t="t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Freeform 34"/>
            <p:cNvSpPr/>
            <p:nvPr/>
          </p:nvSpPr>
          <p:spPr>
            <a:xfrm>
              <a:off x="6422760" y="4739040"/>
              <a:ext cx="11520" cy="360"/>
            </a:xfrm>
            <a:custGeom>
              <a:avLst/>
              <a:gdLst/>
              <a:ahLst/>
              <a:cxnLst/>
              <a:rect l="l" t="t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Freeform 35"/>
            <p:cNvSpPr/>
            <p:nvPr/>
          </p:nvSpPr>
          <p:spPr>
            <a:xfrm>
              <a:off x="5760360" y="4734360"/>
              <a:ext cx="24840" cy="360"/>
            </a:xfrm>
            <a:custGeom>
              <a:avLst/>
              <a:gdLst/>
              <a:ahLst/>
              <a:cxnLst/>
              <a:rect l="l" t="t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Freeform 36"/>
            <p:cNvSpPr/>
            <p:nvPr/>
          </p:nvSpPr>
          <p:spPr>
            <a:xfrm>
              <a:off x="6363720" y="4737240"/>
              <a:ext cx="4320" cy="108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Freeform 37"/>
            <p:cNvSpPr/>
            <p:nvPr/>
          </p:nvSpPr>
          <p:spPr>
            <a:xfrm>
              <a:off x="9627480" y="4756680"/>
              <a:ext cx="2880" cy="360"/>
            </a:xfrm>
            <a:custGeom>
              <a:avLst/>
              <a:gdLst/>
              <a:ahLst/>
              <a:cxnLst/>
              <a:rect l="l" t="t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Freeform 38"/>
            <p:cNvSpPr/>
            <p:nvPr/>
          </p:nvSpPr>
          <p:spPr>
            <a:xfrm>
              <a:off x="9691200" y="4752360"/>
              <a:ext cx="22320" cy="360"/>
            </a:xfrm>
            <a:custGeom>
              <a:avLst/>
              <a:gdLst/>
              <a:ahLst/>
              <a:cxnLst/>
              <a:rect l="l" t="t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Freeform 39"/>
            <p:cNvSpPr/>
            <p:nvPr/>
          </p:nvSpPr>
          <p:spPr>
            <a:xfrm>
              <a:off x="8226720" y="4741560"/>
              <a:ext cx="27360" cy="1440"/>
            </a:xfrm>
            <a:custGeom>
              <a:avLst/>
              <a:gdLst/>
              <a:ahLst/>
              <a:cxnLst/>
              <a:rect l="l" t="t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Freeform 40"/>
            <p:cNvSpPr/>
            <p:nvPr/>
          </p:nvSpPr>
          <p:spPr>
            <a:xfrm>
              <a:off x="9504000" y="4773960"/>
              <a:ext cx="16920" cy="1080"/>
            </a:xfrm>
            <a:custGeom>
              <a:avLst/>
              <a:gdLst/>
              <a:ahLst/>
              <a:cxnLst/>
              <a:rect l="l" t="t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Freeform 41"/>
            <p:cNvSpPr/>
            <p:nvPr/>
          </p:nvSpPr>
          <p:spPr>
            <a:xfrm>
              <a:off x="9521280" y="4773240"/>
              <a:ext cx="12240" cy="360"/>
            </a:xfrm>
            <a:custGeom>
              <a:avLst/>
              <a:gdLst/>
              <a:ahLst/>
              <a:cxnLst/>
              <a:rect l="l" t="t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Freeform 42"/>
            <p:cNvSpPr/>
            <p:nvPr/>
          </p:nvSpPr>
          <p:spPr>
            <a:xfrm>
              <a:off x="8048880" y="4766760"/>
              <a:ext cx="7560" cy="360"/>
            </a:xfrm>
            <a:custGeom>
              <a:avLst/>
              <a:gdLst/>
              <a:ahLst/>
              <a:cxnLst/>
              <a:rect l="l" t="t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Freeform 43"/>
            <p:cNvSpPr/>
            <p:nvPr/>
          </p:nvSpPr>
          <p:spPr>
            <a:xfrm>
              <a:off x="9633960" y="4744080"/>
              <a:ext cx="225000" cy="9000"/>
            </a:xfrm>
            <a:custGeom>
              <a:avLst/>
              <a:gdLst/>
              <a:ahLst/>
              <a:cxnLst/>
              <a:rect l="l" t="t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Freeform 44"/>
            <p:cNvSpPr/>
            <p:nvPr/>
          </p:nvSpPr>
          <p:spPr>
            <a:xfrm>
              <a:off x="9669960" y="476928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Freeform 45"/>
            <p:cNvSpPr/>
            <p:nvPr/>
          </p:nvSpPr>
          <p:spPr>
            <a:xfrm>
              <a:off x="5782320" y="4773960"/>
              <a:ext cx="8280" cy="1080"/>
            </a:xfrm>
            <a:custGeom>
              <a:avLst/>
              <a:gdLst/>
              <a:ahLst/>
              <a:cxnLst/>
              <a:rect l="l" t="t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Freeform 46"/>
            <p:cNvSpPr/>
            <p:nvPr/>
          </p:nvSpPr>
          <p:spPr>
            <a:xfrm>
              <a:off x="9614880" y="47592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Freeform 47"/>
            <p:cNvSpPr/>
            <p:nvPr/>
          </p:nvSpPr>
          <p:spPr>
            <a:xfrm>
              <a:off x="5983920" y="4773960"/>
              <a:ext cx="2160" cy="360"/>
            </a:xfrm>
            <a:custGeom>
              <a:avLst/>
              <a:gdLst/>
              <a:ahLst/>
              <a:cxnLst/>
              <a:rect l="l" t="t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Freeform 48"/>
            <p:cNvSpPr/>
            <p:nvPr/>
          </p:nvSpPr>
          <p:spPr>
            <a:xfrm>
              <a:off x="6032880" y="4730760"/>
              <a:ext cx="4320" cy="108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Freeform 49"/>
            <p:cNvSpPr/>
            <p:nvPr/>
          </p:nvSpPr>
          <p:spPr>
            <a:xfrm>
              <a:off x="5986440" y="47739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Freeform 50"/>
            <p:cNvSpPr/>
            <p:nvPr/>
          </p:nvSpPr>
          <p:spPr>
            <a:xfrm>
              <a:off x="6927120" y="4764960"/>
              <a:ext cx="9000" cy="360"/>
            </a:xfrm>
            <a:custGeom>
              <a:avLst/>
              <a:gdLst/>
              <a:ahLst/>
              <a:cxnLst/>
              <a:rect l="l" t="t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Freeform 51"/>
            <p:cNvSpPr/>
            <p:nvPr/>
          </p:nvSpPr>
          <p:spPr>
            <a:xfrm>
              <a:off x="6745680" y="4762440"/>
              <a:ext cx="2880" cy="360"/>
            </a:xfrm>
            <a:custGeom>
              <a:avLst/>
              <a:gdLst/>
              <a:ahLst/>
              <a:cxnLst/>
              <a:rect l="l" t="t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Freeform 52"/>
            <p:cNvSpPr/>
            <p:nvPr/>
          </p:nvSpPr>
          <p:spPr>
            <a:xfrm>
              <a:off x="8160840" y="4733280"/>
              <a:ext cx="21600" cy="360"/>
            </a:xfrm>
            <a:custGeom>
              <a:avLst/>
              <a:gdLst/>
              <a:ahLst/>
              <a:cxnLst/>
              <a:rect l="l" t="t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 53"/>
            <p:cNvSpPr/>
            <p:nvPr/>
          </p:nvSpPr>
          <p:spPr>
            <a:xfrm>
              <a:off x="5975280" y="4773960"/>
              <a:ext cx="8280" cy="1080"/>
            </a:xfrm>
            <a:custGeom>
              <a:avLst/>
              <a:gdLst/>
              <a:ahLst/>
              <a:cxnLst/>
              <a:rect l="l" t="t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Freeform 54"/>
            <p:cNvSpPr/>
            <p:nvPr/>
          </p:nvSpPr>
          <p:spPr>
            <a:xfrm>
              <a:off x="7216920" y="4754880"/>
              <a:ext cx="5040" cy="1080"/>
            </a:xfrm>
            <a:custGeom>
              <a:avLst/>
              <a:gdLst/>
              <a:ahLst/>
              <a:cxnLst/>
              <a:rect l="l" t="t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Freeform 55"/>
            <p:cNvSpPr/>
            <p:nvPr/>
          </p:nvSpPr>
          <p:spPr>
            <a:xfrm>
              <a:off x="7188480" y="4752360"/>
              <a:ext cx="232200" cy="6120"/>
            </a:xfrm>
            <a:custGeom>
              <a:avLst/>
              <a:gdLst/>
              <a:ahLst/>
              <a:cxnLst/>
              <a:rect l="l" t="t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Freeform 56"/>
            <p:cNvSpPr/>
            <p:nvPr/>
          </p:nvSpPr>
          <p:spPr>
            <a:xfrm>
              <a:off x="7300440" y="4758120"/>
              <a:ext cx="12960" cy="360"/>
            </a:xfrm>
            <a:custGeom>
              <a:avLst/>
              <a:gdLst/>
              <a:ahLst/>
              <a:cxnLst/>
              <a:rect l="l" t="t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Freeform 57"/>
            <p:cNvSpPr/>
            <p:nvPr/>
          </p:nvSpPr>
          <p:spPr>
            <a:xfrm>
              <a:off x="7655760" y="4760640"/>
              <a:ext cx="15480" cy="360"/>
            </a:xfrm>
            <a:custGeom>
              <a:avLst/>
              <a:gdLst/>
              <a:ahLst/>
              <a:cxnLst/>
              <a:rect l="l" t="t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Freeform 58"/>
            <p:cNvSpPr/>
            <p:nvPr/>
          </p:nvSpPr>
          <p:spPr>
            <a:xfrm>
              <a:off x="5148000" y="4760640"/>
              <a:ext cx="50040" cy="1440"/>
            </a:xfrm>
            <a:custGeom>
              <a:avLst/>
              <a:gdLst/>
              <a:ahLst/>
              <a:cxnLst/>
              <a:rect l="l" t="t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Freeform 59"/>
            <p:cNvSpPr/>
            <p:nvPr/>
          </p:nvSpPr>
          <p:spPr>
            <a:xfrm>
              <a:off x="8568720" y="4754160"/>
              <a:ext cx="20160" cy="360"/>
            </a:xfrm>
            <a:custGeom>
              <a:avLst/>
              <a:gdLst/>
              <a:ahLst/>
              <a:cxnLst/>
              <a:rect l="l" t="t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60"/>
            <p:cNvSpPr/>
            <p:nvPr/>
          </p:nvSpPr>
          <p:spPr>
            <a:xfrm>
              <a:off x="7358040" y="4752360"/>
              <a:ext cx="14760" cy="1080"/>
            </a:xfrm>
            <a:custGeom>
              <a:avLst/>
              <a:gdLst/>
              <a:ahLst/>
              <a:cxnLst/>
              <a:rect l="l" t="t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 61"/>
            <p:cNvSpPr/>
            <p:nvPr/>
          </p:nvSpPr>
          <p:spPr>
            <a:xfrm>
              <a:off x="8591760" y="4758120"/>
              <a:ext cx="57240" cy="1080"/>
            </a:xfrm>
            <a:custGeom>
              <a:avLst/>
              <a:gdLst/>
              <a:ahLst/>
              <a:cxnLst/>
              <a:rect l="l" t="t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 62"/>
            <p:cNvSpPr/>
            <p:nvPr/>
          </p:nvSpPr>
          <p:spPr>
            <a:xfrm>
              <a:off x="8649000" y="475848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 63"/>
            <p:cNvSpPr/>
            <p:nvPr/>
          </p:nvSpPr>
          <p:spPr>
            <a:xfrm>
              <a:off x="1584720" y="4724280"/>
              <a:ext cx="8181000" cy="53640"/>
            </a:xfrm>
            <a:custGeom>
              <a:avLst/>
              <a:gdLst/>
              <a:ahLst/>
              <a:cxnLst/>
              <a:rect l="l" t="t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Freeform 64"/>
            <p:cNvSpPr/>
            <p:nvPr/>
          </p:nvSpPr>
          <p:spPr>
            <a:xfrm>
              <a:off x="9637920" y="4754880"/>
              <a:ext cx="62640" cy="1440"/>
            </a:xfrm>
            <a:custGeom>
              <a:avLst/>
              <a:gdLst/>
              <a:ahLst/>
              <a:cxnLst/>
              <a:rect l="l" t="t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Freeform 65"/>
            <p:cNvSpPr/>
            <p:nvPr/>
          </p:nvSpPr>
          <p:spPr>
            <a:xfrm>
              <a:off x="9669960" y="4758120"/>
              <a:ext cx="38880" cy="360"/>
            </a:xfrm>
            <a:custGeom>
              <a:avLst/>
              <a:gdLst/>
              <a:ahLst/>
              <a:cxnLst/>
              <a:rect l="l" t="t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Freeform 66"/>
            <p:cNvSpPr/>
            <p:nvPr/>
          </p:nvSpPr>
          <p:spPr>
            <a:xfrm>
              <a:off x="9732240" y="4766760"/>
              <a:ext cx="123480" cy="6120"/>
            </a:xfrm>
            <a:custGeom>
              <a:avLst/>
              <a:gdLst/>
              <a:ahLst/>
              <a:cxnLst/>
              <a:rect l="l" t="t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Freeform 67"/>
            <p:cNvSpPr/>
            <p:nvPr/>
          </p:nvSpPr>
          <p:spPr>
            <a:xfrm>
              <a:off x="9704880" y="4773240"/>
              <a:ext cx="36000" cy="360"/>
            </a:xfrm>
            <a:custGeom>
              <a:avLst/>
              <a:gdLst/>
              <a:ahLst/>
              <a:cxnLst/>
              <a:rect l="l" t="t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Freeform 68"/>
            <p:cNvSpPr/>
            <p:nvPr/>
          </p:nvSpPr>
          <p:spPr>
            <a:xfrm>
              <a:off x="8973720" y="4736520"/>
              <a:ext cx="32760" cy="1440"/>
            </a:xfrm>
            <a:custGeom>
              <a:avLst/>
              <a:gdLst/>
              <a:ahLst/>
              <a:cxnLst/>
              <a:rect l="l" t="t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Freeform 69"/>
            <p:cNvSpPr/>
            <p:nvPr/>
          </p:nvSpPr>
          <p:spPr>
            <a:xfrm>
              <a:off x="2397960" y="4738320"/>
              <a:ext cx="246240" cy="360"/>
            </a:xfrm>
            <a:custGeom>
              <a:avLst/>
              <a:gdLst/>
              <a:ahLst/>
              <a:cxnLst/>
              <a:rect l="l" t="t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Freeform 70"/>
            <p:cNvSpPr/>
            <p:nvPr/>
          </p:nvSpPr>
          <p:spPr>
            <a:xfrm>
              <a:off x="8158320" y="4737240"/>
              <a:ext cx="191880" cy="5400"/>
            </a:xfrm>
            <a:custGeom>
              <a:avLst/>
              <a:gdLst/>
              <a:ahLst/>
              <a:cxnLst/>
              <a:rect l="l" t="t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Freeform 71"/>
            <p:cNvSpPr/>
            <p:nvPr/>
          </p:nvSpPr>
          <p:spPr>
            <a:xfrm>
              <a:off x="8159760" y="4733280"/>
              <a:ext cx="70560" cy="3600"/>
            </a:xfrm>
            <a:custGeom>
              <a:avLst/>
              <a:gdLst/>
              <a:ahLst/>
              <a:cxnLst/>
              <a:rect l="l" t="t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Freeform 72"/>
            <p:cNvSpPr/>
            <p:nvPr/>
          </p:nvSpPr>
          <p:spPr>
            <a:xfrm>
              <a:off x="8490600" y="4770000"/>
              <a:ext cx="19440" cy="1080"/>
            </a:xfrm>
            <a:custGeom>
              <a:avLst/>
              <a:gdLst/>
              <a:ahLst/>
              <a:cxn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Freeform 73"/>
            <p:cNvSpPr/>
            <p:nvPr/>
          </p:nvSpPr>
          <p:spPr>
            <a:xfrm>
              <a:off x="7882560" y="4733280"/>
              <a:ext cx="32760" cy="1080"/>
            </a:xfrm>
            <a:custGeom>
              <a:avLst/>
              <a:gdLst/>
              <a:ahLst/>
              <a:cxnLst/>
              <a:rect l="l" t="t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Freeform 74"/>
            <p:cNvSpPr/>
            <p:nvPr/>
          </p:nvSpPr>
          <p:spPr>
            <a:xfrm>
              <a:off x="7915680" y="4733280"/>
              <a:ext cx="7560" cy="1080"/>
            </a:xfrm>
            <a:custGeom>
              <a:avLst/>
              <a:gdLst/>
              <a:ahLst/>
              <a:cxnLst/>
              <a:rect l="l" t="t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Freeform 75"/>
            <p:cNvSpPr/>
            <p:nvPr/>
          </p:nvSpPr>
          <p:spPr>
            <a:xfrm>
              <a:off x="8485200" y="4775040"/>
              <a:ext cx="44640" cy="360"/>
            </a:xfrm>
            <a:custGeom>
              <a:avLst/>
              <a:gdLst/>
              <a:ahLst/>
              <a:cxnLst/>
              <a:rect l="l" t="t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Freeform 76"/>
            <p:cNvSpPr/>
            <p:nvPr/>
          </p:nvSpPr>
          <p:spPr>
            <a:xfrm>
              <a:off x="8206200" y="4761000"/>
              <a:ext cx="41400" cy="1080"/>
            </a:xfrm>
            <a:custGeom>
              <a:avLst/>
              <a:gdLst/>
              <a:ahLst/>
              <a:cxnLst/>
              <a:rect l="l" t="t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Freeform 77"/>
            <p:cNvSpPr/>
            <p:nvPr/>
          </p:nvSpPr>
          <p:spPr>
            <a:xfrm>
              <a:off x="7673040" y="4733280"/>
              <a:ext cx="34920" cy="1080"/>
            </a:xfrm>
            <a:custGeom>
              <a:avLst/>
              <a:gdLst/>
              <a:ahLst/>
              <a:cxnLst/>
              <a:rect l="l" t="t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Freeform 78"/>
            <p:cNvSpPr/>
            <p:nvPr/>
          </p:nvSpPr>
          <p:spPr>
            <a:xfrm>
              <a:off x="7958880" y="4768920"/>
              <a:ext cx="71280" cy="1080"/>
            </a:xfrm>
            <a:custGeom>
              <a:avLst/>
              <a:gdLst/>
              <a:ahLst/>
              <a:cxnLst/>
              <a:rect l="l" t="t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Freeform 79"/>
            <p:cNvSpPr/>
            <p:nvPr/>
          </p:nvSpPr>
          <p:spPr>
            <a:xfrm>
              <a:off x="7606080" y="4755960"/>
              <a:ext cx="12960" cy="360"/>
            </a:xfrm>
            <a:custGeom>
              <a:avLst/>
              <a:gdLst/>
              <a:ahLst/>
              <a:cxnLst/>
              <a:rect l="l" t="t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Freeform 80"/>
            <p:cNvSpPr/>
            <p:nvPr/>
          </p:nvSpPr>
          <p:spPr>
            <a:xfrm>
              <a:off x="7619400" y="4755960"/>
              <a:ext cx="38160" cy="360"/>
            </a:xfrm>
            <a:custGeom>
              <a:avLst/>
              <a:gdLst/>
              <a:ahLst/>
              <a:cxnLst/>
              <a:rect l="l" t="t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Freeform 81"/>
            <p:cNvSpPr/>
            <p:nvPr/>
          </p:nvSpPr>
          <p:spPr>
            <a:xfrm>
              <a:off x="7453080" y="4754880"/>
              <a:ext cx="44640" cy="2880"/>
            </a:xfrm>
            <a:custGeom>
              <a:avLst/>
              <a:gdLst/>
              <a:ahLst/>
              <a:cxnLst/>
              <a:rect l="l" t="t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Freeform 82"/>
            <p:cNvSpPr/>
            <p:nvPr/>
          </p:nvSpPr>
          <p:spPr>
            <a:xfrm>
              <a:off x="6854400" y="4728240"/>
              <a:ext cx="122400" cy="2160"/>
            </a:xfrm>
            <a:custGeom>
              <a:avLst/>
              <a:gdLst/>
              <a:ahLst/>
              <a:cxnLst/>
              <a:rect l="l" t="t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Freeform 83"/>
            <p:cNvSpPr/>
            <p:nvPr/>
          </p:nvSpPr>
          <p:spPr>
            <a:xfrm>
              <a:off x="6977520" y="4728240"/>
              <a:ext cx="16200" cy="360"/>
            </a:xfrm>
            <a:custGeom>
              <a:avLst/>
              <a:gdLst/>
              <a:ahLst/>
              <a:cxnLst/>
              <a:rect l="l" t="t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Freeform 84"/>
            <p:cNvSpPr/>
            <p:nvPr/>
          </p:nvSpPr>
          <p:spPr>
            <a:xfrm>
              <a:off x="7617960" y="4771440"/>
              <a:ext cx="28800" cy="1440"/>
            </a:xfrm>
            <a:custGeom>
              <a:avLst/>
              <a:gdLst/>
              <a:ahLst/>
              <a:cxnLst/>
              <a:rect l="l" t="t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reeform 85"/>
            <p:cNvSpPr/>
            <p:nvPr/>
          </p:nvSpPr>
          <p:spPr>
            <a:xfrm>
              <a:off x="6774840" y="4727520"/>
              <a:ext cx="40680" cy="360"/>
            </a:xfrm>
            <a:custGeom>
              <a:avLst/>
              <a:gdLst/>
              <a:ahLst/>
              <a:cxnLst/>
              <a:rect l="l" t="t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Freeform 86"/>
            <p:cNvSpPr/>
            <p:nvPr/>
          </p:nvSpPr>
          <p:spPr>
            <a:xfrm>
              <a:off x="6966360" y="4751640"/>
              <a:ext cx="47520" cy="2160"/>
            </a:xfrm>
            <a:custGeom>
              <a:avLst/>
              <a:gdLst/>
              <a:ahLst/>
              <a:cxnLst/>
              <a:rect l="l" t="t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Freeform 87"/>
            <p:cNvSpPr/>
            <p:nvPr/>
          </p:nvSpPr>
          <p:spPr>
            <a:xfrm>
              <a:off x="6647400" y="4731840"/>
              <a:ext cx="46800" cy="2880"/>
            </a:xfrm>
            <a:custGeom>
              <a:avLst/>
              <a:gdLst/>
              <a:ahLst/>
              <a:cxnLst/>
              <a:rect l="l" t="t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Freeform 88"/>
            <p:cNvSpPr/>
            <p:nvPr/>
          </p:nvSpPr>
          <p:spPr>
            <a:xfrm>
              <a:off x="6879600" y="4752360"/>
              <a:ext cx="39960" cy="1080"/>
            </a:xfrm>
            <a:custGeom>
              <a:avLst/>
              <a:gdLst/>
              <a:ahLst/>
              <a:cxnLst/>
              <a:rect l="l" t="t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Freeform 89"/>
            <p:cNvSpPr/>
            <p:nvPr/>
          </p:nvSpPr>
          <p:spPr>
            <a:xfrm>
              <a:off x="6919920" y="4765680"/>
              <a:ext cx="112320" cy="6120"/>
            </a:xfrm>
            <a:custGeom>
              <a:avLst/>
              <a:gdLst/>
              <a:ahLst/>
              <a:cxnLst/>
              <a:rect l="l" t="t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Freeform 90"/>
            <p:cNvSpPr/>
            <p:nvPr/>
          </p:nvSpPr>
          <p:spPr>
            <a:xfrm>
              <a:off x="6930000" y="4768920"/>
              <a:ext cx="16920" cy="360"/>
            </a:xfrm>
            <a:custGeom>
              <a:avLst/>
              <a:gdLst/>
              <a:ahLst/>
              <a:cxnLst/>
              <a:rect l="l" t="t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reeform 91"/>
            <p:cNvSpPr/>
            <p:nvPr/>
          </p:nvSpPr>
          <p:spPr>
            <a:xfrm>
              <a:off x="6433920" y="4758480"/>
              <a:ext cx="11520" cy="360"/>
            </a:xfrm>
            <a:custGeom>
              <a:avLst/>
              <a:gdLst/>
              <a:ahLst/>
              <a:cxnLst/>
              <a:rect l="l" t="t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Freeform 92"/>
            <p:cNvSpPr/>
            <p:nvPr/>
          </p:nvSpPr>
          <p:spPr>
            <a:xfrm>
              <a:off x="6682680" y="4768920"/>
              <a:ext cx="128160" cy="2880"/>
            </a:xfrm>
            <a:custGeom>
              <a:avLst/>
              <a:gdLst/>
              <a:ahLst/>
              <a:cxnLst/>
              <a:rect l="l" t="t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Freeform 93"/>
            <p:cNvSpPr/>
            <p:nvPr/>
          </p:nvSpPr>
          <p:spPr>
            <a:xfrm>
              <a:off x="6115680" y="4728240"/>
              <a:ext cx="36000" cy="1440"/>
            </a:xfrm>
            <a:custGeom>
              <a:avLst/>
              <a:gdLst/>
              <a:ahLst/>
              <a:cxnLst/>
              <a:rect l="l" t="t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Freeform 94"/>
            <p:cNvSpPr/>
            <p:nvPr/>
          </p:nvSpPr>
          <p:spPr>
            <a:xfrm>
              <a:off x="6116400" y="4728240"/>
              <a:ext cx="5040" cy="360"/>
            </a:xfrm>
            <a:custGeom>
              <a:avLst/>
              <a:gdLst/>
              <a:ahLst/>
              <a:cxnLst/>
              <a:rect l="l" t="t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Freeform 95"/>
            <p:cNvSpPr/>
            <p:nvPr/>
          </p:nvSpPr>
          <p:spPr>
            <a:xfrm>
              <a:off x="6534720" y="4756680"/>
              <a:ext cx="50040" cy="1440"/>
            </a:xfrm>
            <a:custGeom>
              <a:avLst/>
              <a:gdLst/>
              <a:ahLst/>
              <a:cxnLst/>
              <a:rect l="l" t="t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Freeform 96"/>
            <p:cNvSpPr/>
            <p:nvPr/>
          </p:nvSpPr>
          <p:spPr>
            <a:xfrm>
              <a:off x="5958720" y="4731840"/>
              <a:ext cx="41400" cy="360"/>
            </a:xfrm>
            <a:custGeom>
              <a:avLst/>
              <a:gdLst/>
              <a:ahLst/>
              <a:cxnLst/>
              <a:rect l="l" t="t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Freeform 97"/>
            <p:cNvSpPr/>
            <p:nvPr/>
          </p:nvSpPr>
          <p:spPr>
            <a:xfrm>
              <a:off x="5740560" y="4728240"/>
              <a:ext cx="38160" cy="1440"/>
            </a:xfrm>
            <a:custGeom>
              <a:avLst/>
              <a:gdLst/>
              <a:ahLst/>
              <a:cxnLst/>
              <a:rect l="l" t="t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Freeform 98"/>
            <p:cNvSpPr/>
            <p:nvPr/>
          </p:nvSpPr>
          <p:spPr>
            <a:xfrm>
              <a:off x="6006960" y="4771800"/>
              <a:ext cx="57960" cy="2880"/>
            </a:xfrm>
            <a:custGeom>
              <a:avLst/>
              <a:gdLst/>
              <a:ahLst/>
              <a:cxnLst/>
              <a:rect l="l" t="t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Freeform 99"/>
            <p:cNvSpPr/>
            <p:nvPr/>
          </p:nvSpPr>
          <p:spPr>
            <a:xfrm>
              <a:off x="3717360" y="4728960"/>
              <a:ext cx="955080" cy="12240"/>
            </a:xfrm>
            <a:custGeom>
              <a:avLst/>
              <a:gdLst/>
              <a:ahLst/>
              <a:cxnLst/>
              <a:rect l="l" t="t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Freeform 100"/>
            <p:cNvSpPr/>
            <p:nvPr/>
          </p:nvSpPr>
          <p:spPr>
            <a:xfrm>
              <a:off x="4591080" y="4737240"/>
              <a:ext cx="23400" cy="360"/>
            </a:xfrm>
            <a:custGeom>
              <a:avLst/>
              <a:gdLst/>
              <a:ahLst/>
              <a:cxnLst/>
              <a:rect l="l" t="t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Freeform 101"/>
            <p:cNvSpPr/>
            <p:nvPr/>
          </p:nvSpPr>
          <p:spPr>
            <a:xfrm>
              <a:off x="3680280" y="4732560"/>
              <a:ext cx="36720" cy="360"/>
            </a:xfrm>
            <a:custGeom>
              <a:avLst/>
              <a:gdLst/>
              <a:ahLst/>
              <a:cxnLst/>
              <a:rect l="l" t="t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Freeform 102"/>
            <p:cNvSpPr/>
            <p:nvPr/>
          </p:nvSpPr>
          <p:spPr>
            <a:xfrm>
              <a:off x="4710240" y="4730040"/>
              <a:ext cx="87120" cy="2160"/>
            </a:xfrm>
            <a:custGeom>
              <a:avLst/>
              <a:gdLst/>
              <a:ahLst/>
              <a:cxnLst/>
              <a:rect l="l" t="t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reeform 103"/>
            <p:cNvSpPr/>
            <p:nvPr/>
          </p:nvSpPr>
          <p:spPr>
            <a:xfrm>
              <a:off x="4673160" y="4728960"/>
              <a:ext cx="44640" cy="1440"/>
            </a:xfrm>
            <a:custGeom>
              <a:avLst/>
              <a:gdLst/>
              <a:ahLst/>
              <a:cxnLst/>
              <a:rect l="l" t="t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Freeform 104"/>
            <p:cNvSpPr/>
            <p:nvPr/>
          </p:nvSpPr>
          <p:spPr>
            <a:xfrm>
              <a:off x="4667400" y="4767480"/>
              <a:ext cx="34920" cy="1080"/>
            </a:xfrm>
            <a:custGeom>
              <a:avLst/>
              <a:gdLst/>
              <a:ahLst/>
              <a:cxnLst/>
              <a:rect l="l" t="t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Freeform 105"/>
            <p:cNvSpPr/>
            <p:nvPr/>
          </p:nvSpPr>
          <p:spPr>
            <a:xfrm>
              <a:off x="4480200" y="4764960"/>
              <a:ext cx="59400" cy="1440"/>
            </a:xfrm>
            <a:custGeom>
              <a:avLst/>
              <a:gdLst/>
              <a:ahLst/>
              <a:cxnLst/>
              <a:rect l="l" t="t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Freeform 106"/>
            <p:cNvSpPr/>
            <p:nvPr/>
          </p:nvSpPr>
          <p:spPr>
            <a:xfrm>
              <a:off x="4490280" y="4776480"/>
              <a:ext cx="36000" cy="1080"/>
            </a:xfrm>
            <a:custGeom>
              <a:avLst/>
              <a:gdLst/>
              <a:ahLst/>
              <a:cxnLst/>
              <a:rect l="l" t="t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Freeform 107"/>
            <p:cNvSpPr/>
            <p:nvPr/>
          </p:nvSpPr>
          <p:spPr>
            <a:xfrm>
              <a:off x="3389040" y="4739760"/>
              <a:ext cx="16920" cy="360"/>
            </a:xfrm>
            <a:custGeom>
              <a:avLst/>
              <a:gdLst/>
              <a:ahLst/>
              <a:cxnLst/>
              <a:rect l="l" t="t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Freeform 108"/>
            <p:cNvSpPr/>
            <p:nvPr/>
          </p:nvSpPr>
          <p:spPr>
            <a:xfrm>
              <a:off x="3154320" y="4733280"/>
              <a:ext cx="614880" cy="7200"/>
            </a:xfrm>
            <a:custGeom>
              <a:avLst/>
              <a:gdLst/>
              <a:ahLst/>
              <a:cxnLst/>
              <a:rect l="l" t="t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Freeform 109"/>
            <p:cNvSpPr/>
            <p:nvPr/>
          </p:nvSpPr>
          <p:spPr>
            <a:xfrm>
              <a:off x="2659320" y="4739760"/>
              <a:ext cx="2160" cy="360"/>
            </a:xfrm>
            <a:custGeom>
              <a:avLst/>
              <a:gdLst/>
              <a:ahLst/>
              <a:cxnLst/>
              <a:rect l="l" t="t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Freeform 110"/>
            <p:cNvSpPr/>
            <p:nvPr/>
          </p:nvSpPr>
          <p:spPr>
            <a:xfrm>
              <a:off x="2661840" y="4737240"/>
              <a:ext cx="85680" cy="2160"/>
            </a:xfrm>
            <a:custGeom>
              <a:avLst/>
              <a:gdLst/>
              <a:ahLst/>
              <a:cxnLst/>
              <a:rect l="l" t="t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Freeform 111"/>
            <p:cNvSpPr/>
            <p:nvPr/>
          </p:nvSpPr>
          <p:spPr>
            <a:xfrm>
              <a:off x="2744640" y="4736520"/>
              <a:ext cx="61200" cy="4680"/>
            </a:xfrm>
            <a:custGeom>
              <a:avLst/>
              <a:gdLst/>
              <a:ahLst/>
              <a:cxnLst/>
              <a:rect l="l" t="t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Freeform 112"/>
            <p:cNvSpPr/>
            <p:nvPr/>
          </p:nvSpPr>
          <p:spPr>
            <a:xfrm>
              <a:off x="3099960" y="4737240"/>
              <a:ext cx="28080" cy="1080"/>
            </a:xfrm>
            <a:custGeom>
              <a:avLst/>
              <a:gdLst/>
              <a:ahLst/>
              <a:cxnLst/>
              <a:rect l="l" t="t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Freeform 113"/>
            <p:cNvSpPr/>
            <p:nvPr/>
          </p:nvSpPr>
          <p:spPr>
            <a:xfrm>
              <a:off x="3070800" y="4738320"/>
              <a:ext cx="28800" cy="1080"/>
            </a:xfrm>
            <a:custGeom>
              <a:avLst/>
              <a:gdLst/>
              <a:ahLst/>
              <a:cxnLst/>
              <a:rect l="l" t="t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Freeform 114"/>
            <p:cNvSpPr/>
            <p:nvPr/>
          </p:nvSpPr>
          <p:spPr>
            <a:xfrm>
              <a:off x="2954880" y="4737240"/>
              <a:ext cx="41400" cy="360"/>
            </a:xfrm>
            <a:custGeom>
              <a:avLst/>
              <a:gdLst/>
              <a:ahLst/>
              <a:cxnLst/>
              <a:rect l="l" t="t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Freeform 115"/>
            <p:cNvSpPr/>
            <p:nvPr/>
          </p:nvSpPr>
          <p:spPr>
            <a:xfrm>
              <a:off x="2996640" y="4737240"/>
              <a:ext cx="32040" cy="1080"/>
            </a:xfrm>
            <a:custGeom>
              <a:avLst/>
              <a:gdLst/>
              <a:ahLst/>
              <a:cxnLst/>
              <a:rect l="l" t="t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Freeform 116"/>
            <p:cNvSpPr/>
            <p:nvPr/>
          </p:nvSpPr>
          <p:spPr>
            <a:xfrm>
              <a:off x="3019320" y="4734360"/>
              <a:ext cx="50760" cy="3600"/>
            </a:xfrm>
            <a:custGeom>
              <a:avLst/>
              <a:gdLst/>
              <a:ahLst/>
              <a:cxnLst/>
              <a:rect l="l" t="t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Freeform 117"/>
            <p:cNvSpPr/>
            <p:nvPr/>
          </p:nvSpPr>
          <p:spPr>
            <a:xfrm>
              <a:off x="4232520" y="4775040"/>
              <a:ext cx="36000" cy="1080"/>
            </a:xfrm>
            <a:custGeom>
              <a:avLst/>
              <a:gdLst/>
              <a:ahLst/>
              <a:cxnLst/>
              <a:rect l="l" t="t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Freeform 118"/>
            <p:cNvSpPr/>
            <p:nvPr/>
          </p:nvSpPr>
          <p:spPr>
            <a:xfrm>
              <a:off x="4058640" y="4773960"/>
              <a:ext cx="19440" cy="1080"/>
            </a:xfrm>
            <a:custGeom>
              <a:avLst/>
              <a:gdLst/>
              <a:ahLst/>
              <a:cxn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Freeform 119"/>
            <p:cNvSpPr/>
            <p:nvPr/>
          </p:nvSpPr>
          <p:spPr>
            <a:xfrm>
              <a:off x="3831840" y="4773960"/>
              <a:ext cx="226440" cy="12240"/>
            </a:xfrm>
            <a:custGeom>
              <a:avLst/>
              <a:gdLst/>
              <a:ahLst/>
              <a:cxnLst/>
              <a:rect l="l" t="t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Freeform 120"/>
            <p:cNvSpPr/>
            <p:nvPr/>
          </p:nvSpPr>
          <p:spPr>
            <a:xfrm>
              <a:off x="3999600" y="4786560"/>
              <a:ext cx="33480" cy="1440"/>
            </a:xfrm>
            <a:custGeom>
              <a:avLst/>
              <a:gdLst/>
              <a:ahLst/>
              <a:cxnLst/>
              <a:rect l="l" t="t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eform 121"/>
            <p:cNvSpPr/>
            <p:nvPr/>
          </p:nvSpPr>
          <p:spPr>
            <a:xfrm>
              <a:off x="3558240" y="4762440"/>
              <a:ext cx="54720" cy="1440"/>
            </a:xfrm>
            <a:custGeom>
              <a:avLst/>
              <a:gdLst/>
              <a:ahLst/>
              <a:cxnLst/>
              <a:rect l="l" t="t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Freeform 122"/>
            <p:cNvSpPr/>
            <p:nvPr/>
          </p:nvSpPr>
          <p:spPr>
            <a:xfrm>
              <a:off x="3613320" y="4763160"/>
              <a:ext cx="21600" cy="1080"/>
            </a:xfrm>
            <a:custGeom>
              <a:avLst/>
              <a:gdLst/>
              <a:ahLst/>
              <a:cxnLst/>
              <a:rect l="l" t="t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Freeform 123"/>
            <p:cNvSpPr/>
            <p:nvPr/>
          </p:nvSpPr>
          <p:spPr>
            <a:xfrm>
              <a:off x="3591360" y="4762440"/>
              <a:ext cx="2880" cy="360"/>
            </a:xfrm>
            <a:custGeom>
              <a:avLst/>
              <a:gdLst/>
              <a:ahLst/>
              <a:cxnLst/>
              <a:rect l="l" t="t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Freeform 124"/>
            <p:cNvSpPr/>
            <p:nvPr/>
          </p:nvSpPr>
          <p:spPr>
            <a:xfrm>
              <a:off x="2846880" y="4735080"/>
              <a:ext cx="32040" cy="1080"/>
            </a:xfrm>
            <a:custGeom>
              <a:avLst/>
              <a:gdLst/>
              <a:ahLst/>
              <a:cxnLst/>
              <a:rect l="l" t="t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Freeform 125"/>
            <p:cNvSpPr/>
            <p:nvPr/>
          </p:nvSpPr>
          <p:spPr>
            <a:xfrm>
              <a:off x="2048760" y="4739040"/>
              <a:ext cx="18720" cy="360"/>
            </a:xfrm>
            <a:custGeom>
              <a:avLst/>
              <a:gdLst/>
              <a:ahLst/>
              <a:cxnLst/>
              <a:rect l="l" t="t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Freeform 126"/>
            <p:cNvSpPr/>
            <p:nvPr/>
          </p:nvSpPr>
          <p:spPr>
            <a:xfrm>
              <a:off x="1770840" y="4764240"/>
              <a:ext cx="2880" cy="360"/>
            </a:xfrm>
            <a:custGeom>
              <a:avLst/>
              <a:gdLst/>
              <a:ahLst/>
              <a:cxnLst/>
              <a:rect l="l" t="t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Freeform 127"/>
            <p:cNvSpPr/>
            <p:nvPr/>
          </p:nvSpPr>
          <p:spPr>
            <a:xfrm>
              <a:off x="1677240" y="4764240"/>
              <a:ext cx="93240" cy="1080"/>
            </a:xfrm>
            <a:custGeom>
              <a:avLst/>
              <a:gdLst/>
              <a:ahLst/>
              <a:cxnLst/>
              <a:rect l="l" t="t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163" name="line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164" name="Freeform 10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/>
              <a:ahLst/>
              <a:cxnLst/>
              <a:rect l="l" t="t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Freeform 11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Freeform 12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/>
              <a:ahLst/>
              <a:cxnLst/>
              <a:rect l="l" t="t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Freeform 15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/>
              <a:ahLst/>
              <a:cxnLst/>
              <a:rect l="l" t="t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Freeform 16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/>
              <a:ahLst/>
              <a:cxnLst/>
              <a:rect l="l" t="t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Freeform 17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/>
              <a:ahLst/>
              <a:cxnLst/>
              <a:rect l="l" t="t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Freeform 18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/>
              <a:ahLst/>
              <a:cxnLst/>
              <a:rect l="l" t="t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Freeform 19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/>
              <a:ahLst/>
              <a:cxnLst/>
              <a:rect l="l" t="t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Freeform 20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/>
              <a:ahLst/>
              <a:cxnLst/>
              <a:rect l="l" t="t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Freeform 21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/>
              <a:ahLst/>
              <a:cxnLst/>
              <a:rect l="l" t="t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Freeform 22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/>
              <a:ahLst/>
              <a:cxnLst/>
              <a:rect l="l" t="t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Freeform 23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Freeform 24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/>
              <a:ahLst/>
              <a:cxnLst/>
              <a:rect l="l" t="t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Freeform 25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/>
              <a:ahLst/>
              <a:cxnLst/>
              <a:rect l="l" t="t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Freeform 26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/>
              <a:ahLst/>
              <a:cxnLst/>
              <a:rect l="l" t="t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Freeform 27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/>
              <a:ahLst/>
              <a:cxnLst/>
              <a:rect l="l" t="t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Freeform 28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Freeform 29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Freeform 30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/>
              <a:ahLst/>
              <a:cxnLst/>
              <a:rect l="l" t="t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Freeform 31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/>
              <a:ahLst/>
              <a:cxnLst/>
              <a:rect l="l" t="t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Freeform 32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/>
              <a:ahLst/>
              <a:cxnLst/>
              <a:rect l="l" t="t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Freeform 33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/>
              <a:ahLst/>
              <a:cxnLst/>
              <a:rect l="l" t="t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Freeform 34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/>
              <a:ahLst/>
              <a:cxnLst/>
              <a:rect l="l" t="t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Freeform 35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/>
              <a:ahLst/>
              <a:cxnLst/>
              <a:rect l="l" t="t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Freeform 36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/>
              <a:ahLst/>
              <a:cxnLst/>
              <a:rect l="l" t="t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Freeform 37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/>
              <a:ahLst/>
              <a:cxnLst/>
              <a:rect l="l" t="t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Freeform 38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/>
              <a:ahLst/>
              <a:cxnLst/>
              <a:rect l="l" t="t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Freeform 39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/>
              <a:ahLst/>
              <a:cxnLst/>
              <a:rect l="l" t="t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Freeform 40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/>
              <a:ahLst/>
              <a:cxnLst/>
              <a:rect l="l" t="t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Freeform 41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/>
              <a:ahLst/>
              <a:cxnLst/>
              <a:rect l="l" t="t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Freeform 42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/>
              <a:ahLst/>
              <a:cxn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Freeform 43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/>
              <a:ahLst/>
              <a:cxnLst/>
              <a:rect l="l" t="t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Freeform 44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/>
              <a:ahLst/>
              <a:cxnLst/>
              <a:rect l="l" t="t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Freeform 45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/>
              <a:ahLst/>
              <a:cxnLst/>
              <a:rect l="l" t="t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Freeform 46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/>
              <a:ahLst/>
              <a:cxnLst/>
              <a:rect l="l" t="t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Freeform 47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/>
              <a:ahLst/>
              <a:cxnLst/>
              <a:rect l="l" t="t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Freeform 48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/>
              <a:ahLst/>
              <a:cxnLst/>
              <a:rect l="l" t="t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Freeform 49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/>
              <a:ahLst/>
              <a:cxnLst/>
              <a:rect l="l" t="t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Freeform 50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/>
              <a:ahLst/>
              <a:cxnLst/>
              <a:rect l="l" t="t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Freeform 51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/>
              <a:ahLst/>
              <a:cxnLst/>
              <a:rect l="l" t="t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Freeform 52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/>
              <a:ahLst/>
              <a:cxnLst/>
              <a:rect l="l" t="t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Freeform 53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Freeform 54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/>
              <a:ahLst/>
              <a:cxnLst/>
              <a:rect l="l" t="t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Freeform 55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Freeform 56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/>
              <a:ahLst/>
              <a:cxnLst/>
              <a:rect l="l" t="t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Freeform 57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Freeform 58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/>
              <a:ahLst/>
              <a:cxnLst/>
              <a:rect l="l" t="t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Freeform 59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/>
              <a:ahLst/>
              <a:cxnLst/>
              <a:rect l="l" t="t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Freeform 60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/>
              <a:ahLst/>
              <a:cxnLst/>
              <a:rect l="l" t="t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Freeform 61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/>
              <a:ahLst/>
              <a:cxnLst/>
              <a:rect l="l" t="t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Freeform 62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/>
              <a:ahLst/>
              <a:cxnLst/>
              <a:rect l="l" t="t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Freeform 63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/>
              <a:ahLst/>
              <a:cxnLst/>
              <a:rect l="l" t="t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Freeform 64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Freeform 65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/>
              <a:ahLst/>
              <a:cxnLst/>
              <a:rect l="l" t="t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Freeform 66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/>
              <a:ahLst/>
              <a:cxnLst/>
              <a:rect l="l" t="t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Freeform 67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/>
              <a:ahLst/>
              <a:cxnLst/>
              <a:rect l="l" t="t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Freeform 68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/>
              <a:ahLst/>
              <a:cxnLst/>
              <a:rect l="l" t="t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Freeform 69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/>
              <a:ahLst/>
              <a:cxnLst/>
              <a:rect l="l" t="t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Freeform 70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/>
              <a:ahLst/>
              <a:cxnLst/>
              <a:rect l="l" t="t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Freeform 71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/>
              <a:ahLst/>
              <a:cxnLst/>
              <a:rect l="l" t="t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Freeform 72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/>
              <a:ahLst/>
              <a:cxnLst/>
              <a:rect l="l" t="t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Freeform 73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/>
              <a:ahLst/>
              <a:cxnLst/>
              <a:rect l="l" t="t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Freeform 74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/>
              <a:ahLst/>
              <a:cxnLst/>
              <a:rect l="l" t="t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Freeform 75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/>
              <a:ahLst/>
              <a:cxnLst/>
              <a:rect l="l" t="t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Freeform 76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/>
              <a:ahLst/>
              <a:cxnLst/>
              <a:rect l="l" t="t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Freeform 77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/>
              <a:ahLst/>
              <a:cxnLst/>
              <a:rect l="l" t="t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Freeform 78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/>
              <a:ahLst/>
              <a:cxnLst/>
              <a:rect l="l" t="t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Freeform 79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/>
              <a:ahLst/>
              <a:cxnLst/>
              <a:rect l="l" t="t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Freeform 80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/>
              <a:ahLst/>
              <a:cxnLst/>
              <a:rect l="l" t="t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Freeform 81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/>
              <a:ahLst/>
              <a:cxnLst/>
              <a:rect l="l" t="t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Freeform 82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/>
              <a:ahLst/>
              <a:cxnLst/>
              <a:rect l="l" t="t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Freeform 83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/>
              <a:ahLst/>
              <a:cxnLst/>
              <a:rect l="l" t="t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Freeform 84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/>
              <a:ahLst/>
              <a:cxnLst/>
              <a:rect l="l" t="t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Freeform 85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/>
              <a:ahLst/>
              <a:cxnLst/>
              <a:rect l="l" t="t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Click to edit Master text styles</a:t>
            </a:r>
          </a:p>
          <a:p>
            <a:pPr marL="548640" lvl="1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Second level</a:t>
            </a:r>
          </a:p>
          <a:p>
            <a:pPr marL="777240" lvl="2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Third level</a:t>
            </a:r>
          </a:p>
          <a:p>
            <a:pPr marL="1005840" lvl="3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level</a:t>
            </a:r>
          </a:p>
          <a:p>
            <a:pPr marL="1234440" lvl="4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Fifth level</a:t>
            </a:r>
          </a:p>
        </p:txBody>
      </p:sp>
      <p:sp>
        <p:nvSpPr>
          <p:cNvPr id="239" name="PlaceHolder 3"/>
          <p:cNvSpPr>
            <a:spLocks noGrp="1"/>
          </p:cNvSpPr>
          <p:nvPr>
            <p:ph type="ftr" idx="1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40" name="PlaceHolder 4"/>
          <p:cNvSpPr>
            <a:spLocks noGrp="1"/>
          </p:cNvSpPr>
          <p:nvPr>
            <p:ph type="dt" idx="2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orbel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sldNum" idx="3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987AC7-6960-4550-A619-0795589A4236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onsolas"/>
              </a:rPr>
              <a:t>Projeto Game RPG Online</a:t>
            </a:r>
            <a:endParaRPr lang="en-US" sz="5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1522440" y="5105520"/>
            <a:ext cx="91436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Proposta de Modelagem (MER E DER)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2800" b="1" strike="noStrike" spc="-1">
                <a:solidFill>
                  <a:srgbClr val="FFFFFF"/>
                </a:solidFill>
                <a:latin typeface="arial"/>
              </a:rPr>
              <a:t>MER</a:t>
            </a: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 (Modelo Entidade Relacionamento</a:t>
            </a: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81" name="Picture 2"/>
          <p:cNvPicPr/>
          <p:nvPr/>
        </p:nvPicPr>
        <p:blipFill>
          <a:blip r:embed="rId2"/>
          <a:stretch/>
        </p:blipFill>
        <p:spPr>
          <a:xfrm>
            <a:off x="2530080" y="2421000"/>
            <a:ext cx="7282080" cy="3888000"/>
          </a:xfrm>
          <a:prstGeom prst="rect">
            <a:avLst/>
          </a:prstGeom>
          <a:ln w="0">
            <a:noFill/>
          </a:ln>
        </p:spPr>
      </p:pic>
      <p:sp>
        <p:nvSpPr>
          <p:cNvPr id="282" name="TextBox 3"/>
          <p:cNvSpPr/>
          <p:nvPr/>
        </p:nvSpPr>
        <p:spPr>
          <a:xfrm>
            <a:off x="1702080" y="1556640"/>
            <a:ext cx="9143640" cy="107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b="0" strike="noStrike" spc="-1">
                <a:solidFill>
                  <a:srgbClr val="FFFFFF"/>
                </a:solidFill>
                <a:latin typeface="Inter"/>
              </a:rPr>
              <a:t>Descreve os objetos do mundo real através de entidades, com suas propriedades que são os atributos e os seus relacionamentos.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11"/>
          <p:cNvPicPr/>
          <p:nvPr/>
        </p:nvPicPr>
        <p:blipFill>
          <a:blip r:embed="rId2"/>
          <a:stretch/>
        </p:blipFill>
        <p:spPr>
          <a:xfrm>
            <a:off x="2157840" y="1700640"/>
            <a:ext cx="7729200" cy="4176000"/>
          </a:xfrm>
          <a:prstGeom prst="rect">
            <a:avLst/>
          </a:prstGeom>
          <a:ln w="0">
            <a:noFill/>
          </a:ln>
        </p:spPr>
      </p:pic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arial"/>
              </a:rPr>
              <a:t>MER</a:t>
            </a: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 (Modelo Entidade Relacionamento)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85" name="Oval 1"/>
          <p:cNvSpPr/>
          <p:nvPr/>
        </p:nvSpPr>
        <p:spPr>
          <a:xfrm>
            <a:off x="2461320" y="1796040"/>
            <a:ext cx="1007640" cy="28764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Oval 4"/>
          <p:cNvSpPr/>
          <p:nvPr/>
        </p:nvSpPr>
        <p:spPr>
          <a:xfrm>
            <a:off x="5322240" y="1796040"/>
            <a:ext cx="1143000" cy="28764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Oval 5"/>
          <p:cNvSpPr/>
          <p:nvPr/>
        </p:nvSpPr>
        <p:spPr>
          <a:xfrm>
            <a:off x="8474040" y="1710720"/>
            <a:ext cx="1007640" cy="28764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Oval 6"/>
          <p:cNvSpPr/>
          <p:nvPr/>
        </p:nvSpPr>
        <p:spPr>
          <a:xfrm>
            <a:off x="5389920" y="4174560"/>
            <a:ext cx="1007640" cy="28764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Oval 7"/>
          <p:cNvSpPr/>
          <p:nvPr/>
        </p:nvSpPr>
        <p:spPr>
          <a:xfrm>
            <a:off x="8242200" y="4221000"/>
            <a:ext cx="1439640" cy="28764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Isosceles Triangle 14"/>
          <p:cNvSpPr/>
          <p:nvPr/>
        </p:nvSpPr>
        <p:spPr>
          <a:xfrm>
            <a:off x="5130720" y="4418280"/>
            <a:ext cx="359640" cy="287640"/>
          </a:xfrm>
          <a:prstGeom prst="triangle">
            <a:avLst>
              <a:gd name="adj" fmla="val 50000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Isosceles Triangle 15"/>
          <p:cNvSpPr/>
          <p:nvPr/>
        </p:nvSpPr>
        <p:spPr>
          <a:xfrm>
            <a:off x="2224440" y="2052720"/>
            <a:ext cx="359640" cy="287640"/>
          </a:xfrm>
          <a:prstGeom prst="triangle">
            <a:avLst>
              <a:gd name="adj" fmla="val 50000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Isosceles Triangle 16"/>
          <p:cNvSpPr/>
          <p:nvPr/>
        </p:nvSpPr>
        <p:spPr>
          <a:xfrm>
            <a:off x="5114880" y="1998720"/>
            <a:ext cx="359640" cy="287640"/>
          </a:xfrm>
          <a:prstGeom prst="triangle">
            <a:avLst>
              <a:gd name="adj" fmla="val 50000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Isosceles Triangle 17"/>
          <p:cNvSpPr/>
          <p:nvPr/>
        </p:nvSpPr>
        <p:spPr>
          <a:xfrm>
            <a:off x="8249400" y="1908720"/>
            <a:ext cx="359640" cy="287640"/>
          </a:xfrm>
          <a:prstGeom prst="triangle">
            <a:avLst>
              <a:gd name="adj" fmla="val 50000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Rectangle: Rounded Corners 18"/>
          <p:cNvSpPr/>
          <p:nvPr/>
        </p:nvSpPr>
        <p:spPr>
          <a:xfrm>
            <a:off x="5130720" y="2421000"/>
            <a:ext cx="343440" cy="50364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Rectangle: Rounded Corners 19"/>
          <p:cNvSpPr/>
          <p:nvPr/>
        </p:nvSpPr>
        <p:spPr>
          <a:xfrm>
            <a:off x="8242200" y="4562280"/>
            <a:ext cx="343440" cy="50364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Rectangle: Rounded Corners 20"/>
          <p:cNvSpPr/>
          <p:nvPr/>
        </p:nvSpPr>
        <p:spPr>
          <a:xfrm>
            <a:off x="2459520" y="5013000"/>
            <a:ext cx="343440" cy="50364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Isosceles Triangle 21"/>
          <p:cNvSpPr/>
          <p:nvPr/>
        </p:nvSpPr>
        <p:spPr>
          <a:xfrm>
            <a:off x="2422800" y="4318560"/>
            <a:ext cx="359640" cy="287640"/>
          </a:xfrm>
          <a:prstGeom prst="triangle">
            <a:avLst>
              <a:gd name="adj" fmla="val 50000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Oval 22"/>
          <p:cNvSpPr/>
          <p:nvPr/>
        </p:nvSpPr>
        <p:spPr>
          <a:xfrm>
            <a:off x="2224440" y="3789000"/>
            <a:ext cx="772920" cy="287640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TextBox 23"/>
          <p:cNvSpPr/>
          <p:nvPr/>
        </p:nvSpPr>
        <p:spPr>
          <a:xfrm>
            <a:off x="3064680" y="3789000"/>
            <a:ext cx="1466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0" strike="noStrike" spc="-1">
                <a:solidFill>
                  <a:srgbClr val="00B050"/>
                </a:solidFill>
                <a:latin typeface="Corbel"/>
              </a:rPr>
              <a:t>Entidades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00" name="TextBox 26"/>
          <p:cNvSpPr/>
          <p:nvPr/>
        </p:nvSpPr>
        <p:spPr>
          <a:xfrm>
            <a:off x="2803680" y="4323600"/>
            <a:ext cx="2121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0" strike="noStrike" spc="-1">
                <a:solidFill>
                  <a:srgbClr val="FF0000"/>
                </a:solidFill>
                <a:latin typeface="Corbel"/>
              </a:rPr>
              <a:t>Chave Primária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01" name="TextBox 27"/>
          <p:cNvSpPr/>
          <p:nvPr/>
        </p:nvSpPr>
        <p:spPr>
          <a:xfrm>
            <a:off x="2887560" y="5076000"/>
            <a:ext cx="2406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b="0" strike="noStrike" spc="-1">
                <a:solidFill>
                  <a:srgbClr val="002060"/>
                </a:solidFill>
                <a:latin typeface="Corbel"/>
              </a:rPr>
              <a:t>Chave Estrangeira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arial"/>
              </a:rPr>
              <a:t>MER</a:t>
            </a: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 (Modelo Entidade Relacionamento)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74320" indent="-274320">
              <a:lnSpc>
                <a:spcPct val="15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pt-BR" sz="2000" b="0" strike="noStrike" spc="-1" dirty="0">
                <a:solidFill>
                  <a:srgbClr val="FFFFFF"/>
                </a:solidFill>
                <a:latin typeface="Corbel"/>
              </a:rPr>
              <a:t>O MER referente ao Jogo RPG possui 4 (quatro) entidades ( Usuários, Personagens, Classes e Habilidades) e uma tabela relacional (</a:t>
            </a:r>
            <a:r>
              <a:rPr lang="pt-BR" sz="2000" b="0" strike="noStrike" spc="-1" dirty="0" err="1">
                <a:solidFill>
                  <a:srgbClr val="FFFFFF"/>
                </a:solidFill>
                <a:latin typeface="Corbel"/>
              </a:rPr>
              <a:t>ClassesHabilidades</a:t>
            </a:r>
            <a:r>
              <a:rPr lang="pt-BR" sz="2000" b="0" strike="noStrike" spc="-1" dirty="0">
                <a:solidFill>
                  <a:srgbClr val="FFFFFF"/>
                </a:solidFill>
                <a:latin typeface="Corbel"/>
              </a:rPr>
              <a:t>). Cada entidade possui atributos, sendo: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304" name="Table 7"/>
          <p:cNvGraphicFramePr/>
          <p:nvPr>
            <p:extLst>
              <p:ext uri="{D42A27DB-BD31-4B8C-83A1-F6EECF244321}">
                <p14:modId xmlns:p14="http://schemas.microsoft.com/office/powerpoint/2010/main" val="1385976655"/>
              </p:ext>
            </p:extLst>
          </p:nvPr>
        </p:nvGraphicFramePr>
        <p:xfrm>
          <a:off x="2190581" y="3507840"/>
          <a:ext cx="7189560" cy="2664000"/>
        </p:xfrm>
        <a:graphic>
          <a:graphicData uri="http://schemas.openxmlformats.org/drawingml/2006/table">
            <a:tbl>
              <a:tblPr/>
              <a:tblGrid>
                <a:gridCol w="359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Entidades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828B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Atributos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828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Corbel"/>
                        </a:rPr>
                        <a:t>Usuários</a:t>
                      </a:r>
                      <a:endParaRPr lang="pt-BR" sz="1800" b="0" strike="noStrike" spc="-1" dirty="0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E-mail , Senha, Apelido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Personagens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Nome, Descrição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Classes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Nome , Descrição</a:t>
                      </a:r>
                      <a:endParaRPr lang="pt-B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Habilidades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Corbel"/>
                        <a:ea typeface="Microsoft YaHei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latin typeface="Corbel"/>
                        </a:rPr>
                        <a:t>Nome , Descrição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Corbel"/>
                        <a:ea typeface="Microsoft Ya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Corbel"/>
                        <a:ea typeface="Microsoft YaHei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arial"/>
              </a:rPr>
              <a:t>Relação entre as Entidades Definidas pelas Regras do Jogo RPG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1506240" y="203400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pt-BR" sz="2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Usuário possui um personagem;</a:t>
            </a:r>
            <a:endParaRPr lang="en-US" sz="2400" b="0" strike="noStrike" spc="-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pt-BR" sz="2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Personagem possui uma classe;</a:t>
            </a:r>
            <a:endParaRPr lang="en-US" sz="2400" b="0" strike="noStrike" spc="-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pt-BR" sz="2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Classe possui uma ou mais habilidades;</a:t>
            </a:r>
            <a:endParaRPr lang="en-US" sz="2400" b="0" strike="noStrike" spc="-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pt-BR" sz="2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relação Classes e Habilidades é representada pela tabela relacional </a:t>
            </a:r>
            <a:r>
              <a:rPr lang="pt-BR" sz="2400" b="0" strike="noStrike" spc="-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ClassesHabilidades</a:t>
            </a:r>
            <a:r>
              <a:rPr lang="pt-BR" sz="2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0" strike="noStrike" spc="-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4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endParaRPr lang="en-US" sz="24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endParaRPr lang="en-US" sz="24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endParaRPr lang="en-US" sz="24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arial"/>
              </a:rPr>
              <a:t>Relação entre as Entidades Definidas pelas Regras do Jogo RPG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1440000" y="1980000"/>
            <a:ext cx="9143640" cy="69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pt-BR" sz="2400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as entidades possuem uma única identidade as mesma recebem uma chave primária (PK) e é esta que garante a unicidade de identidade daquelas.</a:t>
            </a:r>
          </a:p>
          <a:p>
            <a:pPr marL="274320" indent="-274320">
              <a:lnSpc>
                <a:spcPct val="15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pt-BR" sz="2400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regras do jogo RPG, cada personagem pode possuir uma ou mais habilidades, a tabela contendo a entidade “Personagem” mantêm um relacionamento com a tabela “</a:t>
            </a:r>
            <a:r>
              <a:rPr lang="pt-BR" sz="2400" spc="-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ClassesHabilidades</a:t>
            </a:r>
            <a:r>
              <a:rPr lang="pt-BR" sz="2400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e portanto possui uma chave estrangeira (FK) que  estabelece o relacionamento entre estas duas tabelas.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pt-BR" sz="2400" b="0" strike="noStrike" spc="-1" dirty="0">
              <a:solidFill>
                <a:srgbClr val="FFFFFF"/>
              </a:solidFill>
              <a:latin typeface="Corbel"/>
              <a:ea typeface="Microsoft YaHei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pt-BR" sz="2400" b="0" strike="noStrike" spc="-1" dirty="0">
              <a:solidFill>
                <a:srgbClr val="FFFFFF"/>
              </a:solidFill>
              <a:latin typeface="Corbel"/>
              <a:ea typeface="Microsoft YaHei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pt-BR" sz="2400" b="0" strike="noStrike" spc="-1" dirty="0">
              <a:solidFill>
                <a:srgbClr val="FFFFFF"/>
              </a:solidFill>
              <a:latin typeface="Corbel"/>
              <a:ea typeface="Microsoft YaHei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pt-BR" sz="2400" b="0" strike="noStrike" spc="-1" dirty="0">
              <a:solidFill>
                <a:srgbClr val="FFFFFF"/>
              </a:solidFill>
              <a:latin typeface="Corbel"/>
              <a:ea typeface="Microsoft YaHei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pt-BR" sz="2400" b="0" strike="noStrike" spc="-1" dirty="0">
              <a:solidFill>
                <a:srgbClr val="FFFFFF"/>
              </a:solidFill>
              <a:latin typeface="Corbel"/>
              <a:ea typeface="Microsoft YaHei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lang="pt-BR" sz="2400" b="0" strike="noStrike" spc="-1" dirty="0">
              <a:solidFill>
                <a:srgbClr val="FFFFFF"/>
              </a:solidFill>
              <a:latin typeface="Corbel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arial"/>
              </a:rPr>
              <a:t>DER</a:t>
            </a: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 (Diagrama Entidade-Relacionamento)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310" name="Picture 3"/>
          <p:cNvPicPr/>
          <p:nvPr/>
        </p:nvPicPr>
        <p:blipFill>
          <a:blip r:embed="rId2"/>
          <a:stretch/>
        </p:blipFill>
        <p:spPr>
          <a:xfrm>
            <a:off x="3790080" y="2637000"/>
            <a:ext cx="5388120" cy="3710880"/>
          </a:xfrm>
          <a:prstGeom prst="rect">
            <a:avLst/>
          </a:prstGeom>
          <a:ln w="0">
            <a:noFill/>
          </a:ln>
        </p:spPr>
      </p:pic>
      <p:sp>
        <p:nvSpPr>
          <p:cNvPr id="311" name="TextBox 4"/>
          <p:cNvSpPr/>
          <p:nvPr/>
        </p:nvSpPr>
        <p:spPr>
          <a:xfrm>
            <a:off x="1695960" y="1845000"/>
            <a:ext cx="9366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Representação  gráfica das entidades e seus relacionamentos.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arial"/>
              </a:rPr>
              <a:t>MER</a:t>
            </a: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 (Modelo Entidade-Relacionamento)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3" name="TextBox 1"/>
          <p:cNvSpPr/>
          <p:nvPr/>
        </p:nvSpPr>
        <p:spPr>
          <a:xfrm>
            <a:off x="1695960" y="1845000"/>
            <a:ext cx="93668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Representa em forma gráfica no que foi descrito no MER (Modelo Entidade Relacionamento) 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314" name="Picture 313"/>
          <p:cNvPicPr/>
          <p:nvPr/>
        </p:nvPicPr>
        <p:blipFill>
          <a:blip r:embed="rId2"/>
          <a:stretch/>
        </p:blipFill>
        <p:spPr>
          <a:xfrm>
            <a:off x="2562480" y="3087720"/>
            <a:ext cx="7144200" cy="354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527</TotalTime>
  <Words>274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Consolas</vt:lpstr>
      <vt:lpstr>Corbel</vt:lpstr>
      <vt:lpstr>Inter</vt:lpstr>
      <vt:lpstr>Symbol</vt:lpstr>
      <vt:lpstr>Times New Roman</vt:lpstr>
      <vt:lpstr>Wingdings</vt:lpstr>
      <vt:lpstr>Office Theme</vt:lpstr>
      <vt:lpstr>Office Theme</vt:lpstr>
      <vt:lpstr>Projeto Game RPG Online</vt:lpstr>
      <vt:lpstr>MER (Modelo Entidade Relacionamento)</vt:lpstr>
      <vt:lpstr>MER (Modelo Entidade Relacionamento)</vt:lpstr>
      <vt:lpstr>MER (Modelo Entidade Relacionamento)</vt:lpstr>
      <vt:lpstr>Relação entre as Entidades Definidas pelas Regras do Jogo RPG</vt:lpstr>
      <vt:lpstr>Relação entre as Entidades Definidas pelas Regras do Jogo RPG</vt:lpstr>
      <vt:lpstr>DER (Diagrama Entidade-Relacionamento)</vt:lpstr>
      <vt:lpstr>MER (Modelo Entidade-Relacionamento)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Game RPG</dc:title>
  <dc:subject/>
  <dc:creator>Afranio Silva</dc:creator>
  <dc:description/>
  <cp:lastModifiedBy>Afranio Silva</cp:lastModifiedBy>
  <cp:revision>18</cp:revision>
  <dcterms:created xsi:type="dcterms:W3CDTF">2022-08-09T21:02:55Z</dcterms:created>
  <dcterms:modified xsi:type="dcterms:W3CDTF">2022-08-12T01:41:33Z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6</vt:i4>
  </property>
</Properties>
</file>