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5"/>
  </p:notesMasterIdLst>
  <p:sldIdLst>
    <p:sldId id="256" r:id="rId6"/>
    <p:sldId id="257" r:id="rId7"/>
    <p:sldId id="258" r:id="rId8"/>
    <p:sldId id="269" r:id="rId9"/>
    <p:sldId id="268" r:id="rId10"/>
    <p:sldId id="288" r:id="rId11"/>
    <p:sldId id="272" r:id="rId12"/>
    <p:sldId id="271" r:id="rId13"/>
    <p:sldId id="275" r:id="rId14"/>
    <p:sldId id="276" r:id="rId15"/>
    <p:sldId id="277" r:id="rId16"/>
    <p:sldId id="289" r:id="rId17"/>
    <p:sldId id="304" r:id="rId18"/>
    <p:sldId id="301" r:id="rId19"/>
    <p:sldId id="302" r:id="rId20"/>
    <p:sldId id="303" r:id="rId21"/>
    <p:sldId id="279" r:id="rId22"/>
    <p:sldId id="291" r:id="rId23"/>
    <p:sldId id="293" r:id="rId24"/>
    <p:sldId id="295" r:id="rId25"/>
    <p:sldId id="292" r:id="rId26"/>
    <p:sldId id="294" r:id="rId27"/>
    <p:sldId id="296" r:id="rId28"/>
    <p:sldId id="297" r:id="rId29"/>
    <p:sldId id="298" r:id="rId30"/>
    <p:sldId id="281" r:id="rId31"/>
    <p:sldId id="300" r:id="rId32"/>
    <p:sldId id="285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4747" autoAdjust="0"/>
  </p:normalViewPr>
  <p:slideViewPr>
    <p:cSldViewPr snapToGrid="0">
      <p:cViewPr varScale="1">
        <p:scale>
          <a:sx n="95" d="100"/>
          <a:sy n="95" d="100"/>
        </p:scale>
        <p:origin x="1573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279D-A9CB-4DD4-9236-4DBF0653E2F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FC7D7-836C-42AE-AC9C-1E70CE782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5E6FA-64AF-E7B3-F0DB-0F0874B6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42221-F82C-CC6E-CCB3-C084563CB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AC750-10DA-66C9-555E-2E0B80E16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3A5E-87D1-1C33-EE9F-5EBFEDF81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FC7D7-836C-42AE-AC9C-1E70CE7823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FC7D7-836C-42AE-AC9C-1E70CE78231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6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0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1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8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5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2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22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6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14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8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17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2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2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26CF-9B6B-4E5D-A477-760BF3ED0E5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D747-1C65-42BD-A51C-85DA9324A336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718" y="0"/>
            <a:ext cx="1999129" cy="663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15050" y="5677"/>
            <a:ext cx="3005170" cy="6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4F6F-7BA4-43C9-BC5B-A0790939B67C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C371-0023-4DCE-9058-2A6FCE77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537-019-0276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10.1109/BIBM.2018.8621525" TargetMode="External"/><Relationship Id="rId4" Type="http://schemas.openxmlformats.org/officeDocument/2006/relationships/hyperlink" Target="10.1109/ASIANCON58793.2023.1027052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0.1109/ic-ETITE58242.2024.10493367." TargetMode="External"/><Relationship Id="rId2" Type="http://schemas.openxmlformats.org/officeDocument/2006/relationships/hyperlink" Target="https://www.sciencedirect.com/science/article/pii/S1110016822007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10.1109/ASET56582.2023.1018064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ural_network_(machine_learning)" TargetMode="External"/><Relationship Id="rId7" Type="http://schemas.openxmlformats.org/officeDocument/2006/relationships/hyperlink" Target="10.1109/WiDSTaif52235.2021.9430229" TargetMode="External"/><Relationship Id="rId2" Type="http://schemas.openxmlformats.org/officeDocument/2006/relationships/hyperlink" Target="https://www.geeksforgeeks.org/vgg-net-architecture-explained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10.1109/ACCESS.2024.3454537" TargetMode="External"/><Relationship Id="rId5" Type="http://schemas.openxmlformats.org/officeDocument/2006/relationships/hyperlink" Target="https://www.kaggle.com/datasets/omkarmanohardalvi/lungs-disease-dataset-4-types" TargetMode="External"/><Relationship Id="rId4" Type="http://schemas.openxmlformats.org/officeDocument/2006/relationships/hyperlink" Target="https://www.kaggle.com/datasets/amrutasalagare/lung-disease-datase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805" y="1033252"/>
            <a:ext cx="83820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latin typeface="+mj-lt"/>
                <a:ea typeface="Cambria"/>
              </a:rPr>
              <a:t>MINI-PROJECT-REVIEW</a:t>
            </a:r>
            <a:endParaRPr lang="en-US" sz="4000" dirty="0">
              <a:ln w="22225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latin typeface="+mj-lt"/>
              <a:ea typeface="Cambria"/>
            </a:endParaRPr>
          </a:p>
          <a:p>
            <a:pPr algn="ctr"/>
            <a:r>
              <a:rPr lang="en-US" sz="400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latin typeface="+mj-lt"/>
                <a:ea typeface="Cambria"/>
              </a:rPr>
              <a:t>On</a:t>
            </a:r>
            <a:endParaRPr lang="en-US" sz="4000" dirty="0">
              <a:ln w="22225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latin typeface="+mj-lt"/>
              <a:ea typeface="Cambria"/>
            </a:endParaRPr>
          </a:p>
          <a:p>
            <a:pPr algn="ctr"/>
            <a:r>
              <a:rPr lang="en-US" sz="4000" dirty="0">
                <a:ln w="22225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latin typeface="+mj-lt"/>
                <a:ea typeface="Cambria"/>
              </a:rPr>
              <a:t>LUNG DISEASE CLASSIFICATION USING DEEP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1340" y="5270112"/>
            <a:ext cx="4562475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Under the guidance of </a:t>
            </a: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Dr. Anil Kumar C J</a:t>
            </a: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Associate Professor and Head</a:t>
            </a: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Dept. of CSE-AI &amp; ML</a:t>
            </a: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ATMECE,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Mysuru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5584" y="3631340"/>
            <a:ext cx="3344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AFRA JABEEN- 4AD22CI001</a:t>
            </a:r>
          </a:p>
          <a:p>
            <a:pPr algn="ctr"/>
            <a:r>
              <a:rPr lang="en-US" b="1" dirty="0"/>
              <a:t>AMRUTA SALAGARE-4AD22CI003</a:t>
            </a:r>
          </a:p>
          <a:p>
            <a:pPr algn="ctr"/>
            <a:r>
              <a:rPr lang="en-US" b="1" dirty="0"/>
              <a:t>REEM K-4AD22CI042</a:t>
            </a:r>
          </a:p>
          <a:p>
            <a:pPr algn="ctr"/>
            <a:r>
              <a:rPr lang="en-US" b="1" dirty="0"/>
              <a:t>ANUSHREE HM-4AD23CI401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48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937" y="1168783"/>
            <a:ext cx="7991645" cy="841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505" y="770022"/>
            <a:ext cx="8723849" cy="104273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Ojasvi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Yadav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Kalpdrum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Passi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&amp;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Chakresh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Kumar Jain (2018). Using Deep Learning to Classify X-ray Images of Potential Tuberculosis Patients. IEEE Conference Proceedings, 03-06 December 2018. Added to IEEE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Xplore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on 24 January 2019.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229" y="2113645"/>
            <a:ext cx="86650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Methodology &amp; Result :</a:t>
            </a:r>
            <a:r>
              <a:rPr lang="en-US" sz="2000" dirty="0"/>
              <a:t>Deep Learning classifies X-ray images for Tuberculosis detection. Achieved 94.89% accuracy using data augmentation techniques. Coarse-to-fine knowledge transfer improved model performance significantly. Multiple techniques combined yield high accuracy in medical data classification. Model trained on specific datasets may limit generalization.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Research Gap:  </a:t>
            </a:r>
            <a:r>
              <a:rPr lang="en-US" sz="2000" dirty="0"/>
              <a:t>A significant gap identified in the study is the model's limited generalizability. Additionally, the challenge of low region of interest in medical images, which can be as low as 1%, complicates effective classification .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25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669" y="1037769"/>
            <a:ext cx="7991645" cy="841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10" y="870856"/>
            <a:ext cx="8755933" cy="114070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Kavitha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S., R.S.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Shuapreyaa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P.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Prakash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Vaibhav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S.,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Viswa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V., &amp;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Yogavarshan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S. (2024). Classification of Lung Diseases Using Transfer Learning with Chest X-Ray Images. IEEE Conference Proceedings, 22-23 February 2024. Added to IEEE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Xplore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on 18 April 2024.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949" y="2155762"/>
            <a:ext cx="846022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Methodology &amp; Result :</a:t>
            </a:r>
            <a:r>
              <a:rPr lang="en-US" sz="2000" dirty="0"/>
              <a:t>The paper focuses on lung disease classification using chest X-rays. It employs deep learning models for accurate </a:t>
            </a:r>
            <a:r>
              <a:rPr lang="en-US" sz="2000" dirty="0" err="1"/>
              <a:t>diagnosis.The</a:t>
            </a:r>
            <a:r>
              <a:rPr lang="en-US" sz="2000" dirty="0"/>
              <a:t> NIH dataset contains 112,120 annotated chest X-ray images.ResNet50 achieved the highest accuracy at 83.57%.The study addresses data imbalance using weighted loss techniques. It aims to enhance computer-aided diagnosis tools for medical professionals.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Research Gap: </a:t>
            </a:r>
            <a:r>
              <a:rPr lang="en-US" sz="2000" dirty="0"/>
              <a:t>The study uses a large dataset but lacks data augmentation techniques, limiting the model's robustness and generalization across varied imaging conditions and anatomical differences.</a:t>
            </a: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70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4FFC9-7744-CED9-44C7-D3815962195F}"/>
              </a:ext>
            </a:extLst>
          </p:cNvPr>
          <p:cNvSpPr txBox="1"/>
          <p:nvPr/>
        </p:nvSpPr>
        <p:spPr>
          <a:xfrm>
            <a:off x="694267" y="1464580"/>
            <a:ext cx="77554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Hardware Requirements: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Processor</a:t>
            </a:r>
            <a:r>
              <a:rPr lang="en-IN" sz="2000" dirty="0"/>
              <a:t>: Minimum </a:t>
            </a:r>
            <a:r>
              <a:rPr lang="en-IN" sz="2000" b="1" dirty="0"/>
              <a:t>Intel i5</a:t>
            </a:r>
            <a:r>
              <a:rPr lang="en-IN" sz="2000" dirty="0"/>
              <a:t> or higher 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RAM</a:t>
            </a:r>
            <a:r>
              <a:rPr lang="en-IN" sz="2000" dirty="0"/>
              <a:t>: At least </a:t>
            </a:r>
            <a:r>
              <a:rPr lang="en-IN" sz="2000" b="1" dirty="0"/>
              <a:t>8 GB</a:t>
            </a:r>
            <a:r>
              <a:rPr lang="en-IN" sz="2000" dirty="0"/>
              <a:t> (recommended: </a:t>
            </a:r>
            <a:r>
              <a:rPr lang="en-IN" sz="2000" b="1" dirty="0"/>
              <a:t>16 GB or more</a:t>
            </a:r>
            <a:r>
              <a:rPr lang="en-IN" sz="2000" dirty="0"/>
              <a:t> for deep learning).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GPU</a:t>
            </a:r>
            <a:r>
              <a:rPr lang="en-IN" sz="2000" dirty="0"/>
              <a:t>: NVIDIA GPU with </a:t>
            </a:r>
            <a:r>
              <a:rPr lang="en-IN" sz="2000" b="1" dirty="0"/>
              <a:t>CUDA support</a:t>
            </a:r>
            <a:r>
              <a:rPr lang="en-IN" sz="2000" dirty="0"/>
              <a:t> (e.g., GTX 1060 or higher; recommended: RTX  3060/3080).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Storage</a:t>
            </a:r>
            <a:r>
              <a:rPr lang="en-IN" sz="2000" dirty="0"/>
              <a:t>: Minimum </a:t>
            </a:r>
            <a:r>
              <a:rPr lang="en-IN" sz="2000" b="1" dirty="0"/>
              <a:t>256 GB SSD</a:t>
            </a:r>
            <a:r>
              <a:rPr lang="en-IN" sz="2000" dirty="0"/>
              <a:t> (recommended: </a:t>
            </a:r>
            <a:r>
              <a:rPr lang="en-IN" sz="2000" b="1" dirty="0"/>
              <a:t>512 GB or more</a:t>
            </a:r>
            <a:r>
              <a:rPr lang="en-IN" sz="2000" dirty="0"/>
              <a:t> for faster data access).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Software Requirements: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Operating System</a:t>
            </a:r>
            <a:r>
              <a:rPr lang="en-IN" sz="2000" dirty="0"/>
              <a:t>: Windows 10/11, Ubuntu 20.04 or higher.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Programming Environment</a:t>
            </a:r>
            <a:r>
              <a:rPr lang="en-IN" sz="2000" dirty="0"/>
              <a:t>: Python 3.7+ with libraries such as TensorFlow, </a:t>
            </a:r>
            <a:r>
              <a:rPr lang="en-IN" sz="2000" dirty="0" err="1"/>
              <a:t>Keras</a:t>
            </a:r>
            <a:r>
              <a:rPr lang="en-IN" sz="2000" dirty="0"/>
              <a:t>, and NumPy.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IDE/Tools</a:t>
            </a:r>
            <a:r>
              <a:rPr lang="en-IN" sz="2000" dirty="0"/>
              <a:t>: VS Code, or collabs.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Other Tools</a:t>
            </a:r>
            <a:r>
              <a:rPr lang="en-IN" sz="2000" dirty="0"/>
              <a:t>: Anaconda for environment management, CUDA toolkit for GPU acceleration.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96767-765B-C5B3-C671-1168A28BAC57}"/>
              </a:ext>
            </a:extLst>
          </p:cNvPr>
          <p:cNvSpPr txBox="1"/>
          <p:nvPr/>
        </p:nvSpPr>
        <p:spPr>
          <a:xfrm>
            <a:off x="2429939" y="767644"/>
            <a:ext cx="4284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SYSTEM REQUIREMENTS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410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5EE8-EB05-A5CE-950F-72B5B665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2B4A8A8F-57D4-C23A-2482-BE79AC63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  	     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654D3-C3E3-61EF-730D-C6F4ADE5B6FD}"/>
              </a:ext>
            </a:extLst>
          </p:cNvPr>
          <p:cNvSpPr txBox="1"/>
          <p:nvPr/>
        </p:nvSpPr>
        <p:spPr>
          <a:xfrm>
            <a:off x="3006154" y="5769305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:custom Model Architecture</a:t>
            </a:r>
            <a:endParaRPr lang="en-IN" dirty="0"/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6EA8A518-F0B8-FDB7-B684-549A84649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1888440"/>
            <a:ext cx="7946928" cy="36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709B-56CA-B785-DA57-06268DA3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5AB4F-6882-C15D-F4CC-0A7A9A494CED}"/>
              </a:ext>
            </a:extLst>
          </p:cNvPr>
          <p:cNvSpPr txBox="1"/>
          <p:nvPr/>
        </p:nvSpPr>
        <p:spPr>
          <a:xfrm>
            <a:off x="1611630" y="8541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5" name="Google Shape;288;p41">
            <a:extLst>
              <a:ext uri="{FF2B5EF4-FFF2-40B4-BE49-F238E27FC236}">
                <a16:creationId xmlns:a16="http://schemas.microsoft.com/office/drawing/2014/main" id="{2E134409-BD1E-C8D6-9BCA-16B7CBD2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475" y="7433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Methodology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46620-3A06-6BC5-8FAC-FF0F09E24A1E}"/>
              </a:ext>
            </a:extLst>
          </p:cNvPr>
          <p:cNvSpPr txBox="1"/>
          <p:nvPr/>
        </p:nvSpPr>
        <p:spPr>
          <a:xfrm>
            <a:off x="573821" y="1285264"/>
            <a:ext cx="56216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1. Dataset preparation</a:t>
            </a:r>
          </a:p>
          <a:p>
            <a:r>
              <a:rPr lang="en-US" sz="2000" u="sng" dirty="0"/>
              <a:t>Data Organization:</a:t>
            </a:r>
          </a:p>
          <a:p>
            <a:pPr marL="0" indent="0">
              <a:buNone/>
            </a:pPr>
            <a:r>
              <a:rPr lang="en-US" sz="2000" dirty="0"/>
              <a:t>	Divided into </a:t>
            </a:r>
            <a:r>
              <a:rPr lang="en-US" sz="2000" b="1" dirty="0"/>
              <a:t>train</a:t>
            </a:r>
            <a:r>
              <a:rPr lang="en-US" sz="2000" dirty="0"/>
              <a:t>, </a:t>
            </a:r>
            <a:r>
              <a:rPr lang="en-US" sz="2000" b="1" dirty="0"/>
              <a:t>validation</a:t>
            </a:r>
            <a:r>
              <a:rPr lang="en-US" sz="2000" dirty="0"/>
              <a:t>, and </a:t>
            </a:r>
            <a:r>
              <a:rPr lang="en-US" sz="2000" b="1" dirty="0"/>
              <a:t>test</a:t>
            </a:r>
            <a:r>
              <a:rPr lang="en-US" sz="2000" dirty="0"/>
              <a:t> </a:t>
            </a:r>
            <a:r>
              <a:rPr lang="en-US" sz="2000" b="1" dirty="0"/>
              <a:t>sets</a:t>
            </a:r>
            <a:r>
              <a:rPr lang="en-US" sz="2000" dirty="0"/>
              <a:t>.</a:t>
            </a:r>
          </a:p>
          <a:p>
            <a:r>
              <a:rPr lang="en-US" sz="2000" u="sng" dirty="0"/>
              <a:t>Preprocessing:</a:t>
            </a:r>
          </a:p>
          <a:p>
            <a:pPr marL="0" indent="0">
              <a:buNone/>
            </a:pPr>
            <a:r>
              <a:rPr lang="en-US" sz="2000" dirty="0"/>
              <a:t>	Resized images to </a:t>
            </a:r>
            <a:r>
              <a:rPr lang="en-US" sz="2000" b="1" dirty="0"/>
              <a:t>224x224</a:t>
            </a:r>
            <a:r>
              <a:rPr lang="en-US" sz="2000" dirty="0"/>
              <a:t>.</a:t>
            </a:r>
          </a:p>
          <a:p>
            <a:r>
              <a:rPr lang="en-US" sz="2000" dirty="0"/>
              <a:t>Applied </a:t>
            </a:r>
            <a:r>
              <a:rPr lang="en-US" sz="2000" b="1" dirty="0"/>
              <a:t>normalization</a:t>
            </a:r>
            <a:r>
              <a:rPr lang="en-US" sz="2000" dirty="0"/>
              <a:t> (rescale to [0, 1]).</a:t>
            </a:r>
          </a:p>
          <a:p>
            <a:endParaRPr lang="en-IN" sz="2000" dirty="0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057902C-4D74-C5DB-B044-29EF5530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1" y="3372634"/>
            <a:ext cx="4887007" cy="971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F1478-13E3-5485-5522-05D3CFA8417D}"/>
              </a:ext>
            </a:extLst>
          </p:cNvPr>
          <p:cNvSpPr txBox="1"/>
          <p:nvPr/>
        </p:nvSpPr>
        <p:spPr>
          <a:xfrm>
            <a:off x="545666" y="4649658"/>
            <a:ext cx="70846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Data Augmentation: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Techniques</a:t>
            </a:r>
            <a:r>
              <a:rPr lang="en-US" sz="2000" dirty="0"/>
              <a:t>: Rotation, shifts, shear, zoom, horizontal flips.</a:t>
            </a:r>
          </a:p>
          <a:p>
            <a:r>
              <a:rPr lang="en-US" sz="2000" dirty="0"/>
              <a:t>Class Balancing:</a:t>
            </a:r>
          </a:p>
          <a:p>
            <a:pPr marL="0" indent="0">
              <a:buNone/>
            </a:pPr>
            <a:r>
              <a:rPr lang="en-US" sz="2000" dirty="0"/>
              <a:t>	Computed class weights to address class imbalance.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586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4D369-12B3-F9D2-AA3D-9796D73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30C607-9B9A-E8B7-0EC2-509770871B3F}"/>
              </a:ext>
            </a:extLst>
          </p:cNvPr>
          <p:cNvSpPr txBox="1"/>
          <p:nvPr/>
        </p:nvSpPr>
        <p:spPr>
          <a:xfrm>
            <a:off x="569976" y="1448562"/>
            <a:ext cx="357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 Model development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E992D-6D3E-8DA4-E250-C729BE78A083}"/>
              </a:ext>
            </a:extLst>
          </p:cNvPr>
          <p:cNvSpPr txBox="1"/>
          <p:nvPr/>
        </p:nvSpPr>
        <p:spPr>
          <a:xfrm>
            <a:off x="265158" y="2197909"/>
            <a:ext cx="422102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Transfer Learning: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    </a:t>
            </a:r>
            <a:r>
              <a:rPr lang="en-US" altLang="en-US" sz="1600" b="1" dirty="0">
                <a:solidFill>
                  <a:schemeClr val="tx1"/>
                </a:solidFill>
              </a:rPr>
              <a:t>VGG-19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pre-trained on ImageNet.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Layers frozen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retain learned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 Layers Added: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Global Average Pooling.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Dense layer (256 units, </a:t>
            </a:r>
            <a:r>
              <a:rPr kumimoji="0" lang="en-US" altLang="en-US" sz="16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Dropout (50%) for regularization.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output for Multiple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Compilation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Optimizer: Adam (Learning Rate: 0.0001/1e-4).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Loss Function: Categorical Cross-Entropy.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EDE9F9-ED53-12B5-7A61-3633E79D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9" y="3772917"/>
            <a:ext cx="2660673" cy="2072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BADB9E-DF43-3A31-4869-CB6CD047EEEC}"/>
              </a:ext>
            </a:extLst>
          </p:cNvPr>
          <p:cNvSpPr txBox="1"/>
          <p:nvPr/>
        </p:nvSpPr>
        <p:spPr>
          <a:xfrm>
            <a:off x="5796317" y="5845737"/>
            <a:ext cx="2911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Fig: The RELU activation function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8A4D9-8A33-E7D2-78FD-ADCE6B45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17" y="1346830"/>
            <a:ext cx="2760804" cy="2072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B6AE2-F8C8-99B3-153F-3378601793C1}"/>
              </a:ext>
            </a:extLst>
          </p:cNvPr>
          <p:cNvSpPr txBox="1"/>
          <p:nvPr/>
        </p:nvSpPr>
        <p:spPr>
          <a:xfrm>
            <a:off x="5928185" y="3295863"/>
            <a:ext cx="2989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aira" panose="020B0604020202020204" charset="0"/>
              </a:rPr>
              <a:t>Fig: Transfer Learning Process</a:t>
            </a:r>
            <a:endParaRPr lang="en-IN" sz="1600" dirty="0"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2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AF042-593D-92CB-0FCF-73C7B027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19406-F642-ADD4-DC2D-66C6FCC190F9}"/>
              </a:ext>
            </a:extLst>
          </p:cNvPr>
          <p:cNvSpPr txBox="1"/>
          <p:nvPr/>
        </p:nvSpPr>
        <p:spPr>
          <a:xfrm>
            <a:off x="2068830" y="1038344"/>
            <a:ext cx="5726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Saira" panose="020B0604020202020204" charset="0"/>
              </a:rPr>
              <a:t>3. Training and Evaluation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08733-96DE-D024-1D31-3A6BDE255019}"/>
              </a:ext>
            </a:extLst>
          </p:cNvPr>
          <p:cNvSpPr txBox="1"/>
          <p:nvPr/>
        </p:nvSpPr>
        <p:spPr>
          <a:xfrm>
            <a:off x="525780" y="1945481"/>
            <a:ext cx="4572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Saira" panose="020B0604020202020204" charset="0"/>
              </a:rPr>
              <a:t>Training</a:t>
            </a:r>
            <a:r>
              <a:rPr lang="en-IN" sz="1800" dirty="0">
                <a:latin typeface="Saira" panose="020B0604020202020204" charset="0"/>
              </a:rPr>
              <a:t>:</a:t>
            </a:r>
          </a:p>
          <a:p>
            <a:r>
              <a:rPr lang="en-IN" sz="1800" dirty="0">
                <a:latin typeface="Saira" panose="020B0604020202020204" charset="0"/>
              </a:rPr>
              <a:t>Epochs: 20 with Early Stopping.</a:t>
            </a:r>
          </a:p>
          <a:p>
            <a:r>
              <a:rPr lang="en-IN" sz="1800" dirty="0">
                <a:latin typeface="Saira" panose="020B0604020202020204" charset="0"/>
              </a:rPr>
              <a:t>Callbacks: Save best model during training.</a:t>
            </a:r>
          </a:p>
          <a:p>
            <a:r>
              <a:rPr lang="en-IN" sz="1800" dirty="0">
                <a:latin typeface="Saira" panose="020B0604020202020204" charset="0"/>
              </a:rPr>
              <a:t>Used class weights to improve balance.</a:t>
            </a:r>
          </a:p>
          <a:p>
            <a:endParaRPr lang="en-IN" sz="1800" dirty="0">
              <a:latin typeface="Saira" panose="020B0604020202020204" charset="0"/>
            </a:endParaRPr>
          </a:p>
          <a:p>
            <a:pPr marL="0" indent="0">
              <a:buNone/>
            </a:pPr>
            <a:r>
              <a:rPr lang="en-IN" sz="1800" b="1" dirty="0">
                <a:latin typeface="Saira" panose="020B0604020202020204" charset="0"/>
              </a:rPr>
              <a:t>Evaluation</a:t>
            </a:r>
            <a:r>
              <a:rPr lang="en-IN" sz="1800" dirty="0">
                <a:latin typeface="Saira" panose="020B0604020202020204" charset="0"/>
              </a:rPr>
              <a:t>:</a:t>
            </a:r>
          </a:p>
          <a:p>
            <a:r>
              <a:rPr lang="en-IN" sz="1800" dirty="0">
                <a:latin typeface="Saira" panose="020B0604020202020204" charset="0"/>
              </a:rPr>
              <a:t>Tested on unseen data.</a:t>
            </a:r>
          </a:p>
          <a:p>
            <a:r>
              <a:rPr lang="en-IN" sz="1800" dirty="0">
                <a:latin typeface="Saira" panose="020B0604020202020204" charset="0"/>
              </a:rPr>
              <a:t>Metrics: Accuracy, Loss, Confusion Matrix,.</a:t>
            </a:r>
          </a:p>
          <a:p>
            <a:r>
              <a:rPr lang="en-IN" sz="1800" dirty="0">
                <a:latin typeface="Saira" panose="020B0604020202020204" charset="0"/>
              </a:rPr>
              <a:t>Achieved optimal performance by restoring best weights</a:t>
            </a:r>
            <a:r>
              <a:rPr lang="en-IN" sz="2000" dirty="0">
                <a:latin typeface="Saira" panose="020B060402020202020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5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134" y="644197"/>
            <a:ext cx="7991645" cy="841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590" y="866274"/>
            <a:ext cx="8755933" cy="1140707"/>
          </a:xfrm>
        </p:spPr>
        <p:txBody>
          <a:bodyPr>
            <a:noAutofit/>
          </a:bodyPr>
          <a:lstStyle/>
          <a:p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6671" y="659617"/>
            <a:ext cx="363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ea typeface="Calibri" pitchFamily="34" charset="0"/>
                <a:cs typeface="Calibri" pitchFamily="34" charset="0"/>
              </a:rPr>
              <a:t>IMPLEMENTATION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E7742-5216-1F6B-D931-155B72BE5987}"/>
              </a:ext>
            </a:extLst>
          </p:cNvPr>
          <p:cNvSpPr txBox="1"/>
          <p:nvPr/>
        </p:nvSpPr>
        <p:spPr>
          <a:xfrm>
            <a:off x="722490" y="1486894"/>
            <a:ext cx="394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1.DATASET PREPARATION</a:t>
            </a:r>
            <a:endParaRPr lang="en-IN" sz="2800" b="1" u="sng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0C42469-EFEE-131B-5998-A78EFA78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66" y="4349491"/>
            <a:ext cx="749582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1.1Data Organization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is Split into train, validation, and test sets.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0C61B8E-316E-E948-9D4A-113E3A84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1" y="5626392"/>
            <a:ext cx="48863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A10A4-6348-B1AB-C4FF-1417B47CD7C2}"/>
              </a:ext>
            </a:extLst>
          </p:cNvPr>
          <p:cNvSpPr txBox="1"/>
          <p:nvPr/>
        </p:nvSpPr>
        <p:spPr>
          <a:xfrm>
            <a:off x="515019" y="2690336"/>
            <a:ext cx="3259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 Folder:</a:t>
            </a:r>
          </a:p>
          <a:p>
            <a:r>
              <a:rPr lang="en-IN" dirty="0"/>
              <a:t>Covid: 407 files</a:t>
            </a:r>
          </a:p>
          <a:p>
            <a:r>
              <a:rPr lang="en-IN" dirty="0"/>
              <a:t>Normal: 404 files</a:t>
            </a:r>
          </a:p>
          <a:p>
            <a:r>
              <a:rPr lang="en-IN" dirty="0"/>
              <a:t>Pneumonia: 403 files  Tuberculosis: 408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2D2FE-8DDB-3698-3C5D-25EFF14FB8E3}"/>
              </a:ext>
            </a:extLst>
          </p:cNvPr>
          <p:cNvSpPr txBox="1"/>
          <p:nvPr/>
        </p:nvSpPr>
        <p:spPr>
          <a:xfrm>
            <a:off x="3495413" y="2690336"/>
            <a:ext cx="2713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Train Folder </a:t>
            </a:r>
          </a:p>
          <a:p>
            <a:r>
              <a:rPr lang="en-IN" dirty="0"/>
              <a:t>Covid: 1218 files</a:t>
            </a:r>
          </a:p>
          <a:p>
            <a:r>
              <a:rPr lang="en-IN" dirty="0"/>
              <a:t>Normal: 1207 files</a:t>
            </a:r>
          </a:p>
          <a:p>
            <a:r>
              <a:rPr lang="en-IN" dirty="0"/>
              <a:t>Pneumonia: 1204 files</a:t>
            </a:r>
          </a:p>
          <a:p>
            <a:r>
              <a:rPr lang="en-IN" dirty="0"/>
              <a:t>Tuberculosis:1220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5DDD6-42DB-98CD-2C22-7AFF921C7DE1}"/>
              </a:ext>
            </a:extLst>
          </p:cNvPr>
          <p:cNvSpPr txBox="1"/>
          <p:nvPr/>
        </p:nvSpPr>
        <p:spPr>
          <a:xfrm>
            <a:off x="6556897" y="2690336"/>
            <a:ext cx="3120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Validation Folder</a:t>
            </a:r>
          </a:p>
          <a:p>
            <a:r>
              <a:rPr lang="en-IN" dirty="0"/>
              <a:t>Covid: 406 files</a:t>
            </a:r>
          </a:p>
          <a:p>
            <a:r>
              <a:rPr lang="en-IN" dirty="0"/>
              <a:t>Normal: 402 files</a:t>
            </a:r>
          </a:p>
          <a:p>
            <a:r>
              <a:rPr lang="en-IN" dirty="0"/>
              <a:t>Pneumonia: 401 files</a:t>
            </a:r>
          </a:p>
          <a:p>
            <a:r>
              <a:rPr lang="en-IN" dirty="0"/>
              <a:t>Tuberculosis: 406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7DD2F-BC29-1A9B-2A20-E4198205FB3F}"/>
              </a:ext>
            </a:extLst>
          </p:cNvPr>
          <p:cNvSpPr txBox="1"/>
          <p:nvPr/>
        </p:nvSpPr>
        <p:spPr>
          <a:xfrm>
            <a:off x="557766" y="2156887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distribution across different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25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6EC1-4586-EE2C-518F-D1B97B14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2878ABC-4DC0-80E0-B2B1-C4F24F28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477" y="4205310"/>
            <a:ext cx="3149190" cy="2283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1885A-DFF7-979E-8AB1-309451F8CF5F}"/>
              </a:ext>
            </a:extLst>
          </p:cNvPr>
          <p:cNvSpPr txBox="1"/>
          <p:nvPr/>
        </p:nvSpPr>
        <p:spPr>
          <a:xfrm>
            <a:off x="440267" y="2660308"/>
            <a:ext cx="84102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1.3 Data Augmentatio</a:t>
            </a:r>
            <a:r>
              <a:rPr lang="en-US" altLang="en-US" sz="2400" b="1" dirty="0"/>
              <a:t>n :</a:t>
            </a:r>
          </a:p>
          <a:p>
            <a:endParaRPr lang="en-US" altLang="en-US" sz="2400" b="1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transformations like flipping, rotation, cropping, scaling, and brightness adjustment to increase dataset diversity and improve model generalization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9AF2E-E176-61DC-146B-503E0A0112A2}"/>
              </a:ext>
            </a:extLst>
          </p:cNvPr>
          <p:cNvSpPr txBox="1"/>
          <p:nvPr/>
        </p:nvSpPr>
        <p:spPr>
          <a:xfrm>
            <a:off x="2529121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Fig.1: Samples of Data Augmentation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F9216-0A43-2D8F-2B77-62F24F076099}"/>
              </a:ext>
            </a:extLst>
          </p:cNvPr>
          <p:cNvSpPr txBox="1"/>
          <p:nvPr/>
        </p:nvSpPr>
        <p:spPr>
          <a:xfrm>
            <a:off x="440267" y="690538"/>
            <a:ext cx="748453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1.2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Resize images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224x224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(VGG19 input size).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Normalize pixel values to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[0, 1].</a:t>
            </a:r>
            <a:r>
              <a:rPr lang="en-US" sz="2000" dirty="0"/>
              <a:t> Prevents large values from causing instability in computations, especially in deep networks with multiple layers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82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0C4A2-D78B-823C-0EEF-646E1A5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295C0-48FB-6DA4-8892-55131A44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41" y="1744008"/>
            <a:ext cx="4763471" cy="2272946"/>
          </a:xfrm>
        </p:spPr>
        <p:txBody>
          <a:bodyPr>
            <a:noAutofit/>
          </a:bodyPr>
          <a:lstStyle/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u="none" strike="noStrike" dirty="0">
                <a:effectLst/>
              </a:rPr>
              <a:t>Transfer Learning:</a:t>
            </a:r>
            <a:r>
              <a:rPr lang="en-US" sz="2000" b="0" i="0" dirty="0">
                <a:effectLst/>
              </a:rPr>
              <a:t>​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1" i="0" dirty="0">
                <a:effectLst/>
              </a:rPr>
              <a:t>Base Model</a:t>
            </a:r>
            <a:r>
              <a:rPr lang="en-US" sz="2000" b="1" i="0" u="none" strike="noStrike" dirty="0">
                <a:effectLst/>
              </a:rPr>
              <a:t>: </a:t>
            </a:r>
            <a:r>
              <a:rPr lang="en-US" sz="2000" b="1" i="0" dirty="0">
                <a:effectLst/>
              </a:rPr>
              <a:t>​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i="0" dirty="0">
                <a:effectLst/>
              </a:rPr>
              <a:t>The pre-trained VGG19 architecture is chosen for its proven performance in image classification tasks and its ability to transfer learned features.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2473C-95E1-0CD4-D526-85E6A1C65767}"/>
              </a:ext>
            </a:extLst>
          </p:cNvPr>
          <p:cNvSpPr txBox="1"/>
          <p:nvPr/>
        </p:nvSpPr>
        <p:spPr>
          <a:xfrm>
            <a:off x="666485" y="857955"/>
            <a:ext cx="326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2.MODEL SELECTION</a:t>
            </a:r>
            <a:endParaRPr lang="en-IN" sz="2800" b="1" u="sng" dirty="0"/>
          </a:p>
        </p:txBody>
      </p:sp>
      <p:pic>
        <p:nvPicPr>
          <p:cNvPr id="10" name="Picture 9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666DAF8C-2FA4-A4CE-BEA7-4794D6AC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7" y="4052664"/>
            <a:ext cx="6736206" cy="1938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E8AAD-5123-A5B7-5F39-7C41735218CF}"/>
              </a:ext>
            </a:extLst>
          </p:cNvPr>
          <p:cNvSpPr txBox="1"/>
          <p:nvPr/>
        </p:nvSpPr>
        <p:spPr>
          <a:xfrm>
            <a:off x="4967112" y="2077962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1" i="0" dirty="0">
                <a:effectLst/>
              </a:rPr>
              <a:t>Fine-tuning </a:t>
            </a:r>
            <a:r>
              <a:rPr lang="en-US" sz="2000" b="0" i="0" dirty="0">
                <a:effectLst/>
              </a:rPr>
              <a:t>: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 The last four layers of VGG19 are unfrozen, allowing fine-tuning to adapt the pre-trained features to the lung disease dataset while preserving the learned weights of earlier layers.</a:t>
            </a:r>
            <a:endParaRPr lang="en-IN" sz="2000" b="0" i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EEC2-A467-3A75-7ADA-5889A426A138}"/>
              </a:ext>
            </a:extLst>
          </p:cNvPr>
          <p:cNvSpPr txBox="1"/>
          <p:nvPr/>
        </p:nvSpPr>
        <p:spPr>
          <a:xfrm>
            <a:off x="2991556" y="6044144"/>
            <a:ext cx="28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VGG-19 </a:t>
            </a:r>
            <a:r>
              <a:rPr lang="en-US" dirty="0" err="1"/>
              <a:t>BaseLine</a:t>
            </a:r>
            <a:r>
              <a:rPr lang="en-US" dirty="0"/>
              <a:t>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619" y="952244"/>
            <a:ext cx="8894762" cy="5429249"/>
          </a:xfrm>
        </p:spPr>
        <p:txBody>
          <a:bodyPr>
            <a:noAutofit/>
          </a:bodyPr>
          <a:lstStyle/>
          <a:p>
            <a:pPr marL="0" indent="0" algn="ctr" rtl="0" fontAlgn="auto">
              <a:lnSpc>
                <a:spcPts val="1725"/>
              </a:lnSpc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Contents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</a:p>
          <a:p>
            <a:pPr marL="0" indent="0" algn="ctr" rtl="0" fontAlgn="auto">
              <a:lnSpc>
                <a:spcPts val="1725"/>
              </a:lnSpc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Introduction(Existing System, Problem Statement, Proposed System)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Literature Survey( IEEE/Springer from 2021-2024)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System Specification/Requirements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System Methodology, Implementation-Flow Diagrams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Results, comparative study-snapshots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Conclusion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Future Scope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References( IEEE/Springer from 2021-2024) in IEEE format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lnSpc>
                <a:spcPts val="1275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0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CED5-2DD5-88E6-19F3-063963CF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352627-FE19-A9A7-1E8E-3E21646B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814565"/>
            <a:ext cx="8894762" cy="5429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u="sng" dirty="0">
                <a:ea typeface="Cambria" panose="02040503050406030204" pitchFamily="18" charset="0"/>
              </a:rPr>
              <a:t>3.CUSTOM MODEL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33A37-8606-6853-E513-4BA8C64A8BC6}"/>
              </a:ext>
            </a:extLst>
          </p:cNvPr>
          <p:cNvSpPr txBox="1"/>
          <p:nvPr/>
        </p:nvSpPr>
        <p:spPr>
          <a:xfrm>
            <a:off x="237067" y="1608584"/>
            <a:ext cx="536222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3.1 GlobalAveragePooling2D layer </a:t>
            </a:r>
          </a:p>
          <a:p>
            <a:r>
              <a:rPr lang="en-IN" dirty="0"/>
              <a:t>A GlobalAveragePooling2D layer is added to reduce</a:t>
            </a:r>
          </a:p>
          <a:p>
            <a:r>
              <a:rPr lang="en-IN" dirty="0"/>
              <a:t>the dimensionality of features.</a:t>
            </a:r>
          </a:p>
          <a:p>
            <a:endParaRPr lang="en-IN" dirty="0"/>
          </a:p>
          <a:p>
            <a:r>
              <a:rPr lang="en-IN" sz="2000" b="1" dirty="0"/>
              <a:t>3.2 A fully connected Dense layer</a:t>
            </a:r>
          </a:p>
          <a:p>
            <a:r>
              <a:rPr lang="en-IN" dirty="0"/>
              <a:t>A fully connected Dense layer with 256 units and </a:t>
            </a:r>
          </a:p>
          <a:p>
            <a:r>
              <a:rPr lang="en-IN" dirty="0" err="1"/>
              <a:t>ReLU</a:t>
            </a:r>
            <a:r>
              <a:rPr lang="en-IN" dirty="0"/>
              <a:t> activation is included for feature extraction.</a:t>
            </a:r>
          </a:p>
          <a:p>
            <a:endParaRPr lang="en-IN" dirty="0"/>
          </a:p>
          <a:p>
            <a:r>
              <a:rPr lang="en-IN" sz="2000" b="1" dirty="0"/>
              <a:t>3.3 Dropout layer</a:t>
            </a:r>
          </a:p>
          <a:p>
            <a:r>
              <a:rPr lang="en-IN" dirty="0"/>
              <a:t>A Dropout layer (50%) is used to prevent overfitting.</a:t>
            </a:r>
          </a:p>
          <a:p>
            <a:endParaRPr lang="en-IN" dirty="0"/>
          </a:p>
          <a:p>
            <a:r>
              <a:rPr lang="en-IN" sz="2000" b="1" dirty="0"/>
              <a:t>3.4 final Dense output</a:t>
            </a:r>
          </a:p>
          <a:p>
            <a:r>
              <a:rPr lang="en-IN" dirty="0"/>
              <a:t>A final Dense output layer with a </a:t>
            </a:r>
            <a:r>
              <a:rPr lang="en-IN" dirty="0" err="1"/>
              <a:t>softmax</a:t>
            </a:r>
            <a:r>
              <a:rPr lang="en-IN" dirty="0"/>
              <a:t> activation is implemented to classify the images into four categories: Covid, Normal, Pneumonia, and Tuberculosis.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B556E-B2BA-77A0-EA7D-E6AE8F03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99" y="1366359"/>
            <a:ext cx="3807982" cy="1877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21173-EDE2-2D95-A20D-94773C0F6242}"/>
              </a:ext>
            </a:extLst>
          </p:cNvPr>
          <p:cNvSpPr txBox="1"/>
          <p:nvPr/>
        </p:nvSpPr>
        <p:spPr>
          <a:xfrm>
            <a:off x="5390444" y="315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 :Dimension reduction using filter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1D998-E513-7EBF-92F2-1CFD2A55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71" y="3627852"/>
            <a:ext cx="2584928" cy="1694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E5052-0533-B04B-EB2A-9F053B3A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25" y="5319697"/>
            <a:ext cx="2422620" cy="110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EB6B9-14BD-6743-58E8-590E66025CFD}"/>
              </a:ext>
            </a:extLst>
          </p:cNvPr>
          <p:cNvSpPr txBox="1"/>
          <p:nvPr/>
        </p:nvSpPr>
        <p:spPr>
          <a:xfrm>
            <a:off x="5875867" y="6342477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 :</a:t>
            </a:r>
            <a:r>
              <a:rPr lang="en-US" sz="1800" dirty="0" err="1"/>
              <a:t>Relu</a:t>
            </a:r>
            <a:r>
              <a:rPr lang="en-US" sz="1800" dirty="0"/>
              <a:t> Activation function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221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296B-239F-135A-D412-8FE3106E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AD4EB-4BF6-F35B-1A53-04F32151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812800"/>
            <a:ext cx="8894762" cy="582612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800" b="1" i="0" u="sng" dirty="0">
                <a:effectLst/>
              </a:rPr>
              <a:t>4.LOSS FUNCTION 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Focal Loss is employed to address class imbalance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by focusing more on hard-to-classify examples, 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reducing the effect of dominating easy-to-classify examples.</a:t>
            </a:r>
            <a:endParaRPr lang="en-US" sz="2000" b="1" dirty="0"/>
          </a:p>
          <a:p>
            <a:pPr marL="0" indent="0" algn="l" rtl="0" fontAlgn="base">
              <a:lnSpc>
                <a:spcPct val="100000"/>
              </a:lnSpc>
              <a:buNone/>
            </a:pPr>
            <a:endParaRPr lang="en-US" sz="2000" b="1" i="0" dirty="0">
              <a:effectLst/>
            </a:endParaRP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800" b="1" u="sng" dirty="0"/>
              <a:t>5.</a:t>
            </a:r>
            <a:r>
              <a:rPr lang="en-US" sz="2800" b="1" i="0" u="sng" dirty="0">
                <a:effectLst/>
              </a:rPr>
              <a:t> COMPILATION</a:t>
            </a:r>
            <a:r>
              <a:rPr lang="en-US" sz="2800" b="1" i="0" u="sng" strike="noStrike" dirty="0">
                <a:effectLst/>
              </a:rPr>
              <a:t>:</a:t>
            </a:r>
            <a:r>
              <a:rPr lang="en-US" sz="2400" b="1" i="0" dirty="0">
                <a:effectLst/>
              </a:rPr>
              <a:t>​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u="none" strike="noStrike" dirty="0">
                <a:effectLst/>
              </a:rPr>
              <a:t>Optimizer: 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u="none" strike="noStrike" dirty="0">
                <a:effectLst/>
              </a:rPr>
              <a:t>The Adam optimizer is used with a learning rate of 10^-4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u="none" strike="noStrike" dirty="0">
                <a:effectLst/>
              </a:rPr>
              <a:t>(Learning Rate: 0.0001/1e-4).</a:t>
            </a:r>
            <a:r>
              <a:rPr lang="en-US" sz="2000" b="0" i="0" dirty="0">
                <a:effectLst/>
              </a:rPr>
              <a:t>​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chosen for its adaptive learning capability </a:t>
            </a:r>
          </a:p>
          <a:p>
            <a:pPr marL="0" indent="0" algn="l" rtl="0" fontAlgn="base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and efficient handling of sparse gradients.</a:t>
            </a:r>
          </a:p>
          <a:p>
            <a:pPr marL="0" indent="0"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3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C576-7566-115F-B199-C94294E7F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810FB3-C5B5-E5F3-9798-3AD0215F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9" y="714375"/>
            <a:ext cx="5944711" cy="6143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US" altLang="en-US" sz="2800" b="1" u="sng" dirty="0">
                <a:ea typeface="Cambria" panose="02040503050406030204" pitchFamily="18" charset="0"/>
              </a:rPr>
              <a:t>MODEL EVALUATION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ea typeface="Cambria" panose="02040503050406030204" pitchFamily="18" charset="0"/>
              </a:rPr>
              <a:t>The trained model is evaluated on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ea typeface="Cambria" panose="02040503050406030204" pitchFamily="18" charset="0"/>
              </a:rPr>
              <a:t> test dataset to compute metrics like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ea typeface="Cambria" panose="02040503050406030204" pitchFamily="18" charset="0"/>
              </a:rPr>
              <a:t>accuracy, confusion matrix, and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ea typeface="Cambria" panose="02040503050406030204" pitchFamily="18" charset="0"/>
              </a:rPr>
              <a:t>classification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ea typeface="Cambria" panose="02040503050406030204" pitchFamily="18" charset="0"/>
              </a:rPr>
              <a:t> report.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ea typeface="Cambria" panose="02040503050406030204" pitchFamily="18" charset="0"/>
              </a:rPr>
              <a:t>Confusion Matrix</a:t>
            </a:r>
            <a:r>
              <a:rPr lang="en-US" altLang="en-US" sz="2000" dirty="0">
                <a:ea typeface="Cambria" panose="02040503050406030204" pitchFamily="18" charset="0"/>
              </a:rPr>
              <a:t>: Visualized with heatmaps to analyze true positive, false positive, and false negative rates for each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ea typeface="Cambria" panose="02040503050406030204" pitchFamily="18" charset="0"/>
              </a:rPr>
              <a:t>Training History</a:t>
            </a:r>
            <a:r>
              <a:rPr lang="en-US" altLang="en-US" sz="2000" dirty="0">
                <a:ea typeface="Cambria" panose="02040503050406030204" pitchFamily="18" charset="0"/>
              </a:rPr>
              <a:t>: Plotted for accuracy and loss over epochs to monitor model convergence.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C24D-A10C-9F4B-D095-82964BA2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42" y="1090443"/>
            <a:ext cx="4858247" cy="26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9CA7-C418-9AAA-01CF-9547387A7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FC28270C-E1AA-D3C7-5CBB-4C5A580EB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5" y="1174873"/>
            <a:ext cx="34766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9049CE7B-3C70-E290-4D72-241D18F3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931" y="1155398"/>
            <a:ext cx="3390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80F1B-EEFF-ED7E-D377-1EC9D00AAB78}"/>
              </a:ext>
            </a:extLst>
          </p:cNvPr>
          <p:cNvSpPr txBox="1"/>
          <p:nvPr/>
        </p:nvSpPr>
        <p:spPr>
          <a:xfrm>
            <a:off x="758122" y="394474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Fig :</a:t>
            </a:r>
            <a:r>
              <a:rPr lang="en-IN" sz="1600" i="0" u="none" strike="noStrike" dirty="0">
                <a:effectLst/>
              </a:rPr>
              <a:t>Training and Validation Accuracy</a:t>
            </a:r>
            <a:r>
              <a:rPr lang="en-IN" sz="1600" i="0" dirty="0">
                <a:effectLst/>
              </a:rPr>
              <a:t>​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68BB1-FB2A-34AF-83CA-2BEB7D2FEB2A}"/>
              </a:ext>
            </a:extLst>
          </p:cNvPr>
          <p:cNvSpPr txBox="1"/>
          <p:nvPr/>
        </p:nvSpPr>
        <p:spPr>
          <a:xfrm>
            <a:off x="5552862" y="396896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u="none" strike="noStrike" dirty="0">
                <a:effectLst/>
              </a:rPr>
              <a:t>Fig: Training and Validation Loss</a:t>
            </a:r>
            <a:r>
              <a:rPr lang="en-IN" sz="1600" i="0" dirty="0">
                <a:effectLst/>
              </a:rPr>
              <a:t>​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8348B-87E9-2F60-5493-41558CB0109F}"/>
              </a:ext>
            </a:extLst>
          </p:cNvPr>
          <p:cNvSpPr txBox="1"/>
          <p:nvPr/>
        </p:nvSpPr>
        <p:spPr>
          <a:xfrm>
            <a:off x="304800" y="4505048"/>
            <a:ext cx="4007556" cy="231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IN" sz="2000" b="0" i="0" u="none" strike="noStrike" dirty="0">
                <a:effectLst/>
              </a:rPr>
              <a:t>Both training and validation accuracy increase significantly, reaching about </a:t>
            </a:r>
            <a:r>
              <a:rPr lang="en-IN" sz="2000" b="1" i="0" u="none" strike="noStrike" dirty="0">
                <a:effectLst/>
              </a:rPr>
              <a:t>96.09% &amp; 95.36 </a:t>
            </a:r>
            <a:r>
              <a:rPr lang="en-IN" sz="2000" b="0" i="0" u="none" strike="noStrike" dirty="0">
                <a:effectLst/>
              </a:rPr>
              <a:t>respectively by the final epoch </a:t>
            </a:r>
            <a:r>
              <a:rPr lang="en-US" sz="2000" b="0" i="0" dirty="0"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IN" b="0" i="0" dirty="0">
                <a:effectLst/>
              </a:rPr>
              <a:t>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5B5F6-BD5B-5632-2FE2-E509F496C2F4}"/>
              </a:ext>
            </a:extLst>
          </p:cNvPr>
          <p:cNvSpPr txBox="1"/>
          <p:nvPr/>
        </p:nvSpPr>
        <p:spPr>
          <a:xfrm>
            <a:off x="4572000" y="4505048"/>
            <a:ext cx="4741332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IN" sz="2000" b="0" i="0" u="none" strike="noStrike" dirty="0">
                <a:effectLst/>
              </a:rPr>
              <a:t>Both training and validation loss increase significantly, reaching about </a:t>
            </a:r>
            <a:r>
              <a:rPr lang="en-IN" sz="2000" b="1" i="0" u="none" strike="noStrike" dirty="0">
                <a:effectLst/>
              </a:rPr>
              <a:t>0.01 &amp; 0.03 </a:t>
            </a:r>
            <a:r>
              <a:rPr lang="en-IN" sz="2000" b="0" i="0" u="none" strike="noStrike" dirty="0">
                <a:effectLst/>
              </a:rPr>
              <a:t>respectively by the final epoch </a:t>
            </a:r>
            <a:r>
              <a:rPr lang="en-US" sz="2000" b="0" i="0" dirty="0"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IN" sz="2000" b="0" i="0" dirty="0">
                <a:effectLst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26990-862F-52E7-328C-86DFBDABCEED}"/>
              </a:ext>
            </a:extLst>
          </p:cNvPr>
          <p:cNvSpPr txBox="1"/>
          <p:nvPr/>
        </p:nvSpPr>
        <p:spPr>
          <a:xfrm>
            <a:off x="3759200" y="63217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1334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7B0A8-5F15-41D1-F7DE-CEEAF1EB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DE40D98-28E8-B73E-6E29-3FE40FAD7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7" y="1286315"/>
            <a:ext cx="4974167" cy="42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22B2F-7942-F4F1-C673-782AEAE054E8}"/>
              </a:ext>
            </a:extLst>
          </p:cNvPr>
          <p:cNvSpPr txBox="1"/>
          <p:nvPr/>
        </p:nvSpPr>
        <p:spPr>
          <a:xfrm>
            <a:off x="2805289" y="65646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effectLst/>
              </a:rPr>
              <a:t>CONFUSION MATRIX</a:t>
            </a:r>
            <a:r>
              <a:rPr lang="en-US" sz="2800" b="0" i="0" dirty="0">
                <a:effectLst/>
              </a:rPr>
              <a:t>​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A6B94-7A12-3401-36AC-55558F6C2550}"/>
              </a:ext>
            </a:extLst>
          </p:cNvPr>
          <p:cNvSpPr txBox="1"/>
          <p:nvPr/>
        </p:nvSpPr>
        <p:spPr>
          <a:xfrm>
            <a:off x="186266" y="1138754"/>
            <a:ext cx="3900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effectLst/>
              </a:rPr>
              <a:t>Covid: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0" i="0" u="none" strike="noStrike" dirty="0">
                <a:effectLst/>
              </a:rPr>
              <a:t>Correctly classified: </a:t>
            </a:r>
            <a:r>
              <a:rPr lang="en-IN" b="1" i="0" u="none" strike="noStrike" dirty="0">
                <a:effectLst/>
              </a:rPr>
              <a:t>399</a:t>
            </a:r>
            <a:r>
              <a:rPr lang="en-IN" b="0" i="0" u="none" strike="noStrike" dirty="0">
                <a:effectLst/>
              </a:rPr>
              <a:t> out of 409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0" i="0" u="none" strike="noStrike" dirty="0">
                <a:effectLst/>
              </a:rPr>
              <a:t>Misclassified as: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1" i="0" u="none" strike="noStrike" dirty="0">
                <a:effectLst/>
              </a:rPr>
              <a:t>Normal:</a:t>
            </a:r>
            <a:r>
              <a:rPr lang="en-IN" b="0" i="0" u="none" strike="noStrike" dirty="0">
                <a:effectLst/>
              </a:rPr>
              <a:t> 1 instance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1" i="0" u="none" strike="noStrike" dirty="0">
                <a:effectLst/>
              </a:rPr>
              <a:t>Tuberculosis:</a:t>
            </a:r>
            <a:r>
              <a:rPr lang="en-IN" b="0" i="0" u="none" strike="noStrike" dirty="0">
                <a:effectLst/>
              </a:rPr>
              <a:t> 7 instances</a:t>
            </a:r>
            <a:r>
              <a:rPr lang="en-IN" b="0" i="0" dirty="0">
                <a:effectLst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89029-B503-1E98-C2AE-3258EA157FC7}"/>
              </a:ext>
            </a:extLst>
          </p:cNvPr>
          <p:cNvSpPr txBox="1"/>
          <p:nvPr/>
        </p:nvSpPr>
        <p:spPr>
          <a:xfrm>
            <a:off x="186266" y="261608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effectLst/>
              </a:rPr>
              <a:t>Pneumonia: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0" i="0" u="none" strike="noStrike" dirty="0">
                <a:effectLst/>
              </a:rPr>
              <a:t>Correctly classified: </a:t>
            </a:r>
            <a:r>
              <a:rPr lang="en-IN" sz="1800" b="1" i="0" u="none" strike="noStrike" dirty="0">
                <a:effectLst/>
              </a:rPr>
              <a:t>365</a:t>
            </a:r>
            <a:r>
              <a:rPr lang="en-IN" sz="1800" b="0" i="0" u="none" strike="noStrike" dirty="0">
                <a:effectLst/>
              </a:rPr>
              <a:t> out of 403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0" i="0" u="none" strike="noStrike" dirty="0">
                <a:effectLst/>
              </a:rPr>
              <a:t>Misclassified as: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1" i="0" u="none" strike="noStrike" dirty="0">
                <a:effectLst/>
              </a:rPr>
              <a:t>Covid:</a:t>
            </a:r>
            <a:r>
              <a:rPr lang="en-IN" sz="1800" b="0" i="0" u="none" strike="noStrike" dirty="0">
                <a:effectLst/>
              </a:rPr>
              <a:t> 3 instances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1" i="0" u="none" strike="noStrike" dirty="0">
                <a:effectLst/>
              </a:rPr>
              <a:t>Normal:</a:t>
            </a:r>
            <a:r>
              <a:rPr lang="en-IN" sz="1800" b="0" i="0" u="none" strike="noStrike" dirty="0">
                <a:effectLst/>
              </a:rPr>
              <a:t> 35 instances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C8CC-2BCA-0215-2955-1334B42A12A1}"/>
              </a:ext>
            </a:extLst>
          </p:cNvPr>
          <p:cNvSpPr txBox="1"/>
          <p:nvPr/>
        </p:nvSpPr>
        <p:spPr>
          <a:xfrm>
            <a:off x="197554" y="4093410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effectLst/>
              </a:rPr>
              <a:t>Normal: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0" i="0" u="none" strike="noStrike" dirty="0">
                <a:effectLst/>
              </a:rPr>
              <a:t>Correctly classified: </a:t>
            </a:r>
            <a:r>
              <a:rPr lang="en-IN" sz="1800" b="1" i="0" u="none" strike="noStrike" dirty="0">
                <a:effectLst/>
              </a:rPr>
              <a:t>390</a:t>
            </a:r>
            <a:r>
              <a:rPr lang="en-IN" sz="1800" b="0" i="0" u="none" strike="noStrike" dirty="0">
                <a:effectLst/>
              </a:rPr>
              <a:t> out of 404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0" i="0" u="none" strike="noStrike" dirty="0">
                <a:effectLst/>
              </a:rPr>
              <a:t>Misclassified as: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1" i="0" u="none" strike="noStrike" dirty="0">
                <a:effectLst/>
              </a:rPr>
              <a:t>Covid:</a:t>
            </a:r>
            <a:r>
              <a:rPr lang="en-IN" sz="1800" b="0" i="0" u="none" strike="noStrike" dirty="0">
                <a:effectLst/>
              </a:rPr>
              <a:t> 2 instances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just" rtl="0" fontAlgn="base"/>
            <a:r>
              <a:rPr lang="en-IN" sz="1800" b="1" i="0" u="none" strike="noStrike" dirty="0">
                <a:effectLst/>
              </a:rPr>
              <a:t>Pneumonia:</a:t>
            </a:r>
            <a:r>
              <a:rPr lang="en-IN" sz="1800" b="0" i="0" u="none" strike="noStrike" dirty="0">
                <a:effectLst/>
              </a:rPr>
              <a:t> 12 instances</a:t>
            </a:r>
            <a:r>
              <a:rPr lang="en-IN" sz="1800" b="0" i="0" dirty="0">
                <a:effectLst/>
              </a:rPr>
              <a:t>​</a:t>
            </a:r>
            <a:endParaRPr lang="en-IN" b="0" i="0" dirty="0">
              <a:effectLst/>
            </a:endParaRPr>
          </a:p>
          <a:p>
            <a:pPr algn="l" rtl="0" fontAlgn="base"/>
            <a:r>
              <a:rPr lang="en-IN" sz="2000" b="0" i="0" dirty="0">
                <a:effectLst/>
              </a:rPr>
              <a:t>​</a:t>
            </a:r>
            <a:endParaRPr lang="en-IN" b="0" i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EF507-F6C0-8E5D-0A36-454DE4F50F3E}"/>
              </a:ext>
            </a:extLst>
          </p:cNvPr>
          <p:cNvSpPr txBox="1"/>
          <p:nvPr/>
        </p:nvSpPr>
        <p:spPr>
          <a:xfrm>
            <a:off x="208842" y="552980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IN" b="1" i="0" u="none" strike="noStrike" dirty="0">
                <a:effectLst/>
              </a:rPr>
              <a:t>Tuberculosis: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0" i="0" u="none" strike="noStrike" dirty="0">
                <a:effectLst/>
              </a:rPr>
              <a:t>Correctly classified: </a:t>
            </a:r>
            <a:r>
              <a:rPr lang="en-IN" b="1" i="0" u="none" strike="noStrike" dirty="0">
                <a:effectLst/>
              </a:rPr>
              <a:t>399</a:t>
            </a:r>
            <a:r>
              <a:rPr lang="en-IN" b="0" i="0" u="none" strike="noStrike" dirty="0">
                <a:effectLst/>
              </a:rPr>
              <a:t> out of 408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0" i="0" u="none" strike="noStrike" dirty="0">
                <a:effectLst/>
              </a:rPr>
              <a:t>Misclassified as:</a:t>
            </a:r>
            <a:r>
              <a:rPr lang="en-IN" b="0" i="0" dirty="0">
                <a:effectLst/>
              </a:rPr>
              <a:t>​</a:t>
            </a:r>
          </a:p>
          <a:p>
            <a:pPr algn="just" rtl="0" fontAlgn="base"/>
            <a:r>
              <a:rPr lang="en-IN" b="1" i="0" u="none" strike="noStrike" dirty="0">
                <a:effectLst/>
              </a:rPr>
              <a:t>Covid:</a:t>
            </a:r>
            <a:r>
              <a:rPr lang="en-IN" b="0" i="0" u="none" strike="noStrike" dirty="0">
                <a:effectLst/>
              </a:rPr>
              <a:t> 9 instances</a:t>
            </a:r>
            <a:r>
              <a:rPr lang="en-IN" b="0" i="0" dirty="0">
                <a:effectLst/>
              </a:rPr>
              <a:t>​</a:t>
            </a:r>
          </a:p>
          <a:p>
            <a:pPr algn="l" rtl="0" fontAlgn="base"/>
            <a:r>
              <a:rPr lang="en-IN" b="0" i="0" dirty="0">
                <a:effectLst/>
              </a:rPr>
              <a:t>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825EF-9FE9-D325-AB67-BD82C67F96C4}"/>
              </a:ext>
            </a:extLst>
          </p:cNvPr>
          <p:cNvSpPr txBox="1"/>
          <p:nvPr/>
        </p:nvSpPr>
        <p:spPr>
          <a:xfrm>
            <a:off x="4428424" y="5570738"/>
            <a:ext cx="408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 :Confusion matrix of custom VGG-19 model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374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40E2-4A74-9942-424A-CF66FEF8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5842D0-51B7-5324-AAD2-1DAE6EE64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5" y="2172593"/>
            <a:ext cx="5945187" cy="31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FCF73-C40D-B455-322F-7B3560C3D5B9}"/>
              </a:ext>
            </a:extLst>
          </p:cNvPr>
          <p:cNvSpPr txBox="1"/>
          <p:nvPr/>
        </p:nvSpPr>
        <p:spPr>
          <a:xfrm>
            <a:off x="274315" y="5117961"/>
            <a:ext cx="5945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i="0" u="none" strike="noStrike" dirty="0">
              <a:effectLst/>
            </a:endParaRPr>
          </a:p>
          <a:p>
            <a:r>
              <a:rPr lang="en-US" sz="2000" b="0" i="0" u="none" strike="noStrike" dirty="0">
                <a:effectLst/>
              </a:rPr>
              <a:t>Test Accuracy: test accuracy achieved (</a:t>
            </a:r>
            <a:r>
              <a:rPr lang="en-US" sz="2000" b="1" i="0" u="none" strike="noStrike" dirty="0">
                <a:effectLst/>
              </a:rPr>
              <a:t>95.75%</a:t>
            </a:r>
            <a:r>
              <a:rPr lang="en-US" sz="2000" b="0" i="0" u="none" strike="noStrike" dirty="0">
                <a:effectLst/>
              </a:rPr>
              <a:t>).</a:t>
            </a:r>
            <a:r>
              <a:rPr lang="en-US" sz="2000" b="0" i="0" dirty="0">
                <a:effectLst/>
              </a:rPr>
              <a:t>​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7C94D-416C-1ECB-2607-4C306E121F71}"/>
              </a:ext>
            </a:extLst>
          </p:cNvPr>
          <p:cNvSpPr txBox="1"/>
          <p:nvPr/>
        </p:nvSpPr>
        <p:spPr>
          <a:xfrm>
            <a:off x="274318" y="845820"/>
            <a:ext cx="384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CLASSIFICATION REPORT</a:t>
            </a:r>
            <a:endParaRPr lang="en-IN" sz="28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BD51E5-7177-6E87-BD20-2C852400A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8" y="1386096"/>
            <a:ext cx="68465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summarizes a model's precision, recall, F1-score, and support for each class to evaluate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7778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121" y="527775"/>
            <a:ext cx="7991645" cy="841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3200" dirty="0"/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659" y="1159578"/>
            <a:ext cx="8708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[1] Goram </a:t>
            </a:r>
            <a:r>
              <a:rPr lang="en-IN" dirty="0" err="1"/>
              <a:t>Mufarah</a:t>
            </a:r>
            <a:r>
              <a:rPr lang="en-IN" dirty="0"/>
              <a:t> M. </a:t>
            </a:r>
            <a:r>
              <a:rPr lang="en-IN" dirty="0" err="1"/>
              <a:t>Alshmrani</a:t>
            </a:r>
            <a:r>
              <a:rPr lang="en-IN" dirty="0"/>
              <a:t>, Qiang Ni, Richard Jiang, Haris Pervaiz, Nada M. </a:t>
            </a:r>
            <a:r>
              <a:rPr lang="en-IN" dirty="0" err="1"/>
              <a:t>Elshennawy</a:t>
            </a:r>
            <a:r>
              <a:rPr lang="en-IN" dirty="0"/>
              <a:t>, A deep learning architecture for multi-class lung diseases classification using chest X-ray (CXR) images, Alexandria Engineering Journal</a:t>
            </a:r>
          </a:p>
          <a:p>
            <a:pPr algn="just"/>
            <a:endParaRPr lang="en-IN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[2]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Yadav, S.S., Jadhav, S.M. Deep convolutional neural network based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medical image classification for disease diagnosis. Journal of Big Data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113 (2019)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https://doi.org/10.1186/s40537-019-0276-2</a:t>
            </a: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algn="just"/>
            <a:r>
              <a:rPr lang="en-IN" dirty="0"/>
              <a:t>[3] </a:t>
            </a:r>
            <a:r>
              <a:rPr lang="en-IN" dirty="0" err="1"/>
              <a:t>Shivanshu</a:t>
            </a:r>
            <a:r>
              <a:rPr lang="en-IN" dirty="0"/>
              <a:t>, R. Bisht, K. Mittal and G. P. M. S, "Evaluation of CNN Models for Accurate Classification of COVID-19, Pneumonia, Tuberculosis in Chest X-ray Images," 2023 3rd Asian Conference on Innovation in Technology (ASIANCON), </a:t>
            </a:r>
            <a:r>
              <a:rPr lang="en-IN" dirty="0" err="1"/>
              <a:t>Ravet</a:t>
            </a:r>
            <a:r>
              <a:rPr lang="en-IN" dirty="0"/>
              <a:t> IN, India, 2023, pp. 1-6,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4" action="ppaction://hlinkfile"/>
              </a:rPr>
              <a:t>10.1109/ASIANCON58793.2023.10270526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3EEB7-5757-4EAA-B2AD-5808072D6AA1}"/>
              </a:ext>
            </a:extLst>
          </p:cNvPr>
          <p:cNvSpPr txBox="1"/>
          <p:nvPr/>
        </p:nvSpPr>
        <p:spPr>
          <a:xfrm>
            <a:off x="159659" y="5129896"/>
            <a:ext cx="8633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[4] O. Yadav, K. Passi and C. K. Jain, "Using Deep Learning to Classify X-ray Images of Potential Tuberculosis Patients," 2018 IEEE International Conference on Bioinformatics and Biomedicine (BIBM), Madrid, Spain, 2018, pp. 2368-2375,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5" action="ppaction://hlinkfile"/>
              </a:rPr>
              <a:t>10.1109/BIBM.2018.8621525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1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D9854-89B3-31B7-9562-4E86A334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5CA786-9915-0C39-8111-6B3BA9D27AA4}"/>
              </a:ext>
            </a:extLst>
          </p:cNvPr>
          <p:cNvSpPr txBox="1"/>
          <p:nvPr/>
        </p:nvSpPr>
        <p:spPr>
          <a:xfrm>
            <a:off x="390734" y="2071235"/>
            <a:ext cx="83625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[6] G. M. M. </a:t>
            </a:r>
            <a:r>
              <a:rPr lang="en-IN" dirty="0" err="1"/>
              <a:t>Alshmrani</a:t>
            </a:r>
            <a:r>
              <a:rPr lang="en-IN" dirty="0"/>
              <a:t>, Q. Ni, R. Jiang, H. Pervaiz, and N. M. </a:t>
            </a:r>
            <a:r>
              <a:rPr lang="en-IN" dirty="0" err="1"/>
              <a:t>Elshennawy</a:t>
            </a:r>
            <a:r>
              <a:rPr lang="en-IN" dirty="0"/>
              <a:t>, “A deep learning architecture for multi-class lung diseases classification using chest x-ray (</a:t>
            </a:r>
            <a:r>
              <a:rPr lang="en-IN" dirty="0" err="1"/>
              <a:t>cxr</a:t>
            </a:r>
            <a:r>
              <a:rPr lang="en-IN" dirty="0"/>
              <a:t>) images,” Alexandria Engineering Journal, vol. 64, pp. 923–935, 2023. [Online]. Available: </a:t>
            </a:r>
            <a:r>
              <a:rPr lang="en-IN" dirty="0">
                <a:hlinkClick r:id="rId2"/>
              </a:rPr>
              <a:t>https://www.sciencedirect.com/science/article/pii/S1110016822007104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91DD9-48C3-6EE7-CCAD-B0B8D3D96876}"/>
              </a:ext>
            </a:extLst>
          </p:cNvPr>
          <p:cNvSpPr txBox="1"/>
          <p:nvPr/>
        </p:nvSpPr>
        <p:spPr>
          <a:xfrm>
            <a:off x="390734" y="3306005"/>
            <a:ext cx="83625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[7] O. A. </a:t>
            </a:r>
            <a:r>
              <a:rPr lang="en-US" dirty="0" err="1"/>
              <a:t>Alrusaini</a:t>
            </a:r>
            <a:r>
              <a:rPr lang="en-US" dirty="0"/>
              <a:t>, “Covid-19 detection from x-ray images using convoluted neural networks: A literature review,” International Journal of Advanced Computer Science and Applications, vol. 13, no. 3, p. 78 – 88, 2022, cited by: 3; All Open Access, Gold Open Access.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27670-D3DE-9EE9-487D-CE4FA8C9B26C}"/>
              </a:ext>
            </a:extLst>
          </p:cNvPr>
          <p:cNvSpPr txBox="1"/>
          <p:nvPr/>
        </p:nvSpPr>
        <p:spPr>
          <a:xfrm>
            <a:off x="390734" y="534929"/>
            <a:ext cx="83625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[5] K. S, R. S. </a:t>
            </a:r>
            <a:r>
              <a:rPr lang="en-IN" dirty="0" err="1"/>
              <a:t>Shudapreyaa</a:t>
            </a:r>
            <a:r>
              <a:rPr lang="en-IN" dirty="0"/>
              <a:t>, P. Prakash, V. S, V. V and Y. S, "Classification of Lung Diseases Using Transfer Learning with Chest X-Ray Images," 2024 Second International Conference on Emerging Trends in Information Technology and Engineering (ICETITE), Vellore, India, 2024, pp. 1-6,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3" action="ppaction://hlinkfile"/>
              </a:rPr>
              <a:t>10.1109/ic-ETITE58242.2024.10493367.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573AA-D534-662D-668C-1DC737BAE9FD}"/>
              </a:ext>
            </a:extLst>
          </p:cNvPr>
          <p:cNvSpPr txBox="1"/>
          <p:nvPr/>
        </p:nvSpPr>
        <p:spPr>
          <a:xfrm>
            <a:off x="390734" y="4495872"/>
            <a:ext cx="8362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[8] Ouyang X, et al. Dual-sampling attention network for diagnosis of COVID19 from community acquired pneumonia. IEEE Trans Med Imaging. 2020;39(8):2595–605.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22387-4D32-0A33-B3BD-0DF8EB3433A5}"/>
              </a:ext>
            </a:extLst>
          </p:cNvPr>
          <p:cNvSpPr txBox="1"/>
          <p:nvPr/>
        </p:nvSpPr>
        <p:spPr>
          <a:xfrm>
            <a:off x="390734" y="5166182"/>
            <a:ext cx="83625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[9] M. </a:t>
            </a:r>
            <a:r>
              <a:rPr lang="en-IN" dirty="0" err="1"/>
              <a:t>Hassouna</a:t>
            </a:r>
            <a:r>
              <a:rPr lang="en-IN" dirty="0"/>
              <a:t>, M. Al-</a:t>
            </a:r>
            <a:r>
              <a:rPr lang="en-IN" dirty="0" err="1"/>
              <a:t>Antary</a:t>
            </a:r>
            <a:r>
              <a:rPr lang="en-IN" dirty="0"/>
              <a:t>, M. Saleh and N. B. Al </a:t>
            </a:r>
            <a:r>
              <a:rPr lang="en-IN" dirty="0" err="1"/>
              <a:t>Barghuthi</a:t>
            </a:r>
            <a:r>
              <a:rPr lang="en-IN" dirty="0"/>
              <a:t>, "Applications of Deep Learning in Medical Imaging: A Brief Review," 2023 Advances in Science and Engineering Technology International Conferences (ASET), Dubai, United Arab Emirates, 2023, pp. 1-4,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4" action="ppaction://hlinkfile"/>
              </a:rPr>
              <a:t>10.1109/ASET56582.2023.10180645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70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E2EFF-7897-F7D4-93C4-2F7F20EEA9D2}"/>
              </a:ext>
            </a:extLst>
          </p:cNvPr>
          <p:cNvSpPr txBox="1"/>
          <p:nvPr/>
        </p:nvSpPr>
        <p:spPr>
          <a:xfrm>
            <a:off x="393069" y="4109013"/>
            <a:ext cx="6306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https://www.geeksforgeeks.org/vgg-net-architecture-explained/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732-005B-6A3A-B9FA-5006525956C0}"/>
              </a:ext>
            </a:extLst>
          </p:cNvPr>
          <p:cNvSpPr txBox="1"/>
          <p:nvPr/>
        </p:nvSpPr>
        <p:spPr>
          <a:xfrm>
            <a:off x="393069" y="33703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websites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D5203-787F-F49C-5B1C-132A0034AE7E}"/>
              </a:ext>
            </a:extLst>
          </p:cNvPr>
          <p:cNvSpPr txBox="1"/>
          <p:nvPr/>
        </p:nvSpPr>
        <p:spPr>
          <a:xfrm>
            <a:off x="393069" y="3739681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https://en.wikipedia.org/wiki/Neural_network_(machine_learning)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E5C47-A3CE-2FB0-7AEC-A699953FC6EF}"/>
              </a:ext>
            </a:extLst>
          </p:cNvPr>
          <p:cNvSpPr txBox="1"/>
          <p:nvPr/>
        </p:nvSpPr>
        <p:spPr>
          <a:xfrm>
            <a:off x="393069" y="4847677"/>
            <a:ext cx="8357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[14]</a:t>
            </a:r>
            <a:r>
              <a:rPr lang="en-I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https://www.kaggle.com/datasets/amrutasalagare/lung-disease-dataset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[15]</a:t>
            </a:r>
            <a:r>
              <a:rPr lang="en-I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https://www.kaggle.com/datasets/omkarmanohardalvi/lungs-disease-dataset-4-types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AB8A-278B-02DA-6BB2-6BB18A1BD61D}"/>
              </a:ext>
            </a:extLst>
          </p:cNvPr>
          <p:cNvSpPr txBox="1"/>
          <p:nvPr/>
        </p:nvSpPr>
        <p:spPr>
          <a:xfrm>
            <a:off x="393068" y="4616845"/>
            <a:ext cx="99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5823-C280-12B5-F733-BEF7BB4C4AA8}"/>
              </a:ext>
            </a:extLst>
          </p:cNvPr>
          <p:cNvSpPr txBox="1"/>
          <p:nvPr/>
        </p:nvSpPr>
        <p:spPr>
          <a:xfrm>
            <a:off x="393069" y="902327"/>
            <a:ext cx="7895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[10] M. </a:t>
            </a:r>
            <a:r>
              <a:rPr lang="en-IN" dirty="0" err="1"/>
              <a:t>Irtaza</a:t>
            </a:r>
            <a:r>
              <a:rPr lang="en-IN" dirty="0"/>
              <a:t>, A. Ali, M. Gulzar and A. Wali, "Multi-Label Classification of Lung Diseases Using Deep Learning," in IEEE Access, vol. 12, pp. 124062-124080, 2024,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6" action="ppaction://hlinkfile"/>
              </a:rPr>
              <a:t>10.1109/ACCESS.2024.3454537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86A9-05D8-896F-FBCB-4606CAD15B23}"/>
              </a:ext>
            </a:extLst>
          </p:cNvPr>
          <p:cNvSpPr txBox="1"/>
          <p:nvPr/>
        </p:nvSpPr>
        <p:spPr>
          <a:xfrm>
            <a:off x="393068" y="1825657"/>
            <a:ext cx="7895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[11]M. </a:t>
            </a:r>
            <a:r>
              <a:rPr lang="en-IN" dirty="0" err="1"/>
              <a:t>Berrimi</a:t>
            </a:r>
            <a:r>
              <a:rPr lang="en-IN" dirty="0"/>
              <a:t>, S. Hamdi, R. Y. Cherif, A. Moussaoui, M. </a:t>
            </a:r>
            <a:r>
              <a:rPr lang="en-IN" dirty="0" err="1"/>
              <a:t>Oussalah</a:t>
            </a:r>
            <a:r>
              <a:rPr lang="en-IN" dirty="0"/>
              <a:t> and M. </a:t>
            </a:r>
            <a:r>
              <a:rPr lang="en-IN" dirty="0" err="1"/>
              <a:t>Chabane</a:t>
            </a:r>
            <a:r>
              <a:rPr lang="en-IN" dirty="0"/>
              <a:t>, "COVID-19 detection from Xray and CT scans using transfer learning," 2021 International Conference of Women in Data Science at Taif University (</a:t>
            </a:r>
            <a:r>
              <a:rPr lang="en-IN" dirty="0" err="1"/>
              <a:t>WiDSTaif</a:t>
            </a:r>
            <a:r>
              <a:rPr lang="en-IN" dirty="0"/>
              <a:t> ), Taif, Saudi Arabia, 2021, pp. 1-6,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7" action="ppaction://hlinkfile"/>
              </a:rPr>
              <a:t>10.1109/WiDSTaif52235.2021.9430229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7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BE81-C0C7-6414-8E43-8775481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4" y="879261"/>
            <a:ext cx="8514159" cy="54791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Calibri Light"/>
              </a:rPr>
              <a:t>INTRODUCTION 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675" y="1796716"/>
            <a:ext cx="8646693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Lung diseases, including pneumonia, tuberculosis, and COVID-19, represent significant global health concerns, with millions of cases reported annually.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Chest X-rays (CXR) are among the most widely used imaging techniques for diagnosing these respiratory conditions.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Recent advances in deep learning, especially convolutional neural networks (CNNs), have revolutionized medical imaging by enabling automatic and accurate classification of various lung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6357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BE81-C0C7-6414-8E43-8775481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4" y="927958"/>
            <a:ext cx="8514159" cy="54791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Calibri Light"/>
              </a:rPr>
              <a:t>EXISTING SYSTEM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842" y="1989218"/>
            <a:ext cx="85664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b="1" dirty="0"/>
              <a:t>Transfer Learning Models:</a:t>
            </a:r>
            <a:r>
              <a:rPr lang="en-IN" sz="2400" dirty="0"/>
              <a:t> VGG-16, ResNet-50, and InceptionV3 are effective for lung disease classification, especially in feature extraction from chest X-rays.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b="1" dirty="0"/>
              <a:t>VGG19 + CNN Hybrid:</a:t>
            </a:r>
            <a:r>
              <a:rPr lang="en-IN" sz="2400" dirty="0"/>
              <a:t> Combining VGG19 with extra CNN layers has achieved good accuracy for multi-class lung disease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855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BE81-C0C7-6414-8E43-8775481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0" y="769662"/>
            <a:ext cx="8514159" cy="54791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364343"/>
            <a:ext cx="7991645" cy="518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57F7BC-8C2F-AA8B-BC50-59DF40D2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50" y="1313277"/>
            <a:ext cx="851416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of Traditional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Manual chest X-ray analysis is time-intensive, error-prone, and yields high false-negative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Early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Timely diagnosis of infectious diseases is critical, but existing systems lack efficiency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Current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models target single diseases, reducing real-world applicability in multi-condition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robust deep learning model for accurate multi-class classification of pneumonia, tuberculosis, COVID-19, and normal lungs, ensuring generalizability across datasets for clinical use.</a:t>
            </a:r>
          </a:p>
        </p:txBody>
      </p:sp>
    </p:spTree>
    <p:extLst>
      <p:ext uri="{BB962C8B-B14F-4D97-AF65-F5344CB8AC3E}">
        <p14:creationId xmlns:p14="http://schemas.microsoft.com/office/powerpoint/2010/main" val="4776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3236" y="1652303"/>
            <a:ext cx="86729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/>
              <a:t>Collect and </a:t>
            </a:r>
            <a:r>
              <a:rPr lang="en-IN" sz="2400" dirty="0" err="1"/>
              <a:t>preprocess</a:t>
            </a:r>
            <a:r>
              <a:rPr lang="en-IN" sz="2400" dirty="0"/>
              <a:t> chest X-ray images from diverse datasets. Apply data augmentation and resize images for consistency.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/>
              <a:t>Use </a:t>
            </a:r>
            <a:r>
              <a:rPr lang="en-IN" sz="2400" dirty="0" err="1"/>
              <a:t>pretrained</a:t>
            </a:r>
            <a:r>
              <a:rPr lang="en-IN" sz="2400" dirty="0"/>
              <a:t> models for initial feature extraction. Fine-tune these models on lung disease datasets to capture relevant patterns.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/>
              <a:t>Integrate VGG19 with additional CNN layers for enhanced multi-class classification. Train the hybrid model for distinguishing between pneumonia, tuberculosis, COVID-19, and normal lungs.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/>
              <a:t>Test the model on unseen data to ensure robustness. Use performance metrics like accuracy to validate model efficiency.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537854" y="789710"/>
            <a:ext cx="551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PROPOSED SYSTEM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297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BE81-C0C7-6414-8E43-8775481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76" y="859973"/>
            <a:ext cx="8514159" cy="54791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Calibri Light"/>
              </a:rPr>
              <a:t>LITERATURE SURVEY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376" y="1490765"/>
            <a:ext cx="8473134" cy="1205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Alshmrani</a:t>
            </a:r>
            <a:r>
              <a:rPr lang="en-US" sz="2000" dirty="0">
                <a:cs typeface="Calibri"/>
              </a:rPr>
              <a:t>, G.M.M., Ni, Q., Jiang, R., </a:t>
            </a:r>
            <a:r>
              <a:rPr lang="en-US" sz="2000" dirty="0" err="1">
                <a:cs typeface="Calibri"/>
              </a:rPr>
              <a:t>Pervaiz</a:t>
            </a:r>
            <a:r>
              <a:rPr lang="en-US" sz="2000" dirty="0">
                <a:cs typeface="Calibri"/>
              </a:rPr>
              <a:t>, H., &amp; </a:t>
            </a:r>
            <a:r>
              <a:rPr lang="en-US" sz="2000" dirty="0" err="1">
                <a:cs typeface="Calibri"/>
              </a:rPr>
              <a:t>elshennawy</a:t>
            </a:r>
            <a:r>
              <a:rPr lang="en-US" sz="2000" dirty="0">
                <a:cs typeface="Calibri"/>
              </a:rPr>
              <a:t>, N.M. (2024). A Deep Learning Architecture for Multi-Class Lung Diseases Classification Using Chest X-Ray (CXR) Images. Elsevier.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376" y="2881477"/>
            <a:ext cx="864891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/>
              <a:t>Methodology &amp; Result: </a:t>
            </a:r>
            <a:r>
              <a:rPr lang="en-IN" sz="2000" dirty="0"/>
              <a:t>The paper proposes a deep learning model for lung disease classification. It classifies pneumonia, lung cancer, TB, lung opacity, and COVID-19. The model uses VGG19 and CNN for feature extraction. Achieved 96.48% accuracy. The model enhances quick and efficient patient diagnosis</a:t>
            </a:r>
            <a:r>
              <a:rPr lang="en-IN" sz="2000" b="1" dirty="0"/>
              <a:t>.</a:t>
            </a:r>
          </a:p>
          <a:p>
            <a:pPr>
              <a:spcBef>
                <a:spcPts val="600"/>
              </a:spcBef>
            </a:pPr>
            <a:r>
              <a:rPr lang="en-IN" sz="2000" b="1" dirty="0"/>
              <a:t>Research Gap: </a:t>
            </a:r>
            <a:r>
              <a:rPr lang="en-IN" sz="2000" dirty="0"/>
              <a:t>The dataset has uneven class distribution, which might affect model performance, especially for underrepresented diseases.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3200" y="1444172"/>
            <a:ext cx="8723086" cy="113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0532" y="1117600"/>
            <a:ext cx="8390021" cy="7837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Yadav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S.S., &amp; </a:t>
            </a:r>
            <a:r>
              <a:rPr lang="en-IN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Jadhav</a:t>
            </a:r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S.S. (2019). Deep Convolutional Neural Network-Based Medical Image Classification for Disease Diagnosis. Springer.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543" y="2358963"/>
            <a:ext cx="86360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Methodology &amp; Result : </a:t>
            </a:r>
            <a:r>
              <a:rPr lang="en-US" sz="2000" dirty="0"/>
              <a:t>Medical image classification is crucial for clinical treatment. Traditional methods struggle with performance and feature extraction. The study focuses on pneumonia classification in chest X-rays. techniques evaluated: transfer learning. Data augmentation improves performance across all methods. Transfer learning outperforms other techniques using small datasets.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Research Gap: </a:t>
            </a:r>
            <a:r>
              <a:rPr lang="en-US" sz="2000" dirty="0"/>
              <a:t>There is limited exploration of feature enhancement techniques. The paper also notes a lack of optimized transfer learning approaches for small, specialized datasets.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04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D73-7A8B-8499-E8F7-A8F947A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726" y="783772"/>
            <a:ext cx="7991645" cy="841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201" y="1101558"/>
            <a:ext cx="8807116" cy="1188834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Shivanshu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Riya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Bisht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Guru Prasad M.S., &amp;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Kanak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Mittal (2023). Evaluation of CNN Models for Accurate Classification of COVID-19, Pneumonia, Tuberculosis in Chest X-ray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Images.IEEE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Conference Proceedings, 25-27 August 2023. Added to IEEE </a:t>
            </a:r>
            <a:r>
              <a:rPr lang="en-IN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Xplore</a:t>
            </a:r>
            <a:r>
              <a:rPr lang="en-IN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on 10 October 2023.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201" y="2663763"/>
            <a:ext cx="881017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Methodology &amp; Result :</a:t>
            </a:r>
            <a:r>
              <a:rPr lang="en-US" sz="2000" dirty="0"/>
              <a:t>Utilized two datasets with 2884 chest X-ray images for disease classification, including COVID-19, pneumonia, tuberculosis, and normal cases 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- Applied data preprocessing techniques and trained deep learning models like Custom CNN, VGG16, ResNet50, and DenseNet121 .Achieved a testing accuracy of 87.50% with the Custom CNN model 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- ResNet50 model demonstrated high training accuracy of 94.89% and testing accuracy of 95.31%, showing consistent performance across different datasets 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Research Gap: </a:t>
            </a:r>
            <a:r>
              <a:rPr lang="en-US" sz="2000" dirty="0"/>
              <a:t>There is no assessment of the model's robustness when handling low-quality or noisy X-ray images, which are common in real-world scenarios.</a:t>
            </a:r>
            <a:endParaRPr lang="en-IN" sz="2000" dirty="0"/>
          </a:p>
          <a:p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27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3F9EF61A60049BAFF133E05C9E85D" ma:contentTypeVersion="8" ma:contentTypeDescription="Create a new document." ma:contentTypeScope="" ma:versionID="26b27960fcbdc745f8f0cb56c4949ebc">
  <xsd:schema xmlns:xsd="http://www.w3.org/2001/XMLSchema" xmlns:xs="http://www.w3.org/2001/XMLSchema" xmlns:p="http://schemas.microsoft.com/office/2006/metadata/properties" xmlns:ns2="8c0d2376-7cc1-4fcb-86ee-a7ac6eca7267" targetNamespace="http://schemas.microsoft.com/office/2006/metadata/properties" ma:root="true" ma:fieldsID="27711fd0fcd2cc0203e3c8ed1112b1e4" ns2:_="">
    <xsd:import namespace="8c0d2376-7cc1-4fcb-86ee-a7ac6eca72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d2376-7cc1-4fcb-86ee-a7ac6eca7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490AEA-AFAF-46BF-9893-E15C8A73C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5FCFB-5FE0-4588-A75F-74076CDD06C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d2376-7cc1-4fcb-86ee-a7ac6eca726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94DEE1-491D-45C6-8FE9-3A9452E9444C}">
  <ds:schemaRefs>
    <ds:schemaRef ds:uri="8c0d2376-7cc1-4fcb-86ee-a7ac6eca72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2813</Words>
  <Application>Microsoft Office PowerPoint</Application>
  <PresentationFormat>On-screen Show (4:3)</PresentationFormat>
  <Paragraphs>246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Saira</vt:lpstr>
      <vt:lpstr>Wingdings</vt:lpstr>
      <vt:lpstr>Office Theme</vt:lpstr>
      <vt:lpstr>Custom Design</vt:lpstr>
      <vt:lpstr>PowerPoint Presentation</vt:lpstr>
      <vt:lpstr>PowerPoint Presentation</vt:lpstr>
      <vt:lpstr>INTRODUCTION </vt:lpstr>
      <vt:lpstr>EXISTING SYSTEM</vt:lpstr>
      <vt:lpstr>PROBLEM STATEMENT</vt:lpstr>
      <vt:lpstr>PowerPoint Presentation</vt:lpstr>
      <vt:lpstr>LITERATURE SURVEY</vt:lpstr>
      <vt:lpstr>Yadav, S.S., &amp; Jadhav, S.S. (2019). Deep Convolutional Neural Network-Based Medical Image Classification for Disease Diagnosis. Springer.</vt:lpstr>
      <vt:lpstr> Shivanshu, Riya Bisht, Guru Prasad M.S., &amp; Kanak Mittal (2023). Evaluation of CNN Models for Accurate Classification of COVID-19, Pneumonia, Tuberculosis in Chest X-ray Images.IEEE Conference Proceedings, 25-27 August 2023. Added to IEEE Xplore on 10 October 2023.</vt:lpstr>
      <vt:lpstr> Ojasvi Yadav, Kalpdrum Passi, &amp; Chakresh Kumar Jain (2018). Using Deep Learning to Classify X-ray Images of Potential Tuberculosis Patients. IEEE Conference Proceedings, 03-06 December 2018. Added to IEEE Xplore on 24 January 2019.</vt:lpstr>
      <vt:lpstr> Kavitha S., R.S. Shuapreyaa, P. Prakash, Vaibhav S., Viswa V., &amp; Yogavarshan S. (2024). Classification of Lung Diseases Using Transfer Learning with Chest X-Ray Images. IEEE Conference Proceedings, 22-23 February 2024. Added to IEEE Xplore on 18 April 2024.</vt:lpstr>
      <vt:lpstr>PowerPoint Presentation</vt:lpstr>
      <vt:lpstr>        MODEL ARCHITECTURE</vt:lpstr>
      <vt:lpstr>Methodology 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</dc:creator>
  <cp:lastModifiedBy>REEM   K</cp:lastModifiedBy>
  <cp:revision>68</cp:revision>
  <dcterms:created xsi:type="dcterms:W3CDTF">2023-11-27T05:29:55Z</dcterms:created>
  <dcterms:modified xsi:type="dcterms:W3CDTF">2024-12-28T04:38:53Z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0x010100ACD3F9EF61A60049BAFF133E05C9E85D</vt:lpwstr>
  </property>
</Properties>
</file>