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2" r:id="rId6"/>
    <p:sldId id="257" r:id="rId7"/>
    <p:sldId id="258" r:id="rId8"/>
    <p:sldId id="265" r:id="rId9"/>
    <p:sldId id="268" r:id="rId10"/>
    <p:sldId id="266" r:id="rId11"/>
    <p:sldId id="267" r:id="rId12"/>
    <p:sldId id="259" r:id="rId13"/>
    <p:sldId id="269" r:id="rId14"/>
    <p:sldId id="270" r:id="rId15"/>
    <p:sldId id="271" r:id="rId16"/>
    <p:sldId id="260" r:id="rId17"/>
    <p:sldId id="273" r:id="rId18"/>
    <p:sldId id="261" r:id="rId19"/>
    <p:sldId id="274" r:id="rId20"/>
    <p:sldId id="262" r:id="rId21"/>
    <p:sldId id="263" r:id="rId22"/>
    <p:sldId id="277" r:id="rId23"/>
    <p:sldId id="276" r:id="rId24"/>
    <p:sldId id="280" r:id="rId25"/>
    <p:sldId id="264" r:id="rId26"/>
    <p:sldId id="278" r:id="rId27"/>
    <p:sldId id="279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C552D-0AF4-79B8-8313-6FCDDC8C0005}" v="23" dt="2025-03-02T22:08:38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40" autoAdjust="0"/>
  </p:normalViewPr>
  <p:slideViewPr>
    <p:cSldViewPr snapToGrid="0">
      <p:cViewPr varScale="1">
        <p:scale>
          <a:sx n="162" d="100"/>
          <a:sy n="162" d="100"/>
        </p:scale>
        <p:origin x="100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B788-7DC4-5777-CC1E-BC533735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B50C2-9B9A-DD22-AAE5-8C5663407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2FDEE-F7BC-75B8-C4BF-739A28E5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D6BD-6411-417A-9D52-452C74330F4B}" type="datetimeFigureOut">
              <a:rPr lang="en-CA" smtClean="0"/>
              <a:t>03-Mar-2025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8F7D5-2DC5-81C9-A769-F7463E9D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A153-626E-5CE0-668E-C38A8AFA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8C87-5E94-4575-A197-0ADF631A0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06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50CC-A567-BE42-24C0-228EB5E0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65576-ECC6-D214-FADA-6E02EC00D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0580E-BA65-1FF8-4186-3EABC598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D6BD-6411-417A-9D52-452C74330F4B}" type="datetimeFigureOut">
              <a:rPr lang="en-CA" smtClean="0"/>
              <a:t>03-Mar-2025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E1EC5-B6D9-A418-A021-950CCF49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281E-D787-BA6B-A2AE-43D59367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8C87-5E94-4575-A197-0ADF631A0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09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1F592-D409-E862-8180-28C0F451A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21446-DA10-8BA9-B80E-0B8B22B9B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82208-1F1A-ABDD-469E-213DB4FD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D6BD-6411-417A-9D52-452C74330F4B}" type="datetimeFigureOut">
              <a:rPr lang="en-CA" smtClean="0"/>
              <a:t>03-Mar-2025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BBAF5-7181-E676-D515-C67B147E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53B3-C541-7943-960A-A0282336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8C87-5E94-4575-A197-0ADF631A0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62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3002-6450-440D-BCEB-352EF235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5719-EF82-6320-0FD7-2F84FDB4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F841F-A13F-A0C9-F328-A5C5164A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D6BD-6411-417A-9D52-452C74330F4B}" type="datetimeFigureOut">
              <a:rPr lang="en-CA" smtClean="0"/>
              <a:t>03-Mar-2025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CE5B-4B86-BED8-470E-ADD40448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07849-6760-1D10-B72B-9FBD39CB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8C87-5E94-4575-A197-0ADF631A0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66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C50F-E540-021D-B002-87B03646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7BC30-516B-59B2-5AB3-1238D512D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0752-FD38-772C-F592-F908555C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D6BD-6411-417A-9D52-452C74330F4B}" type="datetimeFigureOut">
              <a:rPr lang="en-CA" smtClean="0"/>
              <a:t>03-Mar-2025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63371-C2F4-95FE-270D-FFA14271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D883D-6C75-8017-FC5B-B528FA89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8C87-5E94-4575-A197-0ADF631A0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68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C039-66E4-1A66-1CC6-DAD2C755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6E8D-066D-5AD9-2150-0A590CDA9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81E62-F4CB-7AC4-71AE-95BAA272B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CBAF1-8D2F-7278-E82E-F71161E6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D6BD-6411-417A-9D52-452C74330F4B}" type="datetimeFigureOut">
              <a:rPr lang="en-CA" smtClean="0"/>
              <a:t>03-Mar-2025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7A55A-C85E-39BA-5AE5-61B14680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C046A-C6A8-ADDC-8966-0865FA02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8C87-5E94-4575-A197-0ADF631A0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78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1C9B-407C-5380-A839-3B1DD0D0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A5590-806E-8AE1-5EDE-FE0449524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FCC16-0AA7-6D75-926E-78E1CCABA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87FC3-FC40-1BC1-37C0-58C7A0A67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FE8CD-5FBF-7E43-E121-B0ED9CE6B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45DA2-F981-C21F-2AF5-0D5694C1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D6BD-6411-417A-9D52-452C74330F4B}" type="datetimeFigureOut">
              <a:rPr lang="en-CA" smtClean="0"/>
              <a:t>03-Mar-2025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4BA38-F4C8-470B-2513-AB94F773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DC85C-54EC-6018-3D50-3AE32134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8C87-5E94-4575-A197-0ADF631A0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81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097F-0249-CB7C-9F2D-FA96D46D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22B71-5751-A7CB-7B76-08DC7F5E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D6BD-6411-417A-9D52-452C74330F4B}" type="datetimeFigureOut">
              <a:rPr lang="en-CA" smtClean="0"/>
              <a:t>03-Mar-2025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9544-4590-5260-7159-CC78E0C5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CE072-E7CC-4B6A-098D-593FB020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8C87-5E94-4575-A197-0ADF631A0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61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54F2E-09B2-D26B-E3DC-D461B46F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D6BD-6411-417A-9D52-452C74330F4B}" type="datetimeFigureOut">
              <a:rPr lang="en-CA" smtClean="0"/>
              <a:t>03-Mar-2025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9D48E-FEF1-1D10-6AE3-7FE52AC7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CD928-CD13-822C-4BB3-3F4A6264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8C87-5E94-4575-A197-0ADF631A0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851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AE89-E868-DD9A-FF6C-4114C0E2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F209B-8DEE-D952-39D3-13DC5B50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98388-37C3-0239-39AB-76B97EC0E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8099E-E941-BBE3-57B7-707CCB9C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D6BD-6411-417A-9D52-452C74330F4B}" type="datetimeFigureOut">
              <a:rPr lang="en-CA" smtClean="0"/>
              <a:t>03-Mar-2025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79DBF-6C92-AC01-BDD4-BBFBA633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782D8-C483-8C0B-795B-594D680A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8C87-5E94-4575-A197-0ADF631A0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75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57A8-730E-127A-DB33-B0D77EBE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0DC20-8B80-4B50-4F94-B959E6B32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6228C-5383-099E-D402-96D94915C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2DA32-3179-0AF2-351B-8B595A29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D6BD-6411-417A-9D52-452C74330F4B}" type="datetimeFigureOut">
              <a:rPr lang="en-CA" smtClean="0"/>
              <a:t>03-Mar-2025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72C58-2F2D-78C6-872C-E10E4F58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48AC9-58DC-23DE-E0C8-F159C161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8C87-5E94-4575-A197-0ADF631A0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1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92343-7A19-8607-47EF-C2666BE6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AFBD8-942B-61AA-7CA5-C144F3BC7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ACE31-2D25-B8BB-8DFC-176C8100A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88D6BD-6411-417A-9D52-452C74330F4B}" type="datetimeFigureOut">
              <a:rPr lang="en-CA" smtClean="0"/>
              <a:t>03-Mar-2025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3A252-3CBD-F378-EA91-236F922F9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3FAD-F897-89A5-8A88-F940005C5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C8C87-5E94-4575-A197-0ADF631A0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0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ealthbc.sharepoint.com/:p:/s/BCCDCDataAnalyticsServicePHSA/DAS_DSI/EQzOETUiKMJBtW3f95HmQJoBY79WyCsF3q9z8xvKMhV8kg?e=SvFcR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raz496/sockeye-intr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hints.io/bash" TargetMode="External"/><Relationship Id="rId2" Type="http://schemas.openxmlformats.org/officeDocument/2006/relationships/hyperlink" Target="https://www.geeksforgeeks.org/linux-commands-cheat-she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fluence.it.ubc.ca/display/UARC/QuickStart+Guide" TargetMode="External"/><Relationship Id="rId5" Type="http://schemas.openxmlformats.org/officeDocument/2006/relationships/hyperlink" Target="https://curc.readthedocs.io/en/latest/running-jobs/slurm-commands.html" TargetMode="External"/><Relationship Id="rId4" Type="http://schemas.openxmlformats.org/officeDocument/2006/relationships/hyperlink" Target="https://education.github.com/git-cheat-sheet-education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9B8F-4070-06F3-95F3-E17A86E57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Computing: A short intro to SLURM and Sockeye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087D8-AAE8-F01C-2C19-B549DFE5F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Internal Math Modeling Group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7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3297-E039-B437-15F3-DCF0C1AA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Benefits of bash scripting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6139F-7B7C-FCC0-8D33-26193B5D2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have more control of the params:</a:t>
            </a:r>
          </a:p>
          <a:p>
            <a:pPr lvl="1"/>
            <a:r>
              <a:rPr lang="en-CA" dirty="0"/>
              <a:t>No need to individually adjust them in the codebase</a:t>
            </a:r>
          </a:p>
          <a:p>
            <a:pPr lvl="1"/>
            <a:r>
              <a:rPr lang="en-CA" dirty="0"/>
              <a:t>It is a lot easier to track changes in the bash script (since it is very modular)</a:t>
            </a:r>
          </a:p>
          <a:p>
            <a:pPr lvl="1"/>
            <a:r>
              <a:rPr lang="en-CA" dirty="0"/>
              <a:t>In essence, you can view your codebase as one large function</a:t>
            </a:r>
          </a:p>
          <a:p>
            <a:r>
              <a:rPr lang="en-CA" dirty="0"/>
              <a:t>We can chain scripts (run our simulation work, plotting work and everything we want at the push of a button)</a:t>
            </a:r>
          </a:p>
          <a:p>
            <a:r>
              <a:rPr lang="en-CA" dirty="0"/>
              <a:t>Chaining scripts is heterogenous, you can run R, Python, Go, C++ - pretty much anything that can run on a terminal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81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A9531-5F37-8C1B-71E9-F0CA67412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470E-56D7-F5B9-7379-D034CD07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first bash script</a:t>
            </a:r>
            <a:endParaRPr lang="en-CA" dirty="0"/>
          </a:p>
        </p:txBody>
      </p:sp>
      <p:pic>
        <p:nvPicPr>
          <p:cNvPr id="5" name="Content Placeholder 4" descr="A screenshot of a computer program">
            <a:extLst>
              <a:ext uri="{FF2B5EF4-FFF2-40B4-BE49-F238E27FC236}">
                <a16:creationId xmlns:a16="http://schemas.microsoft.com/office/drawing/2014/main" id="{EE826F0F-87BB-5029-62C1-EB2183EC0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8" y="1654175"/>
            <a:ext cx="4600635" cy="274197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AEB340-A7FA-83AD-708B-0C542851E4CB}"/>
              </a:ext>
            </a:extLst>
          </p:cNvPr>
          <p:cNvSpPr txBox="1"/>
          <p:nvPr/>
        </p:nvSpPr>
        <p:spPr>
          <a:xfrm>
            <a:off x="786912" y="4745449"/>
            <a:ext cx="152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Bash </a:t>
            </a:r>
          </a:p>
        </p:txBody>
      </p:sp>
      <p:pic>
        <p:nvPicPr>
          <p:cNvPr id="11" name="Picture 10" descr="A cartoon penguin with yellow feet">
            <a:extLst>
              <a:ext uri="{FF2B5EF4-FFF2-40B4-BE49-F238E27FC236}">
                <a16:creationId xmlns:a16="http://schemas.microsoft.com/office/drawing/2014/main" id="{BFAA1AB1-F15D-7C45-92D2-AA2135231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9" y="4652256"/>
            <a:ext cx="634852" cy="6348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95D5D2-9B58-E995-9956-8F88941B803A}"/>
              </a:ext>
            </a:extLst>
          </p:cNvPr>
          <p:cNvSpPr txBox="1"/>
          <p:nvPr/>
        </p:nvSpPr>
        <p:spPr>
          <a:xfrm>
            <a:off x="6607419" y="1973873"/>
            <a:ext cx="3789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can specify N simulations and T time steps outside of our R script and have R read them from the bash terminal! </a:t>
            </a:r>
          </a:p>
        </p:txBody>
      </p:sp>
    </p:spTree>
    <p:extLst>
      <p:ext uri="{BB962C8B-B14F-4D97-AF65-F5344CB8AC3E}">
        <p14:creationId xmlns:p14="http://schemas.microsoft.com/office/powerpoint/2010/main" val="56502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9766-D10C-CC30-CED9-8B78939F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Writing your first bash script</a:t>
            </a:r>
          </a:p>
        </p:txBody>
      </p:sp>
      <p:pic>
        <p:nvPicPr>
          <p:cNvPr id="4" name="Picture 3" descr="A computer screen shot of a black screen">
            <a:extLst>
              <a:ext uri="{FF2B5EF4-FFF2-40B4-BE49-F238E27FC236}">
                <a16:creationId xmlns:a16="http://schemas.microsoft.com/office/drawing/2014/main" id="{A2514DCC-6F1F-A6BE-D67A-BEEC0D58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26" y="1654175"/>
            <a:ext cx="6044977" cy="27419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254639-F218-26DE-671F-EA465E09EAF7}"/>
              </a:ext>
            </a:extLst>
          </p:cNvPr>
          <p:cNvSpPr txBox="1"/>
          <p:nvPr/>
        </p:nvSpPr>
        <p:spPr>
          <a:xfrm>
            <a:off x="9620252" y="4745449"/>
            <a:ext cx="152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 script</a:t>
            </a:r>
          </a:p>
        </p:txBody>
      </p:sp>
      <p:pic>
        <p:nvPicPr>
          <p:cNvPr id="6" name="Picture 5" descr="A blue and grey logo">
            <a:extLst>
              <a:ext uri="{FF2B5EF4-FFF2-40B4-BE49-F238E27FC236}">
                <a16:creationId xmlns:a16="http://schemas.microsoft.com/office/drawing/2014/main" id="{1F8C3098-C0A4-4F30-7C5E-00A925041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272" y="4531293"/>
            <a:ext cx="1029219" cy="797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82290-1C23-EEEE-76C6-A2FE56641A13}"/>
              </a:ext>
            </a:extLst>
          </p:cNvPr>
          <p:cNvSpPr txBox="1"/>
          <p:nvPr/>
        </p:nvSpPr>
        <p:spPr>
          <a:xfrm>
            <a:off x="838200" y="2571749"/>
            <a:ext cx="428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 has a method to read command arguments, we use this in our SEIR model</a:t>
            </a:r>
          </a:p>
        </p:txBody>
      </p:sp>
    </p:spTree>
    <p:extLst>
      <p:ext uri="{BB962C8B-B14F-4D97-AF65-F5344CB8AC3E}">
        <p14:creationId xmlns:p14="http://schemas.microsoft.com/office/powerpoint/2010/main" val="236350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4C7E-8772-05C6-7557-5871F297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first bash script</a:t>
            </a:r>
            <a:endParaRPr lang="en-CA" dirty="0"/>
          </a:p>
        </p:txBody>
      </p:sp>
      <p:pic>
        <p:nvPicPr>
          <p:cNvPr id="5" name="Content Placeholder 4" descr="A screenshot of a computer program">
            <a:extLst>
              <a:ext uri="{FF2B5EF4-FFF2-40B4-BE49-F238E27FC236}">
                <a16:creationId xmlns:a16="http://schemas.microsoft.com/office/drawing/2014/main" id="{69197D02-12E3-EDBB-BEC7-3A00F22A7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8" y="1654175"/>
            <a:ext cx="4600635" cy="2741979"/>
          </a:xfrm>
        </p:spPr>
      </p:pic>
      <p:pic>
        <p:nvPicPr>
          <p:cNvPr id="7" name="Picture 6" descr="A computer screen shot of a black screen">
            <a:extLst>
              <a:ext uri="{FF2B5EF4-FFF2-40B4-BE49-F238E27FC236}">
                <a16:creationId xmlns:a16="http://schemas.microsoft.com/office/drawing/2014/main" id="{15926E9D-0EA8-CE26-3164-9DDD36D9C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26" y="1654175"/>
            <a:ext cx="6044977" cy="27419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6B65AD-5B7C-A36B-7481-7DB541E47C92}"/>
              </a:ext>
            </a:extLst>
          </p:cNvPr>
          <p:cNvSpPr txBox="1"/>
          <p:nvPr/>
        </p:nvSpPr>
        <p:spPr>
          <a:xfrm>
            <a:off x="786912" y="4745449"/>
            <a:ext cx="152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Bash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50EDD-D796-3C9B-F714-6A12D163200F}"/>
              </a:ext>
            </a:extLst>
          </p:cNvPr>
          <p:cNvSpPr txBox="1"/>
          <p:nvPr/>
        </p:nvSpPr>
        <p:spPr>
          <a:xfrm>
            <a:off x="9620252" y="4745449"/>
            <a:ext cx="152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 script</a:t>
            </a:r>
          </a:p>
        </p:txBody>
      </p:sp>
      <p:pic>
        <p:nvPicPr>
          <p:cNvPr id="11" name="Picture 10" descr="A cartoon penguin with yellow feet">
            <a:extLst>
              <a:ext uri="{FF2B5EF4-FFF2-40B4-BE49-F238E27FC236}">
                <a16:creationId xmlns:a16="http://schemas.microsoft.com/office/drawing/2014/main" id="{BD3F0340-E6A4-D764-4F38-DB9F427DF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9" y="4652256"/>
            <a:ext cx="634852" cy="634852"/>
          </a:xfrm>
          <a:prstGeom prst="rect">
            <a:avLst/>
          </a:prstGeom>
        </p:spPr>
      </p:pic>
      <p:pic>
        <p:nvPicPr>
          <p:cNvPr id="13" name="Picture 12" descr="A blue and grey logo">
            <a:extLst>
              <a:ext uri="{FF2B5EF4-FFF2-40B4-BE49-F238E27FC236}">
                <a16:creationId xmlns:a16="http://schemas.microsoft.com/office/drawing/2014/main" id="{97B60712-1B39-80A9-096B-556409219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272" y="4531293"/>
            <a:ext cx="1029219" cy="797645"/>
          </a:xfrm>
          <a:prstGeom prst="rect">
            <a:avLst/>
          </a:prstGeom>
        </p:spPr>
      </p:pic>
      <p:pic>
        <p:nvPicPr>
          <p:cNvPr id="15" name="Picture 14" descr="A black rectangular object with colorful lights and text">
            <a:extLst>
              <a:ext uri="{FF2B5EF4-FFF2-40B4-BE49-F238E27FC236}">
                <a16:creationId xmlns:a16="http://schemas.microsoft.com/office/drawing/2014/main" id="{60F68252-99FE-98D6-BA1C-5AAB48377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565" y="5114781"/>
            <a:ext cx="2067658" cy="16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1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4457-726D-3AC8-CBFF-4A9D128D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Sockeye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8F27-9629-7B35-DF97-E97A84B9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Logistics: To obtain access you must have a valid CWL username</a:t>
            </a:r>
          </a:p>
          <a:p>
            <a:r>
              <a:rPr lang="en-CA" dirty="0"/>
              <a:t>This will then require Duo registration for 2FA, so make sure you have a device which supports 2FA</a:t>
            </a:r>
          </a:p>
          <a:p>
            <a:r>
              <a:rPr lang="en-CA" dirty="0"/>
              <a:t>Finally, to get started on projects, you will need a sponsor to grant you access to the system and another sponsor (can be the same person) to give you folder allocation since the memory is issued to project leaders</a:t>
            </a:r>
          </a:p>
        </p:txBody>
      </p:sp>
    </p:spTree>
    <p:extLst>
      <p:ext uri="{BB962C8B-B14F-4D97-AF65-F5344CB8AC3E}">
        <p14:creationId xmlns:p14="http://schemas.microsoft.com/office/powerpoint/2010/main" val="74897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C113-AACC-A62A-AF95-73E69900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Sockeye: brief note on folder management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A54F3-9C12-71DC-7BD7-4EDB1ED63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UBC ARC Sockeye requires you to SSH into their system and supports a 2 folder system</a:t>
            </a:r>
          </a:p>
          <a:p>
            <a:r>
              <a:rPr lang="en-CA" dirty="0"/>
              <a:t>You write all your code in the `/arc/project` folder under your project allocation, `</a:t>
            </a:r>
            <a:r>
              <a:rPr lang="en-CA" dirty="0" err="1"/>
              <a:t>st</a:t>
            </a:r>
            <a:r>
              <a:rPr lang="en-CA" dirty="0"/>
              <a:t>-username` (/arc/project/</a:t>
            </a:r>
            <a:r>
              <a:rPr lang="en-CA" dirty="0" err="1"/>
              <a:t>st</a:t>
            </a:r>
            <a:r>
              <a:rPr lang="en-CA" dirty="0"/>
              <a:t>-username/)`. This is </a:t>
            </a:r>
            <a:r>
              <a:rPr lang="en-CA" b="1" dirty="0"/>
              <a:t>read-only</a:t>
            </a:r>
          </a:p>
          <a:p>
            <a:r>
              <a:rPr lang="en-CA" dirty="0"/>
              <a:t>The output folder is called the `scratch/` folder and is </a:t>
            </a:r>
            <a:r>
              <a:rPr lang="en-CA" b="1" dirty="0"/>
              <a:t>read-write </a:t>
            </a:r>
            <a:r>
              <a:rPr lang="en-CA" dirty="0"/>
              <a:t>friendly</a:t>
            </a:r>
          </a:p>
        </p:txBody>
      </p:sp>
    </p:spTree>
    <p:extLst>
      <p:ext uri="{BB962C8B-B14F-4D97-AF65-F5344CB8AC3E}">
        <p14:creationId xmlns:p14="http://schemas.microsoft.com/office/powerpoint/2010/main" val="383732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C593-B51E-D2C6-1D40-4AEBD674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Sockeye on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F6FC-5A3C-6BC6-DEC5-4A54132C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is a full guide on the </a:t>
            </a:r>
            <a:r>
              <a:rPr lang="en-CA" dirty="0">
                <a:hlinkClick r:id="rId2"/>
              </a:rPr>
              <a:t>BCCDC </a:t>
            </a:r>
            <a:r>
              <a:rPr lang="en-CA" dirty="0" err="1">
                <a:hlinkClick r:id="rId2"/>
              </a:rPr>
              <a:t>Sharepoint</a:t>
            </a:r>
            <a:r>
              <a:rPr lang="en-CA" dirty="0">
                <a:hlinkClick r:id="rId2"/>
              </a:rPr>
              <a:t> </a:t>
            </a:r>
            <a:r>
              <a:rPr lang="en-CA" dirty="0"/>
              <a:t>to help you develop software on Sockeye by SSH-</a:t>
            </a:r>
            <a:r>
              <a:rPr lang="en-CA" dirty="0" err="1"/>
              <a:t>ing</a:t>
            </a:r>
            <a:r>
              <a:rPr lang="en-CA" dirty="0"/>
              <a:t> through VS code</a:t>
            </a:r>
          </a:p>
          <a:p>
            <a:r>
              <a:rPr lang="en-CA" dirty="0"/>
              <a:t>A brief note: you will need to do this development on your local machine because Sockeye access requires the Cisco Any Utility VPN from the UBC software mart </a:t>
            </a:r>
          </a:p>
          <a:p>
            <a:r>
              <a:rPr lang="en-CA" dirty="0"/>
              <a:t>If you are still interested in cloud computing and would prefer an alternative path, there is a way to setup Compute Canada but do consult your project manager about access/data governance</a:t>
            </a:r>
          </a:p>
        </p:txBody>
      </p:sp>
    </p:spTree>
    <p:extLst>
      <p:ext uri="{BB962C8B-B14F-4D97-AF65-F5344CB8AC3E}">
        <p14:creationId xmlns:p14="http://schemas.microsoft.com/office/powerpoint/2010/main" val="261552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C3F7-7160-C6F4-E080-5EF8DDE9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SLURM jobs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5A15-AB54-AE94-7A29-8B1F9E09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UBC Sockeye infrastructure uses SLURM (Simple Linux Utility for Resource Management)</a:t>
            </a:r>
          </a:p>
          <a:p>
            <a:r>
              <a:rPr lang="en-CA" dirty="0"/>
              <a:t>Now this is a standard tool used in most cloud computing systems</a:t>
            </a:r>
          </a:p>
          <a:p>
            <a:r>
              <a:rPr lang="en-CA" dirty="0"/>
              <a:t>Benefits:</a:t>
            </a:r>
          </a:p>
          <a:p>
            <a:pPr lvl="1"/>
            <a:r>
              <a:rPr lang="en-CA" dirty="0"/>
              <a:t>You can determine how long to run a script</a:t>
            </a:r>
          </a:p>
          <a:p>
            <a:pPr lvl="1"/>
            <a:r>
              <a:rPr lang="en-CA" dirty="0"/>
              <a:t>How much memory the script needs</a:t>
            </a:r>
          </a:p>
          <a:p>
            <a:pPr lvl="1"/>
            <a:r>
              <a:rPr lang="en-CA" dirty="0"/>
              <a:t>If you need GPUs or CPUs</a:t>
            </a:r>
          </a:p>
          <a:p>
            <a:pPr lvl="1"/>
            <a:r>
              <a:rPr lang="en-CA" dirty="0"/>
              <a:t>You can also spawn job arrays and chain even more scripts! The limits are endless (well not really, they will terminate your jobs if they are over the limit!)</a:t>
            </a:r>
          </a:p>
        </p:txBody>
      </p:sp>
    </p:spTree>
    <p:extLst>
      <p:ext uri="{BB962C8B-B14F-4D97-AF65-F5344CB8AC3E}">
        <p14:creationId xmlns:p14="http://schemas.microsoft.com/office/powerpoint/2010/main" val="62811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7DE1-EC77-FDD5-C88A-A81C5E6E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SLURM Job for the simple example</a:t>
            </a:r>
            <a:endParaRPr lang="en-CA" dirty="0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DC85F70-C354-45AF-A5F0-F6B452D9F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9683"/>
            <a:ext cx="487090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E3F3D-B73B-1809-6D94-2A845546B544}"/>
              </a:ext>
            </a:extLst>
          </p:cNvPr>
          <p:cNvSpPr txBox="1"/>
          <p:nvPr/>
        </p:nvSpPr>
        <p:spPr>
          <a:xfrm>
            <a:off x="6822831" y="2074985"/>
            <a:ext cx="4141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only changes are the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added in the job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Where we direct outputs and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How many tasks to run! (more on this in the next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How many CPUs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How long it runs HH:MM:SS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How much memory per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What cluster partition to use: default – standard</a:t>
            </a:r>
          </a:p>
          <a:p>
            <a:endParaRPr lang="en-CA" dirty="0"/>
          </a:p>
        </p:txBody>
      </p:sp>
      <p:pic>
        <p:nvPicPr>
          <p:cNvPr id="4" name="Picture 3" descr="A black rectangular object with colorful lights">
            <a:extLst>
              <a:ext uri="{FF2B5EF4-FFF2-40B4-BE49-F238E27FC236}">
                <a16:creationId xmlns:a16="http://schemas.microsoft.com/office/drawing/2014/main" id="{2E0AD980-7D75-C443-E4A9-16A8F4EFE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22" y="5017710"/>
            <a:ext cx="2489728" cy="171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6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7838-DB7D-2F59-185F-DF082174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 have we really sped anything 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46626-F7C7-01F6-7E02-D16D3916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Well so far we’ve just refactored everything</a:t>
            </a:r>
          </a:p>
          <a:p>
            <a:r>
              <a:rPr lang="en-CA" dirty="0"/>
              <a:t>Specified memory and resources</a:t>
            </a:r>
          </a:p>
          <a:p>
            <a:r>
              <a:rPr lang="en-CA" dirty="0"/>
              <a:t>But it’s all still too </a:t>
            </a:r>
            <a:r>
              <a:rPr lang="en-CA" i="1" dirty="0"/>
              <a:t>sequential</a:t>
            </a:r>
          </a:p>
          <a:p>
            <a:r>
              <a:rPr lang="en-CA" dirty="0"/>
              <a:t>To utilise cloud computing effectively, we should make use of job arrays to ‘tell’ SLURM to run them in parallel</a:t>
            </a:r>
          </a:p>
        </p:txBody>
      </p:sp>
    </p:spTree>
    <p:extLst>
      <p:ext uri="{BB962C8B-B14F-4D97-AF65-F5344CB8AC3E}">
        <p14:creationId xmlns:p14="http://schemas.microsoft.com/office/powerpoint/2010/main" val="127307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A3AA-C122-EB69-4B3D-3972349E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225E-33D2-29E2-2AAC-1F8B8A5D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would like to thank Aaron Shapiro, Lisa Tang, Chris </a:t>
            </a:r>
            <a:r>
              <a:rPr lang="en-CA" dirty="0" err="1"/>
              <a:t>Fjell</a:t>
            </a:r>
            <a:r>
              <a:rPr lang="en-CA" dirty="0"/>
              <a:t> and Hind Sbihi who I have collaborated with on the consult and made it possible to share this presentation on Sockeye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806458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065F-7DE8-6065-C156-562B4106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SLURM with more than 1 task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551C8EF-115D-11A9-0FD5-2934D8607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5100"/>
            <a:ext cx="3900854" cy="390085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62C5B9-D4B1-095D-3081-80C465872493}"/>
              </a:ext>
            </a:extLst>
          </p:cNvPr>
          <p:cNvSpPr/>
          <p:nvPr/>
        </p:nvSpPr>
        <p:spPr>
          <a:xfrm>
            <a:off x="1160420" y="3010064"/>
            <a:ext cx="3227130" cy="12165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B1DA2-812F-EA9D-D7F0-C83EF41D0DB1}"/>
              </a:ext>
            </a:extLst>
          </p:cNvPr>
          <p:cNvSpPr txBox="1"/>
          <p:nvPr/>
        </p:nvSpPr>
        <p:spPr>
          <a:xfrm>
            <a:off x="5525645" y="1418333"/>
            <a:ext cx="5757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added in job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Since our params are 3x3, we need 9 arrays (always take note of this for your jobs) 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662C036-681B-F040-1E97-2CA8220D1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22811"/>
              </p:ext>
            </p:extLst>
          </p:nvPr>
        </p:nvGraphicFramePr>
        <p:xfrm>
          <a:off x="5227386" y="2425318"/>
          <a:ext cx="6314365" cy="433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73">
                  <a:extLst>
                    <a:ext uri="{9D8B030D-6E8A-4147-A177-3AD203B41FA5}">
                      <a16:colId xmlns:a16="http://schemas.microsoft.com/office/drawing/2014/main" val="4190422125"/>
                    </a:ext>
                  </a:extLst>
                </a:gridCol>
                <a:gridCol w="1262873">
                  <a:extLst>
                    <a:ext uri="{9D8B030D-6E8A-4147-A177-3AD203B41FA5}">
                      <a16:colId xmlns:a16="http://schemas.microsoft.com/office/drawing/2014/main" val="2391862749"/>
                    </a:ext>
                  </a:extLst>
                </a:gridCol>
                <a:gridCol w="1262873">
                  <a:extLst>
                    <a:ext uri="{9D8B030D-6E8A-4147-A177-3AD203B41FA5}">
                      <a16:colId xmlns:a16="http://schemas.microsoft.com/office/drawing/2014/main" val="2066291032"/>
                    </a:ext>
                  </a:extLst>
                </a:gridCol>
                <a:gridCol w="1262873">
                  <a:extLst>
                    <a:ext uri="{9D8B030D-6E8A-4147-A177-3AD203B41FA5}">
                      <a16:colId xmlns:a16="http://schemas.microsoft.com/office/drawing/2014/main" val="1663752473"/>
                    </a:ext>
                  </a:extLst>
                </a:gridCol>
                <a:gridCol w="1262873">
                  <a:extLst>
                    <a:ext uri="{9D8B030D-6E8A-4147-A177-3AD203B41FA5}">
                      <a16:colId xmlns:a16="http://schemas.microsoft.com/office/drawing/2014/main" val="3822395822"/>
                    </a:ext>
                  </a:extLst>
                </a:gridCol>
              </a:tblGrid>
              <a:tr h="1044278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SLURM_ARRAY_TASK_ID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err="1"/>
                        <a:t>sim_index</a:t>
                      </a:r>
                      <a:r>
                        <a:rPr lang="en-CA" sz="1100" dirty="0"/>
                        <a:t> (Row)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err="1"/>
                        <a:t>step_index</a:t>
                      </a:r>
                      <a:r>
                        <a:rPr lang="en-CA" sz="1100" dirty="0"/>
                        <a:t> (Column)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/>
                        <a:t>sims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steps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255039"/>
                  </a:ext>
                </a:extLst>
              </a:tr>
              <a:tr h="360573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536133"/>
                  </a:ext>
                </a:extLst>
              </a:tr>
              <a:tr h="360573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917269"/>
                  </a:ext>
                </a:extLst>
              </a:tr>
              <a:tr h="360573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079122"/>
                  </a:ext>
                </a:extLst>
              </a:tr>
              <a:tr h="360573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032643"/>
                  </a:ext>
                </a:extLst>
              </a:tr>
              <a:tr h="360573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14031"/>
                  </a:ext>
                </a:extLst>
              </a:tr>
              <a:tr h="360573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76979"/>
                  </a:ext>
                </a:extLst>
              </a:tr>
              <a:tr h="360573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92196"/>
                  </a:ext>
                </a:extLst>
              </a:tr>
              <a:tr h="360573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96391"/>
                  </a:ext>
                </a:extLst>
              </a:tr>
              <a:tr h="360573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00889"/>
                  </a:ext>
                </a:extLst>
              </a:tr>
            </a:tbl>
          </a:graphicData>
        </a:graphic>
      </p:graphicFrame>
      <p:pic>
        <p:nvPicPr>
          <p:cNvPr id="25" name="Picture 24" descr="A black rectangular object with colorful lights">
            <a:extLst>
              <a:ext uri="{FF2B5EF4-FFF2-40B4-BE49-F238E27FC236}">
                <a16:creationId xmlns:a16="http://schemas.microsoft.com/office/drawing/2014/main" id="{E96F3DE4-CEB9-D711-4D7E-3DEDC94C7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25" y="5545954"/>
            <a:ext cx="1583204" cy="108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05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35A4-33D0-DC51-8A7E-A45BD4D7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Demo!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E99B-B596-CD37-9DB9-B76186F0E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Link to GitHub</a:t>
            </a:r>
            <a:endParaRPr lang="en-US" dirty="0"/>
          </a:p>
          <a:p>
            <a:r>
              <a:rPr lang="en-US" dirty="0"/>
              <a:t>The full code base and material will be available at the end of the day. There is a README to help you set up R on sockeye</a:t>
            </a:r>
          </a:p>
          <a:p>
            <a:r>
              <a:rPr lang="en-US" dirty="0"/>
              <a:t>Feel free to reach out to me over email or Teams if you run into any other issues</a:t>
            </a:r>
          </a:p>
          <a:p>
            <a:r>
              <a:rPr lang="en-US" dirty="0"/>
              <a:t>If it’s more programming related, feel free to create an issue on the Git repo</a:t>
            </a:r>
            <a:r>
              <a:rPr lang="en-US"/>
              <a:t>!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952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9871-EC92-B4C2-9DA0-EB359C2B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0330-673F-8733-B00F-32B190055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SLURM cloud computing is very powerful for automating jobs</a:t>
            </a:r>
          </a:p>
          <a:p>
            <a:r>
              <a:rPr lang="en-CA" dirty="0"/>
              <a:t>To run a simple SLURM solution you really need to understand the basics of:</a:t>
            </a:r>
          </a:p>
          <a:p>
            <a:pPr lvl="1"/>
            <a:r>
              <a:rPr lang="en-CA" dirty="0"/>
              <a:t>Bash</a:t>
            </a:r>
          </a:p>
          <a:p>
            <a:pPr lvl="1"/>
            <a:r>
              <a:rPr lang="en-CA" dirty="0"/>
              <a:t>The architecture you work on</a:t>
            </a:r>
          </a:p>
          <a:p>
            <a:pPr lvl="1"/>
            <a:r>
              <a:rPr lang="en-CA" dirty="0"/>
              <a:t>The scripting language you are using (and its limitations)</a:t>
            </a:r>
          </a:p>
        </p:txBody>
      </p:sp>
    </p:spTree>
    <p:extLst>
      <p:ext uri="{BB962C8B-B14F-4D97-AF65-F5344CB8AC3E}">
        <p14:creationId xmlns:p14="http://schemas.microsoft.com/office/powerpoint/2010/main" val="2425957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9AD8-124A-8BA7-E4FC-18FDE3D9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100C-7B6C-29DB-2FF5-CE213A6BE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you have an uneven grid? The method on slide 20 still works!</a:t>
            </a:r>
          </a:p>
          <a:p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FB195E-ABB3-1281-9A03-CDC6D9CCA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559270"/>
              </p:ext>
            </p:extLst>
          </p:nvPr>
        </p:nvGraphicFramePr>
        <p:xfrm>
          <a:off x="1188240" y="2803556"/>
          <a:ext cx="6773335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054120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02408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531796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406527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46709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50" dirty="0"/>
                        <a:t>SLURM_TASK_ARRAY_ID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dirty="0" err="1"/>
                        <a:t>Sim_index</a:t>
                      </a:r>
                      <a:r>
                        <a:rPr lang="en-CA" sz="1050" dirty="0"/>
                        <a:t>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dirty="0" err="1"/>
                        <a:t>Step_index</a:t>
                      </a:r>
                      <a:r>
                        <a:rPr lang="en-CA" sz="1050" dirty="0"/>
                        <a:t>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dirty="0"/>
                        <a:t>Sims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dirty="0"/>
                        <a:t>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68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 / 2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0 % 2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3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 / 2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1 % 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61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 / 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2 % 2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61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 / 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3 % 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3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 / 2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4 % 2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2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/ 2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5 % 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98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50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1A9D-F6A3-3235-1A95-62229CE3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7861-513D-3914-3364-EA194EC64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gets tricky when it’s 3 or more parameters but doable! </a:t>
            </a:r>
          </a:p>
          <a:p>
            <a:endParaRPr lang="en-CA" dirty="0"/>
          </a:p>
        </p:txBody>
      </p:sp>
      <p:pic>
        <p:nvPicPr>
          <p:cNvPr id="5" name="Picture 4" descr="A computer screen shot of a program">
            <a:extLst>
              <a:ext uri="{FF2B5EF4-FFF2-40B4-BE49-F238E27FC236}">
                <a16:creationId xmlns:a16="http://schemas.microsoft.com/office/drawing/2014/main" id="{6E39DF6C-AA06-4D12-B870-77CFF5158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42" y="2462446"/>
            <a:ext cx="8097715" cy="290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8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B173-9BDD-AB85-2AD9-B802FC0F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F2047-FADB-90C7-0210-B6677F3DD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Linux </a:t>
            </a:r>
            <a:r>
              <a:rPr lang="en-CA" dirty="0" err="1">
                <a:hlinkClick r:id="rId2"/>
              </a:rPr>
              <a:t>Cheatsheet</a:t>
            </a:r>
            <a:endParaRPr lang="en-CA" dirty="0"/>
          </a:p>
          <a:p>
            <a:r>
              <a:rPr lang="en-CA" dirty="0">
                <a:hlinkClick r:id="rId3"/>
              </a:rPr>
              <a:t>Bash </a:t>
            </a:r>
            <a:r>
              <a:rPr lang="en-CA" dirty="0" err="1">
                <a:hlinkClick r:id="rId3"/>
              </a:rPr>
              <a:t>Cheatsheet</a:t>
            </a:r>
            <a:endParaRPr lang="en-CA" dirty="0"/>
          </a:p>
          <a:p>
            <a:r>
              <a:rPr lang="en-CA" dirty="0">
                <a:hlinkClick r:id="rId4"/>
              </a:rPr>
              <a:t>Git </a:t>
            </a:r>
            <a:r>
              <a:rPr lang="en-CA" dirty="0" err="1">
                <a:hlinkClick r:id="rId4"/>
              </a:rPr>
              <a:t>Cheatsheet</a:t>
            </a:r>
            <a:endParaRPr lang="en-CA" dirty="0"/>
          </a:p>
          <a:p>
            <a:r>
              <a:rPr lang="en-CA" dirty="0">
                <a:hlinkClick r:id="rId5"/>
              </a:rPr>
              <a:t>SLURM reading</a:t>
            </a:r>
            <a:endParaRPr lang="en-CA" dirty="0"/>
          </a:p>
          <a:p>
            <a:r>
              <a:rPr lang="en-CA" dirty="0">
                <a:hlinkClick r:id="rId6"/>
              </a:rPr>
              <a:t>Sockeye </a:t>
            </a:r>
            <a:r>
              <a:rPr lang="en-CA" dirty="0" err="1">
                <a:hlinkClick r:id="rId6"/>
              </a:rPr>
              <a:t>quickstart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319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75BF-9273-87B1-0E3B-7727854F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D988-69B4-8D53-E787-FDE6E4D8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testing out our hypotheses involves preparing a bulk of simulation data and scripted testing which we often automate but rarely use cloud computing or other scripting tactics to make our work more automated</a:t>
            </a:r>
          </a:p>
          <a:p>
            <a:r>
              <a:rPr lang="en-CA" dirty="0"/>
              <a:t>This presentation serves as an ‘informal’ introduction to UBC’s ARC Sockeye cloud computing platform with an emphasis on how to submit SLURM (Simple Linux Utility for Resource Management) jobs</a:t>
            </a:r>
          </a:p>
          <a:p>
            <a:r>
              <a:rPr lang="en-CA" dirty="0"/>
              <a:t>There will also be some `bash` scripting to help users automate some tests on their modeling work</a:t>
            </a:r>
          </a:p>
        </p:txBody>
      </p:sp>
    </p:spTree>
    <p:extLst>
      <p:ext uri="{BB962C8B-B14F-4D97-AF65-F5344CB8AC3E}">
        <p14:creationId xmlns:p14="http://schemas.microsoft.com/office/powerpoint/2010/main" val="303898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E78F-3905-408A-A95E-7E094470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17BE-5128-B649-FBF3-15993CF3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machine you use to perform analysis has limited hardware specifications which terribly limit the “time” and the “memory” with which you can perform your modeling work</a:t>
            </a:r>
          </a:p>
          <a:p>
            <a:r>
              <a:rPr lang="en-US" dirty="0"/>
              <a:t>Imagine a cloud of machines, each with much “more” hardware with much “higher” specifications that you can access and you have direct control over how many resources you use</a:t>
            </a:r>
            <a:endParaRPr lang="en-CA" dirty="0"/>
          </a:p>
        </p:txBody>
      </p:sp>
      <p:pic>
        <p:nvPicPr>
          <p:cNvPr id="4" name="Picture 3" descr="What Is Cloud Computing? Definition, Benefits, Types, and Trends -  Spiceworks">
            <a:extLst>
              <a:ext uri="{FF2B5EF4-FFF2-40B4-BE49-F238E27FC236}">
                <a16:creationId xmlns:a16="http://schemas.microsoft.com/office/drawing/2014/main" id="{0647415F-2FB8-BD4B-24A0-41B54F19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51" y="4595882"/>
            <a:ext cx="2282158" cy="210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4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EF00-1874-3AD3-F537-41FD4EFE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regular scripting use case</a:t>
            </a:r>
            <a:endParaRPr lang="en-CA" dirty="0"/>
          </a:p>
        </p:txBody>
      </p:sp>
      <p:pic>
        <p:nvPicPr>
          <p:cNvPr id="5" name="Content Placeholder 4" descr="A screen shot of a computer code">
            <a:extLst>
              <a:ext uri="{FF2B5EF4-FFF2-40B4-BE49-F238E27FC236}">
                <a16:creationId xmlns:a16="http://schemas.microsoft.com/office/drawing/2014/main" id="{3FAEF85C-E9BB-D23D-D90A-E9501649B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1663"/>
            <a:ext cx="5545911" cy="29924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929474-68D0-448C-728D-AC43DA5EA355}"/>
              </a:ext>
            </a:extLst>
          </p:cNvPr>
          <p:cNvSpPr txBox="1"/>
          <p:nvPr/>
        </p:nvSpPr>
        <p:spPr>
          <a:xfrm>
            <a:off x="6739304" y="2022231"/>
            <a:ext cx="461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Loop over transmission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Setup params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Setup ICs (initial conditions)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Solve the SEIR model using ODE solver, using `</a:t>
            </a:r>
            <a:r>
              <a:rPr lang="en-CA" dirty="0" err="1"/>
              <a:t>deSolve</a:t>
            </a:r>
            <a:r>
              <a:rPr lang="en-CA" dirty="0"/>
              <a:t>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417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95DB6-8792-9E08-6030-C6DF8543A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6E81-246F-5812-418B-0BEDDF10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regular scripting use case</a:t>
            </a:r>
            <a:endParaRPr lang="en-CA" dirty="0"/>
          </a:p>
        </p:txBody>
      </p:sp>
      <p:pic>
        <p:nvPicPr>
          <p:cNvPr id="5" name="Content Placeholder 4" descr="A screen shot of a computer code">
            <a:extLst>
              <a:ext uri="{FF2B5EF4-FFF2-40B4-BE49-F238E27FC236}">
                <a16:creationId xmlns:a16="http://schemas.microsoft.com/office/drawing/2014/main" id="{A63D8F22-8573-E825-E8E8-CE809278B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1663"/>
            <a:ext cx="5545911" cy="29924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1C31F1-27D0-B426-8492-660C9251D1DD}"/>
              </a:ext>
            </a:extLst>
          </p:cNvPr>
          <p:cNvSpPr txBox="1"/>
          <p:nvPr/>
        </p:nvSpPr>
        <p:spPr>
          <a:xfrm>
            <a:off x="6739304" y="2022231"/>
            <a:ext cx="461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Loop over transmission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Setup params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Setup ICs (initial conditions)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Solve the SEIR model using ODE solver, using `</a:t>
            </a:r>
            <a:r>
              <a:rPr lang="en-CA" dirty="0" err="1"/>
              <a:t>deSolve</a:t>
            </a:r>
            <a:r>
              <a:rPr lang="en-CA" dirty="0"/>
              <a:t>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E3B1A-D0AD-3E42-DA02-202D57689F2F}"/>
              </a:ext>
            </a:extLst>
          </p:cNvPr>
          <p:cNvSpPr txBox="1"/>
          <p:nvPr/>
        </p:nvSpPr>
        <p:spPr>
          <a:xfrm>
            <a:off x="3723542" y="5240216"/>
            <a:ext cx="603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Where are the bottlenecks </a:t>
            </a:r>
            <a:r>
              <a:rPr lang="en-CA" dirty="0" err="1">
                <a:solidFill>
                  <a:srgbClr val="FF0000"/>
                </a:solidFill>
              </a:rPr>
              <a:t>i.e</a:t>
            </a:r>
            <a:r>
              <a:rPr lang="en-CA" dirty="0">
                <a:solidFill>
                  <a:srgbClr val="FF0000"/>
                </a:solidFill>
              </a:rPr>
              <a:t> what limits how fast this runs?</a:t>
            </a:r>
          </a:p>
        </p:txBody>
      </p:sp>
    </p:spTree>
    <p:extLst>
      <p:ext uri="{BB962C8B-B14F-4D97-AF65-F5344CB8AC3E}">
        <p14:creationId xmlns:p14="http://schemas.microsoft.com/office/powerpoint/2010/main" val="62437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EDD00-D5DA-4420-C55A-5EF780E64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ED76-BD12-BAA5-5AC0-D101A34C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regular scripting use case</a:t>
            </a:r>
            <a:endParaRPr lang="en-CA" dirty="0"/>
          </a:p>
        </p:txBody>
      </p:sp>
      <p:pic>
        <p:nvPicPr>
          <p:cNvPr id="5" name="Content Placeholder 4" descr="A screen shot of a computer code">
            <a:extLst>
              <a:ext uri="{FF2B5EF4-FFF2-40B4-BE49-F238E27FC236}">
                <a16:creationId xmlns:a16="http://schemas.microsoft.com/office/drawing/2014/main" id="{EDE23967-41FE-8E4E-D34C-62B519AEF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1663"/>
            <a:ext cx="5545911" cy="29924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F6AB2-C067-A099-30C0-495223C0B261}"/>
              </a:ext>
            </a:extLst>
          </p:cNvPr>
          <p:cNvSpPr txBox="1"/>
          <p:nvPr/>
        </p:nvSpPr>
        <p:spPr>
          <a:xfrm>
            <a:off x="6739304" y="2022231"/>
            <a:ext cx="461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Loop over transmission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Setup params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Setup ICs (initial conditions)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Solve the SEIR model using ODE solver, using `</a:t>
            </a:r>
            <a:r>
              <a:rPr lang="en-CA" dirty="0" err="1"/>
              <a:t>deSolve</a:t>
            </a:r>
            <a:r>
              <a:rPr lang="en-CA" dirty="0"/>
              <a:t>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133DF-4CC5-1089-0A21-1CE727F4D94C}"/>
              </a:ext>
            </a:extLst>
          </p:cNvPr>
          <p:cNvSpPr/>
          <p:nvPr/>
        </p:nvSpPr>
        <p:spPr>
          <a:xfrm>
            <a:off x="1354015" y="2699238"/>
            <a:ext cx="1727689" cy="15386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AA249A-7E20-6F29-9CCD-A50636D84F52}"/>
              </a:ext>
            </a:extLst>
          </p:cNvPr>
          <p:cNvSpPr/>
          <p:nvPr/>
        </p:nvSpPr>
        <p:spPr>
          <a:xfrm>
            <a:off x="1427284" y="3242896"/>
            <a:ext cx="4402016" cy="15386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6E586-8E57-79FE-B1CB-F47A6ED56B20}"/>
              </a:ext>
            </a:extLst>
          </p:cNvPr>
          <p:cNvSpPr txBox="1"/>
          <p:nvPr/>
        </p:nvSpPr>
        <p:spPr>
          <a:xfrm>
            <a:off x="1024304" y="5095142"/>
            <a:ext cx="985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Limited by `N` number of simulations and `T` number of time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B4B7F-3B4F-869C-7C96-E17307540E7F}"/>
              </a:ext>
            </a:extLst>
          </p:cNvPr>
          <p:cNvSpPr txBox="1"/>
          <p:nvPr/>
        </p:nvSpPr>
        <p:spPr>
          <a:xfrm>
            <a:off x="1103435" y="5657850"/>
            <a:ext cx="756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Note: `</a:t>
            </a:r>
            <a:r>
              <a:rPr lang="en-CA" dirty="0" err="1"/>
              <a:t>rbind</a:t>
            </a:r>
            <a:r>
              <a:rPr lang="en-CA" dirty="0"/>
              <a:t>` is a pretty inefficient thing too but our major bottlenecks are the simulations themselves</a:t>
            </a:r>
          </a:p>
        </p:txBody>
      </p:sp>
    </p:spTree>
    <p:extLst>
      <p:ext uri="{BB962C8B-B14F-4D97-AF65-F5344CB8AC3E}">
        <p14:creationId xmlns:p14="http://schemas.microsoft.com/office/powerpoint/2010/main" val="113828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F918F-2DEF-226C-6CEC-6F81F9901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0125-3E5E-4DC1-F302-14B51084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regular scripting use case</a:t>
            </a:r>
            <a:endParaRPr lang="en-CA" dirty="0"/>
          </a:p>
        </p:txBody>
      </p:sp>
      <p:pic>
        <p:nvPicPr>
          <p:cNvPr id="5" name="Content Placeholder 4" descr="A screen shot of a computer code">
            <a:extLst>
              <a:ext uri="{FF2B5EF4-FFF2-40B4-BE49-F238E27FC236}">
                <a16:creationId xmlns:a16="http://schemas.microsoft.com/office/drawing/2014/main" id="{3161CFAB-1A5F-DED7-FC22-88678945D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1663"/>
            <a:ext cx="5545911" cy="29924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ADF7D-C43A-A618-3B98-DE5322EE2B12}"/>
              </a:ext>
            </a:extLst>
          </p:cNvPr>
          <p:cNvSpPr txBox="1"/>
          <p:nvPr/>
        </p:nvSpPr>
        <p:spPr>
          <a:xfrm>
            <a:off x="6739304" y="2022231"/>
            <a:ext cx="461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Loop over transmission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Setup params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Setup ICs (initial conditions)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Solve the SEIR model using ODE solver, using `</a:t>
            </a:r>
            <a:r>
              <a:rPr lang="en-CA" dirty="0" err="1"/>
              <a:t>deSolve</a:t>
            </a:r>
            <a:r>
              <a:rPr lang="en-CA" dirty="0"/>
              <a:t>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1B173-5224-5852-C77C-5DA01A69A84D}"/>
              </a:ext>
            </a:extLst>
          </p:cNvPr>
          <p:cNvSpPr/>
          <p:nvPr/>
        </p:nvSpPr>
        <p:spPr>
          <a:xfrm>
            <a:off x="1354015" y="2699238"/>
            <a:ext cx="1727689" cy="15386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55C7CF-E308-2E31-EA77-99F689EFC955}"/>
              </a:ext>
            </a:extLst>
          </p:cNvPr>
          <p:cNvSpPr/>
          <p:nvPr/>
        </p:nvSpPr>
        <p:spPr>
          <a:xfrm>
            <a:off x="1427284" y="3242896"/>
            <a:ext cx="4402016" cy="15386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0E128-BF6C-82BF-A0A2-F8BB27C29808}"/>
              </a:ext>
            </a:extLst>
          </p:cNvPr>
          <p:cNvSpPr txBox="1"/>
          <p:nvPr/>
        </p:nvSpPr>
        <p:spPr>
          <a:xfrm>
            <a:off x="1024304" y="5095142"/>
            <a:ext cx="985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Limited by `</a:t>
            </a:r>
            <a:r>
              <a:rPr lang="en-CA" dirty="0">
                <a:solidFill>
                  <a:schemeClr val="accent2"/>
                </a:solidFill>
              </a:rPr>
              <a:t>N</a:t>
            </a:r>
            <a:r>
              <a:rPr lang="en-CA" dirty="0"/>
              <a:t>` number of simulations and `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CA" dirty="0"/>
              <a:t>` number of time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C8E70C-3760-426C-1179-67472ABF9659}"/>
              </a:ext>
            </a:extLst>
          </p:cNvPr>
          <p:cNvSpPr txBox="1"/>
          <p:nvPr/>
        </p:nvSpPr>
        <p:spPr>
          <a:xfrm>
            <a:off x="1103435" y="5657850"/>
            <a:ext cx="756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Note: `</a:t>
            </a:r>
            <a:r>
              <a:rPr lang="en-CA" dirty="0" err="1"/>
              <a:t>rbind</a:t>
            </a:r>
            <a:r>
              <a:rPr lang="en-CA" dirty="0"/>
              <a:t>` is a pretty inefficient thing too but our major bottlenecks are the simulations themselves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3894E-6872-A9A0-EAB1-BD31A31A1305}"/>
              </a:ext>
            </a:extLst>
          </p:cNvPr>
          <p:cNvSpPr txBox="1"/>
          <p:nvPr/>
        </p:nvSpPr>
        <p:spPr>
          <a:xfrm>
            <a:off x="7833947" y="4097585"/>
            <a:ext cx="336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Complexity</a:t>
            </a:r>
            <a:r>
              <a:rPr lang="en-CA" sz="2800" dirty="0"/>
              <a:t>: </a:t>
            </a:r>
            <a:r>
              <a:rPr lang="en-CA" sz="2800" i="1" dirty="0">
                <a:solidFill>
                  <a:srgbClr val="00B0F0"/>
                </a:solidFill>
              </a:rPr>
              <a:t>O(</a:t>
            </a:r>
            <a:r>
              <a:rPr lang="en-CA" sz="2800" i="1" dirty="0">
                <a:solidFill>
                  <a:schemeClr val="accent2"/>
                </a:solidFill>
              </a:rPr>
              <a:t>N</a:t>
            </a:r>
            <a:r>
              <a:rPr lang="en-CA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CA" sz="2800" i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112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A34B-5C77-7FB4-39AE-4D25E29E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bash scripting?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0E439-80B4-E34A-BE75-F5D53C33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last slide we saw is technically a script, we wrote some code to automate a process so we don’t have to manually intervene</a:t>
            </a:r>
          </a:p>
          <a:p>
            <a:r>
              <a:rPr lang="en-CA" dirty="0"/>
              <a:t>R and Python are scripting-friendly languages</a:t>
            </a:r>
          </a:p>
          <a:p>
            <a:r>
              <a:rPr lang="en-CA" dirty="0"/>
              <a:t>Rather than deploying scripting within R and Python we can be a bit more meta and run our scripts outside an IDE or a studio</a:t>
            </a:r>
          </a:p>
          <a:p>
            <a:r>
              <a:rPr lang="en-CA" dirty="0"/>
              <a:t>Bash scripting relies on us writing bash code (Linux/Unix) friendly code to automate script running and deployment</a:t>
            </a:r>
          </a:p>
          <a:p>
            <a:r>
              <a:rPr lang="en-CA" dirty="0"/>
              <a:t>What makes this more powerful?</a:t>
            </a:r>
          </a:p>
        </p:txBody>
      </p:sp>
    </p:spTree>
    <p:extLst>
      <p:ext uri="{BB962C8B-B14F-4D97-AF65-F5344CB8AC3E}">
        <p14:creationId xmlns:p14="http://schemas.microsoft.com/office/powerpoint/2010/main" val="266608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f0f719-c362-4b97-b4c4-1164b0c604f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DA31E0579DBE4FB926174DCB8DBAAF" ma:contentTypeVersion="15" ma:contentTypeDescription="Create a new document." ma:contentTypeScope="" ma:versionID="f69edf342bd12d738d135bdd85a82ec6">
  <xsd:schema xmlns:xsd="http://www.w3.org/2001/XMLSchema" xmlns:xs="http://www.w3.org/2001/XMLSchema" xmlns:p="http://schemas.microsoft.com/office/2006/metadata/properties" xmlns:ns3="bef0f719-c362-4b97-b4c4-1164b0c604fa" xmlns:ns4="8d658e4f-8843-4f73-a1f4-44b5c1b036ed" targetNamespace="http://schemas.microsoft.com/office/2006/metadata/properties" ma:root="true" ma:fieldsID="186d32040abb92b9c363a7458c44e158" ns3:_="" ns4:_="">
    <xsd:import namespace="bef0f719-c362-4b97-b4c4-1164b0c604fa"/>
    <xsd:import namespace="8d658e4f-8843-4f73-a1f4-44b5c1b036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0f719-c362-4b97-b4c4-1164b0c60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658e4f-8843-4f73-a1f4-44b5c1b036e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94D77E-BD45-4E64-B417-7CE27FCF2033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bef0f719-c362-4b97-b4c4-1164b0c604fa"/>
    <ds:schemaRef ds:uri="http://purl.org/dc/dcmitype/"/>
    <ds:schemaRef ds:uri="8d658e4f-8843-4f73-a1f4-44b5c1b036ed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9DEC5E6-7F85-4382-8E0A-701BD20EE7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f0f719-c362-4b97-b4c4-1164b0c604fa"/>
    <ds:schemaRef ds:uri="8d658e4f-8843-4f73-a1f4-44b5c1b036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F713A1-F892-488E-928F-EB049FCF3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1449</Words>
  <Application>Microsoft Office PowerPoint</Application>
  <PresentationFormat>Widescreen</PresentationFormat>
  <Paragraphs>202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Cloud Computing: A short intro to SLURM and Sockeye</vt:lpstr>
      <vt:lpstr>Acknowledgements</vt:lpstr>
      <vt:lpstr>Introduction</vt:lpstr>
      <vt:lpstr>What is cloud computing?</vt:lpstr>
      <vt:lpstr>Example of regular scripting use case</vt:lpstr>
      <vt:lpstr>Example of regular scripting use case</vt:lpstr>
      <vt:lpstr>Example of regular scripting use case</vt:lpstr>
      <vt:lpstr>Example of regular scripting use case</vt:lpstr>
      <vt:lpstr>What is bash scripting?</vt:lpstr>
      <vt:lpstr>Benefits of bash scripting </vt:lpstr>
      <vt:lpstr>Writing your first bash script</vt:lpstr>
      <vt:lpstr>Writing your first bash script</vt:lpstr>
      <vt:lpstr>Writing your first bash script</vt:lpstr>
      <vt:lpstr>Sockeye</vt:lpstr>
      <vt:lpstr>Sockeye: brief note on folder management</vt:lpstr>
      <vt:lpstr>Setting up Sockeye on VS Code</vt:lpstr>
      <vt:lpstr>SLURM jobs</vt:lpstr>
      <vt:lpstr>SLURM Job for the simple example</vt:lpstr>
      <vt:lpstr>But have we really sped anything up?</vt:lpstr>
      <vt:lpstr>Using SLURM with more than 1 task</vt:lpstr>
      <vt:lpstr>Live Demo! </vt:lpstr>
      <vt:lpstr>Conclusion</vt:lpstr>
      <vt:lpstr>Supplementary material</vt:lpstr>
      <vt:lpstr>Supplementary material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Khan, Afraz [BCCDC]</dc:creator>
  <cp:lastModifiedBy>Afraz Khan</cp:lastModifiedBy>
  <cp:revision>38</cp:revision>
  <dcterms:created xsi:type="dcterms:W3CDTF">2025-02-24T23:01:54Z</dcterms:created>
  <dcterms:modified xsi:type="dcterms:W3CDTF">2025-03-03T23:49:43Z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0x010100B9DA31E0579DBE4FB926174DCB8DBAAF</vt:lpwstr>
  </property>
</Properties>
</file>