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70" r:id="rId9"/>
    <p:sldId id="262" r:id="rId10"/>
    <p:sldId id="269" r:id="rId11"/>
    <p:sldId id="263" r:id="rId12"/>
    <p:sldId id="265" r:id="rId13"/>
  </p:sldIdLst>
  <p:sldSz cx="18288000" cy="10287000"/>
  <p:notesSz cx="6858000" cy="9144000"/>
  <p:embeddedFontLst>
    <p:embeddedFont>
      <p:font typeface="AC Diary Girl" panose="020B0604020202020204" charset="-95"/>
      <p:regular r:id="rId14"/>
    </p:embeddedFont>
    <p:embeddedFont>
      <p:font typeface="Nunito" pitchFamily="2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96"/>
      </p:cViewPr>
      <p:guideLst>
        <p:guide orient="horz" pos="218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hosh kumar Bammidi" userId="35c768302d7541f7" providerId="LiveId" clId="{5D126E55-C5ED-4723-B520-4A1AF54F8A36}"/>
    <pc:docChg chg="modSld">
      <pc:chgData name="Santhosh kumar Bammidi" userId="35c768302d7541f7" providerId="LiveId" clId="{5D126E55-C5ED-4723-B520-4A1AF54F8A36}" dt="2025-04-23T16:19:43.789" v="3" actId="14100"/>
      <pc:docMkLst>
        <pc:docMk/>
      </pc:docMkLst>
      <pc:sldChg chg="modSp mod">
        <pc:chgData name="Santhosh kumar Bammidi" userId="35c768302d7541f7" providerId="LiveId" clId="{5D126E55-C5ED-4723-B520-4A1AF54F8A36}" dt="2025-04-23T16:19:43.789" v="3" actId="14100"/>
        <pc:sldMkLst>
          <pc:docMk/>
          <pc:sldMk cId="0" sldId="261"/>
        </pc:sldMkLst>
        <pc:picChg chg="mod">
          <ac:chgData name="Santhosh kumar Bammidi" userId="35c768302d7541f7" providerId="LiveId" clId="{5D126E55-C5ED-4723-B520-4A1AF54F8A36}" dt="2025-04-23T16:19:43.789" v="3" actId="14100"/>
          <ac:picMkLst>
            <pc:docMk/>
            <pc:sldMk cId="0" sldId="261"/>
            <ac:picMk id="33" creationId="{90ECC780-E00A-179E-B32E-07C77D8D958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</p:sp>
      <p:sp>
        <p:nvSpPr>
          <p:cNvPr id="3" name="Freeform 3"/>
          <p:cNvSpPr/>
          <p:nvPr/>
        </p:nvSpPr>
        <p:spPr>
          <a:xfrm rot="-465442">
            <a:off x="15105791" y="2458225"/>
            <a:ext cx="2013817" cy="2206373"/>
          </a:xfrm>
          <a:custGeom>
            <a:avLst/>
            <a:gdLst/>
            <a:ahLst/>
            <a:cxnLst/>
            <a:rect l="l" t="t" r="r" b="b"/>
            <a:pathLst>
              <a:path w="2013817" h="2206373">
                <a:moveTo>
                  <a:pt x="0" y="0"/>
                </a:moveTo>
                <a:lnTo>
                  <a:pt x="2013817" y="0"/>
                </a:lnTo>
                <a:lnTo>
                  <a:pt x="2013817" y="2206373"/>
                </a:lnTo>
                <a:lnTo>
                  <a:pt x="0" y="220637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34072" y="-1475968"/>
            <a:ext cx="3808435" cy="4114800"/>
          </a:xfrm>
          <a:custGeom>
            <a:avLst/>
            <a:gdLst/>
            <a:ahLst/>
            <a:cxnLst/>
            <a:rect l="l" t="t" r="r" b="b"/>
            <a:pathLst>
              <a:path w="3808435" h="4114800">
                <a:moveTo>
                  <a:pt x="0" y="0"/>
                </a:moveTo>
                <a:lnTo>
                  <a:pt x="3808435" y="0"/>
                </a:lnTo>
                <a:lnTo>
                  <a:pt x="380843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825094" y="8627655"/>
            <a:ext cx="3434206" cy="630645"/>
          </a:xfrm>
          <a:custGeom>
            <a:avLst/>
            <a:gdLst/>
            <a:ahLst/>
            <a:cxnLst/>
            <a:rect l="l" t="t" r="r" b="b"/>
            <a:pathLst>
              <a:path w="3434206" h="630645">
                <a:moveTo>
                  <a:pt x="0" y="0"/>
                </a:moveTo>
                <a:lnTo>
                  <a:pt x="3434206" y="0"/>
                </a:lnTo>
                <a:lnTo>
                  <a:pt x="3434206" y="630645"/>
                </a:lnTo>
                <a:lnTo>
                  <a:pt x="0" y="63064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37417">
            <a:off x="1699513" y="6606455"/>
            <a:ext cx="3549699" cy="2562238"/>
          </a:xfrm>
          <a:custGeom>
            <a:avLst/>
            <a:gdLst/>
            <a:ahLst/>
            <a:cxnLst/>
            <a:rect l="l" t="t" r="r" b="b"/>
            <a:pathLst>
              <a:path w="3549699" h="2562238">
                <a:moveTo>
                  <a:pt x="0" y="0"/>
                </a:moveTo>
                <a:lnTo>
                  <a:pt x="3549700" y="0"/>
                </a:lnTo>
                <a:lnTo>
                  <a:pt x="3549700" y="2562237"/>
                </a:lnTo>
                <a:lnTo>
                  <a:pt x="0" y="256223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362200" y="3212385"/>
            <a:ext cx="12858622" cy="31560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9000" dirty="0">
                <a:solidFill>
                  <a:srgbClr val="337271"/>
                </a:solidFill>
                <a:latin typeface="AC Diary Girl"/>
                <a:ea typeface="AC Diary Girl"/>
                <a:cs typeface="AC Diary Girl"/>
                <a:sym typeface="AC Diary Girl"/>
              </a:rPr>
              <a:t>Student Report Card Generator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56EBD-0CCF-2F8C-1F8B-BEC7A4BD7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F6DF08D-CE8F-DEA3-163C-96B94F98C57E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04F01271-5E4F-18C0-5A84-B3ED08612500}"/>
              </a:ext>
            </a:extLst>
          </p:cNvPr>
          <p:cNvSpPr txBox="1"/>
          <p:nvPr/>
        </p:nvSpPr>
        <p:spPr>
          <a:xfrm>
            <a:off x="4617213" y="196915"/>
            <a:ext cx="9677400" cy="15402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9000" dirty="0">
                <a:solidFill>
                  <a:srgbClr val="337271"/>
                </a:solidFill>
                <a:latin typeface="AC Diary Girl"/>
                <a:ea typeface="AC Diary Girl"/>
                <a:cs typeface="AC Diary Girl"/>
                <a:sym typeface="AC Diary Girl"/>
              </a:rPr>
              <a:t>Sample Code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72FEBC3-EF78-60D0-D21E-5C7464A864CD}"/>
              </a:ext>
            </a:extLst>
          </p:cNvPr>
          <p:cNvSpPr/>
          <p:nvPr/>
        </p:nvSpPr>
        <p:spPr>
          <a:xfrm>
            <a:off x="-2099932" y="-1172339"/>
            <a:ext cx="6257264" cy="3629213"/>
          </a:xfrm>
          <a:custGeom>
            <a:avLst/>
            <a:gdLst/>
            <a:ahLst/>
            <a:cxnLst/>
            <a:rect l="l" t="t" r="r" b="b"/>
            <a:pathLst>
              <a:path w="6257264" h="3629213">
                <a:moveTo>
                  <a:pt x="0" y="0"/>
                </a:moveTo>
                <a:lnTo>
                  <a:pt x="6257264" y="0"/>
                </a:lnTo>
                <a:lnTo>
                  <a:pt x="6257264" y="3629214"/>
                </a:lnTo>
                <a:lnTo>
                  <a:pt x="0" y="3629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E935672B-A813-200F-E309-842E636E5009}"/>
              </a:ext>
            </a:extLst>
          </p:cNvPr>
          <p:cNvSpPr/>
          <p:nvPr/>
        </p:nvSpPr>
        <p:spPr>
          <a:xfrm>
            <a:off x="15533991" y="6870677"/>
            <a:ext cx="2977619" cy="4114800"/>
          </a:xfrm>
          <a:custGeom>
            <a:avLst/>
            <a:gdLst/>
            <a:ahLst/>
            <a:cxnLst/>
            <a:rect l="l" t="t" r="r" b="b"/>
            <a:pathLst>
              <a:path w="2977619" h="4114800">
                <a:moveTo>
                  <a:pt x="0" y="0"/>
                </a:moveTo>
                <a:lnTo>
                  <a:pt x="2977619" y="0"/>
                </a:lnTo>
                <a:lnTo>
                  <a:pt x="297761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4658AF-BFBC-0C1C-81F7-F1A8EF948762}"/>
              </a:ext>
            </a:extLst>
          </p:cNvPr>
          <p:cNvSpPr txBox="1"/>
          <p:nvPr/>
        </p:nvSpPr>
        <p:spPr>
          <a:xfrm>
            <a:off x="2438400" y="1934060"/>
            <a:ext cx="13095591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private void </a:t>
            </a:r>
            <a:r>
              <a:rPr lang="en-IN" sz="2400" dirty="0" err="1"/>
              <a:t>generateReport</a:t>
            </a:r>
            <a:r>
              <a:rPr lang="en-IN" sz="2400" dirty="0"/>
              <a:t>() { </a:t>
            </a:r>
          </a:p>
          <a:p>
            <a:r>
              <a:rPr lang="en-IN" sz="2400" dirty="0"/>
              <a:t>   // Validate Input</a:t>
            </a:r>
          </a:p>
          <a:p>
            <a:r>
              <a:rPr lang="en-IN" sz="2400" dirty="0"/>
              <a:t>    String </a:t>
            </a:r>
            <a:r>
              <a:rPr lang="en-IN" sz="2400" dirty="0" err="1"/>
              <a:t>studentId</a:t>
            </a:r>
            <a:r>
              <a:rPr lang="en-IN" sz="2400" dirty="0"/>
              <a:t> = </a:t>
            </a:r>
            <a:r>
              <a:rPr lang="en-IN" sz="2400" dirty="0" err="1"/>
              <a:t>idField.getText</a:t>
            </a:r>
            <a:r>
              <a:rPr lang="en-IN" sz="2400" dirty="0"/>
              <a:t>().trim();</a:t>
            </a:r>
          </a:p>
          <a:p>
            <a:r>
              <a:rPr lang="en-IN" sz="2400" dirty="0"/>
              <a:t>    int[] marks = new int[</a:t>
            </a:r>
            <a:r>
              <a:rPr lang="en-IN" sz="2400" dirty="0" err="1"/>
              <a:t>SUBJECTS.length</a:t>
            </a:r>
            <a:r>
              <a:rPr lang="en-IN" sz="2400" dirty="0"/>
              <a:t>];</a:t>
            </a:r>
          </a:p>
          <a:p>
            <a:r>
              <a:rPr lang="en-IN" sz="2400" dirty="0"/>
              <a:t> // Calculate Performance</a:t>
            </a:r>
          </a:p>
          <a:p>
            <a:r>
              <a:rPr lang="en-IN" sz="2400" dirty="0"/>
              <a:t>    double percentage = </a:t>
            </a:r>
            <a:r>
              <a:rPr lang="en-IN" sz="2400" dirty="0" err="1"/>
              <a:t>calculateTotalPercentage</a:t>
            </a:r>
            <a:r>
              <a:rPr lang="en-IN" sz="2400" dirty="0"/>
              <a:t>(marks);</a:t>
            </a:r>
          </a:p>
          <a:p>
            <a:r>
              <a:rPr lang="en-IN" sz="2400" dirty="0"/>
              <a:t>    String grade = </a:t>
            </a:r>
            <a:r>
              <a:rPr lang="en-IN" sz="2400" dirty="0" err="1"/>
              <a:t>calculateGrade</a:t>
            </a:r>
            <a:r>
              <a:rPr lang="en-IN" sz="2400" dirty="0"/>
              <a:t>(percentage);</a:t>
            </a:r>
          </a:p>
          <a:p>
            <a:r>
              <a:rPr lang="en-US" sz="2400" dirty="0"/>
              <a:t> // Save to Database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saveToDatabase</a:t>
            </a:r>
            <a:r>
              <a:rPr lang="en-US" sz="2400" dirty="0"/>
              <a:t>(</a:t>
            </a:r>
            <a:r>
              <a:rPr lang="en-US" sz="2400" dirty="0" err="1"/>
              <a:t>studentId</a:t>
            </a:r>
            <a:r>
              <a:rPr lang="en-US" sz="2400" dirty="0"/>
              <a:t>, marks, percentage, grade);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showReportCard</a:t>
            </a:r>
            <a:r>
              <a:rPr lang="en-US" sz="2400" dirty="0"/>
              <a:t>();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 private String </a:t>
            </a:r>
            <a:r>
              <a:rPr lang="en-US" sz="2400" dirty="0" err="1"/>
              <a:t>calculateGrade</a:t>
            </a:r>
            <a:r>
              <a:rPr lang="en-US" sz="2400" dirty="0"/>
              <a:t>(double percentage) {</a:t>
            </a:r>
          </a:p>
          <a:p>
            <a:r>
              <a:rPr lang="en-US" sz="2400" dirty="0"/>
              <a:t>    if (percentage &gt;= 90) </a:t>
            </a:r>
          </a:p>
          <a:p>
            <a:r>
              <a:rPr lang="en-US" sz="2400" dirty="0"/>
              <a:t>return "A+";</a:t>
            </a:r>
          </a:p>
          <a:p>
            <a:r>
              <a:rPr lang="en-US" sz="2400" dirty="0"/>
              <a:t>    if (percentage &gt;= 80)</a:t>
            </a:r>
          </a:p>
          <a:p>
            <a:r>
              <a:rPr lang="en-US" sz="2400" dirty="0"/>
              <a:t> return "A";</a:t>
            </a:r>
          </a:p>
          <a:p>
            <a:r>
              <a:rPr lang="en-US" sz="2400" dirty="0"/>
              <a:t>    // ... more grade ranges</a:t>
            </a:r>
          </a:p>
          <a:p>
            <a:r>
              <a:rPr lang="en-US" sz="2400" dirty="0"/>
              <a:t>    return "F";</a:t>
            </a:r>
          </a:p>
          <a:p>
            <a:r>
              <a:rPr lang="en-US" sz="2400" dirty="0"/>
              <a:t>}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77300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594123" y="0"/>
            <a:ext cx="8695587" cy="1628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9000" dirty="0">
                <a:solidFill>
                  <a:srgbClr val="337271"/>
                </a:solidFill>
                <a:latin typeface="AC Diary Girl"/>
                <a:ea typeface="AC Diary Girl"/>
                <a:cs typeface="AC Diary Girl"/>
                <a:sym typeface="AC Diary Girl"/>
              </a:rPr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919C04-8E90-720B-F427-882365C4796D}"/>
              </a:ext>
            </a:extLst>
          </p:cNvPr>
          <p:cNvSpPr txBox="1"/>
          <p:nvPr/>
        </p:nvSpPr>
        <p:spPr>
          <a:xfrm>
            <a:off x="1143000" y="1628773"/>
            <a:ext cx="77724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Project Outcome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Successfully developed a comprehensive student performance tracking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Integrated UI design with robust data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Automated grade calculation and reporting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 Key Achievements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Real-time data input and validation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Seamless database integration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Dynamic report generation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User-friendly interface with intuitive navigation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Technical Impact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Demonstrates Java Swing application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Showcases database connectivity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Implements advanced UI/UX design principles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A97943-522A-5152-AB74-0927A02EA2DF}"/>
              </a:ext>
            </a:extLst>
          </p:cNvPr>
          <p:cNvSpPr txBox="1"/>
          <p:nvPr/>
        </p:nvSpPr>
        <p:spPr>
          <a:xfrm rot="10800000" flipH="1" flipV="1">
            <a:off x="9372602" y="1727180"/>
            <a:ext cx="80448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Future Potential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Scalable architecture for educational institutions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Easily extensible for more subjects or 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Potential for cloud/web migration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Lessons Learned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Importance of user experience in data entry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Significance of data validation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Power of modular design in software development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465218" y="3200400"/>
            <a:ext cx="8695587" cy="4038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000"/>
              </a:lnSpc>
            </a:pPr>
            <a:r>
              <a:rPr lang="en-US" sz="15000">
                <a:solidFill>
                  <a:srgbClr val="337271"/>
                </a:solidFill>
                <a:latin typeface="AC Diary Girl"/>
                <a:ea typeface="AC Diary Girl"/>
                <a:cs typeface="AC Diary Girl"/>
                <a:sym typeface="AC Diary Girl"/>
              </a:rPr>
              <a:t>Thank You</a:t>
            </a:r>
          </a:p>
        </p:txBody>
      </p:sp>
      <p:sp>
        <p:nvSpPr>
          <p:cNvPr id="4" name="Freeform 4"/>
          <p:cNvSpPr/>
          <p:nvPr/>
        </p:nvSpPr>
        <p:spPr>
          <a:xfrm>
            <a:off x="-334072" y="-1475968"/>
            <a:ext cx="3808435" cy="4114800"/>
          </a:xfrm>
          <a:custGeom>
            <a:avLst/>
            <a:gdLst/>
            <a:ahLst/>
            <a:cxnLst/>
            <a:rect l="l" t="t" r="r" b="b"/>
            <a:pathLst>
              <a:path w="3808435" h="4114800">
                <a:moveTo>
                  <a:pt x="0" y="0"/>
                </a:moveTo>
                <a:lnTo>
                  <a:pt x="3808435" y="0"/>
                </a:lnTo>
                <a:lnTo>
                  <a:pt x="380843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062311" y="8487580"/>
            <a:ext cx="4196989" cy="770720"/>
          </a:xfrm>
          <a:custGeom>
            <a:avLst/>
            <a:gdLst/>
            <a:ahLst/>
            <a:cxnLst/>
            <a:rect l="l" t="t" r="r" b="b"/>
            <a:pathLst>
              <a:path w="4196989" h="770720">
                <a:moveTo>
                  <a:pt x="0" y="0"/>
                </a:moveTo>
                <a:lnTo>
                  <a:pt x="4196989" y="0"/>
                </a:lnTo>
                <a:lnTo>
                  <a:pt x="4196989" y="770720"/>
                </a:lnTo>
                <a:lnTo>
                  <a:pt x="0" y="7707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18246">
            <a:off x="3423654" y="3579497"/>
            <a:ext cx="4333509" cy="3128006"/>
          </a:xfrm>
          <a:custGeom>
            <a:avLst/>
            <a:gdLst/>
            <a:ahLst/>
            <a:cxnLst/>
            <a:rect l="l" t="t" r="r" b="b"/>
            <a:pathLst>
              <a:path w="4333509" h="3128006">
                <a:moveTo>
                  <a:pt x="0" y="0"/>
                </a:moveTo>
                <a:lnTo>
                  <a:pt x="4333509" y="0"/>
                </a:lnTo>
                <a:lnTo>
                  <a:pt x="4333509" y="3128006"/>
                </a:lnTo>
                <a:lnTo>
                  <a:pt x="0" y="31280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099932" y="-1172339"/>
            <a:ext cx="6257264" cy="3629213"/>
          </a:xfrm>
          <a:custGeom>
            <a:avLst/>
            <a:gdLst/>
            <a:ahLst/>
            <a:cxnLst/>
            <a:rect l="l" t="t" r="r" b="b"/>
            <a:pathLst>
              <a:path w="6257264" h="3629213">
                <a:moveTo>
                  <a:pt x="0" y="0"/>
                </a:moveTo>
                <a:lnTo>
                  <a:pt x="6257264" y="0"/>
                </a:lnTo>
                <a:lnTo>
                  <a:pt x="6257264" y="3629214"/>
                </a:lnTo>
                <a:lnTo>
                  <a:pt x="0" y="3629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533991" y="6870677"/>
            <a:ext cx="2977619" cy="4114800"/>
          </a:xfrm>
          <a:custGeom>
            <a:avLst/>
            <a:gdLst/>
            <a:ahLst/>
            <a:cxnLst/>
            <a:rect l="l" t="t" r="r" b="b"/>
            <a:pathLst>
              <a:path w="2977619" h="4114800">
                <a:moveTo>
                  <a:pt x="0" y="0"/>
                </a:moveTo>
                <a:lnTo>
                  <a:pt x="2977619" y="0"/>
                </a:lnTo>
                <a:lnTo>
                  <a:pt x="297761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796206" y="2199700"/>
            <a:ext cx="8695587" cy="1628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9000" dirty="0">
                <a:solidFill>
                  <a:srgbClr val="337271"/>
                </a:solidFill>
                <a:latin typeface="AC Diary Girl"/>
                <a:ea typeface="AC Diary Girl"/>
                <a:cs typeface="AC Diary Girl"/>
                <a:sym typeface="AC Diary Girl"/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E521FD-76A3-2449-EA10-7903443007F0}"/>
              </a:ext>
            </a:extLst>
          </p:cNvPr>
          <p:cNvSpPr txBox="1"/>
          <p:nvPr/>
        </p:nvSpPr>
        <p:spPr>
          <a:xfrm>
            <a:off x="1447800" y="4152900"/>
            <a:ext cx="12954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</a:t>
            </a:r>
            <a:r>
              <a:rPr lang="en-US" sz="3200" b="1" dirty="0"/>
              <a:t>Student Report Card Generator</a:t>
            </a:r>
            <a:r>
              <a:rPr lang="en-US" sz="3200" dirty="0"/>
              <a:t> is a Java-based application developed using </a:t>
            </a:r>
            <a:r>
              <a:rPr lang="en-US" sz="3200" b="1" dirty="0"/>
              <a:t>Advanced Object-Oriented Programming (AOOP)</a:t>
            </a:r>
            <a:r>
              <a:rPr lang="en-US" sz="3200" dirty="0"/>
              <a:t> principles. It helps in managing student data and generating report cards efficiently. The system allows users to </a:t>
            </a:r>
            <a:r>
              <a:rPr lang="en-US" sz="3200" b="1" dirty="0"/>
              <a:t>add, update, view, and delete student details and marks</a:t>
            </a:r>
            <a:r>
              <a:rPr lang="en-US" sz="3200" dirty="0"/>
              <a:t>. It uses core AOOP concepts like </a:t>
            </a:r>
            <a:r>
              <a:rPr lang="en-US" sz="3200" b="1" dirty="0"/>
              <a:t>inheritance, encapsulation, abstraction, and polymorphism</a:t>
            </a:r>
            <a:r>
              <a:rPr lang="en-US" sz="3200" dirty="0"/>
              <a:t> to keep the code modular and reusable. The graphical user interface (GUI) is built using </a:t>
            </a:r>
            <a:r>
              <a:rPr lang="en-US" sz="3200" b="1" dirty="0"/>
              <a:t>Java Swing</a:t>
            </a:r>
            <a:r>
              <a:rPr lang="en-US" sz="3200" dirty="0"/>
              <a:t>, making the application easy to use for teachers and administrators.</a:t>
            </a:r>
            <a:endParaRPr lang="en-IN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82456" y="4637361"/>
            <a:ext cx="4634336" cy="1193812"/>
            <a:chOff x="0" y="0"/>
            <a:chExt cx="1220566" cy="31442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20566" cy="314420"/>
            </a:xfrm>
            <a:custGeom>
              <a:avLst/>
              <a:gdLst/>
              <a:ahLst/>
              <a:cxnLst/>
              <a:rect l="l" t="t" r="r" b="b"/>
              <a:pathLst>
                <a:path w="1220566" h="314420">
                  <a:moveTo>
                    <a:pt x="0" y="0"/>
                  </a:moveTo>
                  <a:lnTo>
                    <a:pt x="1220566" y="0"/>
                  </a:lnTo>
                  <a:lnTo>
                    <a:pt x="1220566" y="314420"/>
                  </a:lnTo>
                  <a:lnTo>
                    <a:pt x="0" y="314420"/>
                  </a:lnTo>
                  <a:close/>
                </a:path>
              </a:pathLst>
            </a:custGeom>
            <a:solidFill>
              <a:srgbClr val="337271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220566" cy="3525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826832" y="4637361"/>
            <a:ext cx="4634336" cy="1193812"/>
            <a:chOff x="0" y="0"/>
            <a:chExt cx="1220566" cy="3144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20566" cy="314420"/>
            </a:xfrm>
            <a:custGeom>
              <a:avLst/>
              <a:gdLst/>
              <a:ahLst/>
              <a:cxnLst/>
              <a:rect l="l" t="t" r="r" b="b"/>
              <a:pathLst>
                <a:path w="1220566" h="314420">
                  <a:moveTo>
                    <a:pt x="0" y="0"/>
                  </a:moveTo>
                  <a:lnTo>
                    <a:pt x="1220566" y="0"/>
                  </a:lnTo>
                  <a:lnTo>
                    <a:pt x="1220566" y="314420"/>
                  </a:lnTo>
                  <a:lnTo>
                    <a:pt x="0" y="314420"/>
                  </a:lnTo>
                  <a:close/>
                </a:path>
              </a:pathLst>
            </a:custGeom>
            <a:solidFill>
              <a:srgbClr val="337271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220566" cy="3525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071208" y="4637361"/>
            <a:ext cx="4634336" cy="1193812"/>
            <a:chOff x="0" y="0"/>
            <a:chExt cx="1220566" cy="31442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20566" cy="314420"/>
            </a:xfrm>
            <a:custGeom>
              <a:avLst/>
              <a:gdLst/>
              <a:ahLst/>
              <a:cxnLst/>
              <a:rect l="l" t="t" r="r" b="b"/>
              <a:pathLst>
                <a:path w="1220566" h="314420">
                  <a:moveTo>
                    <a:pt x="0" y="0"/>
                  </a:moveTo>
                  <a:lnTo>
                    <a:pt x="1220566" y="0"/>
                  </a:lnTo>
                  <a:lnTo>
                    <a:pt x="1220566" y="314420"/>
                  </a:lnTo>
                  <a:lnTo>
                    <a:pt x="0" y="314420"/>
                  </a:lnTo>
                  <a:close/>
                </a:path>
              </a:pathLst>
            </a:custGeom>
            <a:solidFill>
              <a:srgbClr val="337271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220566" cy="3525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6826831" y="6566441"/>
            <a:ext cx="4634336" cy="1193812"/>
            <a:chOff x="0" y="0"/>
            <a:chExt cx="1220566" cy="31442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220566" cy="314420"/>
            </a:xfrm>
            <a:custGeom>
              <a:avLst/>
              <a:gdLst/>
              <a:ahLst/>
              <a:cxnLst/>
              <a:rect l="l" t="t" r="r" b="b"/>
              <a:pathLst>
                <a:path w="1220566" h="314420">
                  <a:moveTo>
                    <a:pt x="0" y="0"/>
                  </a:moveTo>
                  <a:lnTo>
                    <a:pt x="1220566" y="0"/>
                  </a:lnTo>
                  <a:lnTo>
                    <a:pt x="1220566" y="314420"/>
                  </a:lnTo>
                  <a:lnTo>
                    <a:pt x="0" y="314420"/>
                  </a:lnTo>
                  <a:close/>
                </a:path>
              </a:pathLst>
            </a:custGeom>
            <a:solidFill>
              <a:srgbClr val="337271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220566" cy="3525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 flipH="1">
            <a:off x="15690050" y="7739359"/>
            <a:ext cx="3551363" cy="1646945"/>
          </a:xfrm>
          <a:custGeom>
            <a:avLst/>
            <a:gdLst/>
            <a:ahLst/>
            <a:cxnLst/>
            <a:rect l="l" t="t" r="r" b="b"/>
            <a:pathLst>
              <a:path w="3551363" h="1646945">
                <a:moveTo>
                  <a:pt x="3551363" y="0"/>
                </a:moveTo>
                <a:lnTo>
                  <a:pt x="0" y="0"/>
                </a:lnTo>
                <a:lnTo>
                  <a:pt x="0" y="1646944"/>
                </a:lnTo>
                <a:lnTo>
                  <a:pt x="3551363" y="1646944"/>
                </a:lnTo>
                <a:lnTo>
                  <a:pt x="355136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4796206" y="2290466"/>
            <a:ext cx="8695587" cy="1628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9000" dirty="0">
                <a:solidFill>
                  <a:srgbClr val="337271"/>
                </a:solidFill>
                <a:latin typeface="AC Diary Girl"/>
                <a:ea typeface="AC Diary Girl"/>
                <a:cs typeface="AC Diary Girl"/>
                <a:sym typeface="AC Diary Girl"/>
              </a:rPr>
              <a:t>Our Team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839779" y="4750079"/>
            <a:ext cx="4119690" cy="750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200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Santhosh Kumar-2310030108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7084155" y="4750079"/>
            <a:ext cx="4119690" cy="750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200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Afraz-2310030130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328531" y="4750079"/>
            <a:ext cx="4119690" cy="750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200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Siddarth-2310030123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084154" y="6679922"/>
            <a:ext cx="4119690" cy="750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200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Sashank-2310030292</a:t>
            </a:r>
          </a:p>
        </p:txBody>
      </p:sp>
      <p:sp>
        <p:nvSpPr>
          <p:cNvPr id="25" name="Freeform 25"/>
          <p:cNvSpPr/>
          <p:nvPr/>
        </p:nvSpPr>
        <p:spPr>
          <a:xfrm>
            <a:off x="-746982" y="1028700"/>
            <a:ext cx="3551363" cy="1646945"/>
          </a:xfrm>
          <a:custGeom>
            <a:avLst/>
            <a:gdLst/>
            <a:ahLst/>
            <a:cxnLst/>
            <a:rect l="l" t="t" r="r" b="b"/>
            <a:pathLst>
              <a:path w="3551363" h="1646945">
                <a:moveTo>
                  <a:pt x="0" y="0"/>
                </a:moveTo>
                <a:lnTo>
                  <a:pt x="3551364" y="0"/>
                </a:lnTo>
                <a:lnTo>
                  <a:pt x="3551364" y="1646945"/>
                </a:lnTo>
                <a:lnTo>
                  <a:pt x="0" y="16469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458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4793748" y="1463651"/>
            <a:ext cx="8695587" cy="1540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9000" dirty="0">
                <a:solidFill>
                  <a:srgbClr val="337271"/>
                </a:solidFill>
                <a:latin typeface="AC Diary Girl"/>
                <a:ea typeface="AC Diary Girl"/>
                <a:cs typeface="AC Diary Girl"/>
                <a:sym typeface="AC Diary Girl"/>
              </a:rPr>
              <a:t>Features</a:t>
            </a:r>
          </a:p>
        </p:txBody>
      </p:sp>
      <p:sp>
        <p:nvSpPr>
          <p:cNvPr id="16" name="Freeform 16"/>
          <p:cNvSpPr/>
          <p:nvPr/>
        </p:nvSpPr>
        <p:spPr>
          <a:xfrm>
            <a:off x="-334072" y="-1475968"/>
            <a:ext cx="3808435" cy="4114800"/>
          </a:xfrm>
          <a:custGeom>
            <a:avLst/>
            <a:gdLst/>
            <a:ahLst/>
            <a:cxnLst/>
            <a:rect l="l" t="t" r="r" b="b"/>
            <a:pathLst>
              <a:path w="3808435" h="4114800">
                <a:moveTo>
                  <a:pt x="0" y="0"/>
                </a:moveTo>
                <a:lnTo>
                  <a:pt x="3808435" y="0"/>
                </a:lnTo>
                <a:lnTo>
                  <a:pt x="380843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3406006" y="9057766"/>
            <a:ext cx="4196989" cy="770720"/>
          </a:xfrm>
          <a:custGeom>
            <a:avLst/>
            <a:gdLst/>
            <a:ahLst/>
            <a:cxnLst/>
            <a:rect l="l" t="t" r="r" b="b"/>
            <a:pathLst>
              <a:path w="4196989" h="770720">
                <a:moveTo>
                  <a:pt x="0" y="0"/>
                </a:moveTo>
                <a:lnTo>
                  <a:pt x="4196989" y="0"/>
                </a:lnTo>
                <a:lnTo>
                  <a:pt x="4196989" y="770720"/>
                </a:lnTo>
                <a:lnTo>
                  <a:pt x="0" y="7707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3C022C-40D7-5D9D-EEA9-271D252DAF33}"/>
              </a:ext>
            </a:extLst>
          </p:cNvPr>
          <p:cNvSpPr txBox="1"/>
          <p:nvPr/>
        </p:nvSpPr>
        <p:spPr>
          <a:xfrm>
            <a:off x="2435941" y="3729785"/>
            <a:ext cx="13411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🎯 </a:t>
            </a:r>
            <a:r>
              <a:rPr lang="en-US" sz="2400" b="1" dirty="0"/>
              <a:t>Core Feature: Seamless Database Integration</a:t>
            </a:r>
          </a:p>
          <a:p>
            <a:br>
              <a:rPr lang="en-US" sz="2400" b="1" dirty="0"/>
            </a:br>
            <a:r>
              <a:rPr lang="en-IN" sz="2400" dirty="0"/>
              <a:t>🧩 </a:t>
            </a:r>
            <a:r>
              <a:rPr lang="en-IN" sz="2400" b="1" dirty="0"/>
              <a:t>Feature Description:</a:t>
            </a:r>
          </a:p>
          <a:p>
            <a:r>
              <a:rPr lang="en-US" sz="2400" dirty="0"/>
              <a:t>This project features </a:t>
            </a:r>
            <a:r>
              <a:rPr lang="en-US" sz="2400" b="1" dirty="0"/>
              <a:t>robust integration with a MySQL database</a:t>
            </a:r>
            <a:r>
              <a:rPr lang="en-US" sz="2400" dirty="0"/>
              <a:t> to ensure efficient, secure, and persistent management of student academic data.</a:t>
            </a:r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pPr>
              <a:buNone/>
            </a:pPr>
            <a:r>
              <a:rPr lang="en-US" sz="2400" b="1" dirty="0"/>
              <a:t>🔍 How It Works:</a:t>
            </a:r>
          </a:p>
          <a:p>
            <a:pPr>
              <a:buNone/>
            </a:pP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Utilizes </a:t>
            </a:r>
            <a:r>
              <a:rPr lang="en-US" sz="2400" b="1" dirty="0"/>
              <a:t>JDBC (Java Database Connectivity)</a:t>
            </a:r>
            <a:r>
              <a:rPr lang="en-US" sz="2400" dirty="0"/>
              <a:t> to bridge the Java Swing application with MySQL.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Stores</a:t>
            </a:r>
            <a:r>
              <a:rPr lang="en-US" sz="2400" dirty="0"/>
              <a:t> student data including: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Student Name &amp; Roll Number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Subject-wise Marks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Calculated Grades &amp; Result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Retrieves</a:t>
            </a:r>
            <a:r>
              <a:rPr lang="en-US" sz="2400" dirty="0"/>
              <a:t> existing records to auto-fill forms or view report cards.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B729B-BE30-063D-9E33-0657DA7D5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153515D-5B58-F276-34AB-80C082EAFAFE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82D354F1-3E31-1FD8-FC02-075A59ABC817}"/>
              </a:ext>
            </a:extLst>
          </p:cNvPr>
          <p:cNvSpPr txBox="1"/>
          <p:nvPr/>
        </p:nvSpPr>
        <p:spPr>
          <a:xfrm>
            <a:off x="4267200" y="876300"/>
            <a:ext cx="8695587" cy="31560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9000" dirty="0">
                <a:solidFill>
                  <a:srgbClr val="337271"/>
                </a:solidFill>
                <a:latin typeface="AC Diary Girl"/>
                <a:ea typeface="AC Diary Girl"/>
                <a:cs typeface="AC Diary Girl"/>
                <a:sym typeface="AC Diary Girl"/>
              </a:rPr>
              <a:t>Key Benefits &amp; Technologies</a:t>
            </a: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D1D97B1D-B619-866C-3E5C-8D669FCAEC07}"/>
              </a:ext>
            </a:extLst>
          </p:cNvPr>
          <p:cNvSpPr/>
          <p:nvPr/>
        </p:nvSpPr>
        <p:spPr>
          <a:xfrm>
            <a:off x="-334072" y="-1475968"/>
            <a:ext cx="3808435" cy="4114800"/>
          </a:xfrm>
          <a:custGeom>
            <a:avLst/>
            <a:gdLst/>
            <a:ahLst/>
            <a:cxnLst/>
            <a:rect l="l" t="t" r="r" b="b"/>
            <a:pathLst>
              <a:path w="3808435" h="4114800">
                <a:moveTo>
                  <a:pt x="0" y="0"/>
                </a:moveTo>
                <a:lnTo>
                  <a:pt x="3808435" y="0"/>
                </a:lnTo>
                <a:lnTo>
                  <a:pt x="380843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BDBE4077-D38B-36B4-E0D5-9DD5657BCE8A}"/>
              </a:ext>
            </a:extLst>
          </p:cNvPr>
          <p:cNvSpPr/>
          <p:nvPr/>
        </p:nvSpPr>
        <p:spPr>
          <a:xfrm>
            <a:off x="13406006" y="9057766"/>
            <a:ext cx="4196989" cy="770720"/>
          </a:xfrm>
          <a:custGeom>
            <a:avLst/>
            <a:gdLst/>
            <a:ahLst/>
            <a:cxnLst/>
            <a:rect l="l" t="t" r="r" b="b"/>
            <a:pathLst>
              <a:path w="4196989" h="770720">
                <a:moveTo>
                  <a:pt x="0" y="0"/>
                </a:moveTo>
                <a:lnTo>
                  <a:pt x="4196989" y="0"/>
                </a:lnTo>
                <a:lnTo>
                  <a:pt x="4196989" y="770720"/>
                </a:lnTo>
                <a:lnTo>
                  <a:pt x="0" y="7707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EE2E7A-9DB8-9232-712A-64446C65E6C6}"/>
              </a:ext>
            </a:extLst>
          </p:cNvPr>
          <p:cNvSpPr txBox="1"/>
          <p:nvPr/>
        </p:nvSpPr>
        <p:spPr>
          <a:xfrm>
            <a:off x="3210232" y="4439271"/>
            <a:ext cx="13411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/>
              <a:t>🌟 Key Advantages:</a:t>
            </a:r>
          </a:p>
          <a:p>
            <a:pPr>
              <a:buNone/>
            </a:pP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🔒 </a:t>
            </a:r>
            <a:r>
              <a:rPr lang="en-US" sz="2400" b="1" dirty="0"/>
              <a:t>Persistent Storage</a:t>
            </a:r>
            <a:r>
              <a:rPr lang="en-US" sz="2400" dirty="0"/>
              <a:t> – Data remains safe even after application restarts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🧠 </a:t>
            </a:r>
            <a:r>
              <a:rPr lang="en-US" sz="2400" b="1" dirty="0"/>
              <a:t>Smart Access</a:t>
            </a:r>
            <a:r>
              <a:rPr lang="en-US" sz="2400" dirty="0"/>
              <a:t> – Real-time fetch and display of records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🧹 </a:t>
            </a:r>
            <a:r>
              <a:rPr lang="en-US" sz="2400" b="1" dirty="0"/>
              <a:t>Clean Data Flow</a:t>
            </a:r>
            <a:r>
              <a:rPr lang="en-US" sz="2400" dirty="0"/>
              <a:t> – Centralized and organized data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📈 </a:t>
            </a:r>
            <a:r>
              <a:rPr lang="en-US" sz="2400" b="1" dirty="0"/>
              <a:t>Scalable</a:t>
            </a:r>
            <a:r>
              <a:rPr lang="en-US" sz="2400" dirty="0"/>
              <a:t> – Easily expandable for more students or subjects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4F72A7-562F-525F-93E2-F5A84C779E08}"/>
              </a:ext>
            </a:extLst>
          </p:cNvPr>
          <p:cNvSpPr txBox="1"/>
          <p:nvPr/>
        </p:nvSpPr>
        <p:spPr>
          <a:xfrm>
            <a:off x="3200400" y="7132388"/>
            <a:ext cx="92300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🛠️ Technologies Used:</a:t>
            </a:r>
          </a:p>
          <a:p>
            <a:endParaRPr lang="en-IN" sz="2400" b="1" dirty="0"/>
          </a:p>
          <a:p>
            <a:r>
              <a:rPr lang="en-IN" sz="2400" dirty="0"/>
              <a:t>💻 Java (Swing for GUI) </a:t>
            </a:r>
          </a:p>
          <a:p>
            <a:r>
              <a:rPr lang="en-IN" sz="2400" dirty="0"/>
              <a:t>🗃️ MySQL (Database)</a:t>
            </a:r>
          </a:p>
          <a:p>
            <a:r>
              <a:rPr lang="en-IN" sz="2400" dirty="0"/>
              <a:t>🔌 JDBC (</a:t>
            </a:r>
            <a:r>
              <a:rPr lang="en-IN" sz="2400" dirty="0" err="1"/>
              <a:t>com.mysql.cj.jdbc.Driver</a:t>
            </a:r>
            <a:r>
              <a:rPr lang="en-IN" sz="2400" dirty="0"/>
              <a:t>)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51186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785795" y="384071"/>
            <a:ext cx="10301805" cy="15402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9000" dirty="0">
                <a:solidFill>
                  <a:srgbClr val="337271"/>
                </a:solidFill>
                <a:latin typeface="AC Diary Girl"/>
                <a:ea typeface="AC Diary Girl"/>
                <a:cs typeface="AC Diary Girl"/>
                <a:sym typeface="AC Diary Girl"/>
              </a:rPr>
              <a:t>Code Structure</a:t>
            </a:r>
          </a:p>
        </p:txBody>
      </p:sp>
      <p:sp>
        <p:nvSpPr>
          <p:cNvPr id="14" name="Freeform 14"/>
          <p:cNvSpPr/>
          <p:nvPr/>
        </p:nvSpPr>
        <p:spPr>
          <a:xfrm>
            <a:off x="15533991" y="6870677"/>
            <a:ext cx="2977619" cy="4114800"/>
          </a:xfrm>
          <a:custGeom>
            <a:avLst/>
            <a:gdLst/>
            <a:ahLst/>
            <a:cxnLst/>
            <a:rect l="l" t="t" r="r" b="b"/>
            <a:pathLst>
              <a:path w="2977619" h="4114800">
                <a:moveTo>
                  <a:pt x="0" y="0"/>
                </a:moveTo>
                <a:lnTo>
                  <a:pt x="2977619" y="0"/>
                </a:lnTo>
                <a:lnTo>
                  <a:pt x="297761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425143" y="-389831"/>
            <a:ext cx="2977619" cy="4114800"/>
          </a:xfrm>
          <a:custGeom>
            <a:avLst/>
            <a:gdLst/>
            <a:ahLst/>
            <a:cxnLst/>
            <a:rect l="l" t="t" r="r" b="b"/>
            <a:pathLst>
              <a:path w="2977619" h="4114800">
                <a:moveTo>
                  <a:pt x="0" y="0"/>
                </a:moveTo>
                <a:lnTo>
                  <a:pt x="2977619" y="0"/>
                </a:lnTo>
                <a:lnTo>
                  <a:pt x="297761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BA11974-2123-7ED2-5107-D6EB99F4C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8151" y="1847089"/>
            <a:ext cx="5715287" cy="841417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8F9AE6-D157-86F2-7361-4105FDC71EDB}"/>
              </a:ext>
            </a:extLst>
          </p:cNvPr>
          <p:cNvSpPr txBox="1"/>
          <p:nvPr/>
        </p:nvSpPr>
        <p:spPr>
          <a:xfrm>
            <a:off x="7948606" y="1847738"/>
            <a:ext cx="9393561" cy="1837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Our project is structured for simplicity </a:t>
            </a:r>
            <a:r>
              <a:rPr lang="en-IN" sz="3600" dirty="0"/>
              <a:t>and scalability</a:t>
            </a:r>
          </a:p>
          <a:p>
            <a:endParaRPr lang="en-IN" sz="3600" dirty="0"/>
          </a:p>
          <a:p>
            <a:r>
              <a:rPr lang="en-IN" sz="3600" b="1" dirty="0"/>
              <a:t>components/</a:t>
            </a:r>
            <a:r>
              <a:rPr lang="en-IN" sz="3600" dirty="0"/>
              <a:t> – UI components like login, </a:t>
            </a:r>
            <a:r>
              <a:rPr lang="en-US" sz="3600" dirty="0"/>
              <a:t>dashboards, report generator, and charts.</a:t>
            </a:r>
          </a:p>
          <a:p>
            <a:r>
              <a:rPr lang="en-US" sz="3600" b="1" dirty="0"/>
              <a:t>database/</a:t>
            </a:r>
            <a:r>
              <a:rPr lang="en-US" sz="3600" dirty="0"/>
              <a:t> – Configuration for connecting to the database.	</a:t>
            </a:r>
          </a:p>
          <a:p>
            <a:r>
              <a:rPr lang="en-US" sz="3600" b="1" dirty="0"/>
              <a:t>styles/</a:t>
            </a:r>
            <a:r>
              <a:rPr lang="en-US" sz="3600" dirty="0"/>
              <a:t> – Global styling using Tailwind CSS.</a:t>
            </a:r>
          </a:p>
          <a:p>
            <a:r>
              <a:rPr lang="en-US" sz="3600" b="1" dirty="0" err="1"/>
              <a:t>App.jsx</a:t>
            </a:r>
            <a:r>
              <a:rPr lang="en-US" sz="3600" dirty="0"/>
              <a:t> – Main component for layout and routing</a:t>
            </a:r>
          </a:p>
          <a:p>
            <a:r>
              <a:rPr lang="en-US" sz="3600" b="1" dirty="0"/>
              <a:t>index.js</a:t>
            </a:r>
            <a:r>
              <a:rPr lang="en-US" sz="3600" dirty="0"/>
              <a:t> – Entry point of the application.</a:t>
            </a:r>
          </a:p>
          <a:p>
            <a:endParaRPr lang="en-US" sz="3600" dirty="0"/>
          </a:p>
          <a:p>
            <a:r>
              <a:rPr lang="en-US" sz="3600" dirty="0"/>
              <a:t>This structure ensures the code is clean, organized, and easy to manage.</a:t>
            </a:r>
            <a:endParaRPr lang="en-IN" sz="3600" dirty="0"/>
          </a:p>
          <a:p>
            <a:endParaRPr lang="en-IN" sz="3600" dirty="0"/>
          </a:p>
          <a:p>
            <a:endParaRPr lang="en-IN" sz="3600" dirty="0"/>
          </a:p>
          <a:p>
            <a:endParaRPr lang="en-IN" sz="3600" dirty="0"/>
          </a:p>
          <a:p>
            <a:endParaRPr lang="en-IN" sz="3600" dirty="0"/>
          </a:p>
          <a:p>
            <a:endParaRPr lang="en-IN" sz="3600" dirty="0"/>
          </a:p>
          <a:p>
            <a:endParaRPr lang="en-IN" sz="3600" dirty="0"/>
          </a:p>
          <a:p>
            <a:endParaRPr lang="en-IN" sz="3600" dirty="0"/>
          </a:p>
          <a:p>
            <a:endParaRPr lang="en-IN" sz="3600" dirty="0"/>
          </a:p>
          <a:p>
            <a:endParaRPr lang="en-IN" sz="3600" dirty="0"/>
          </a:p>
          <a:p>
            <a:endParaRPr lang="en-IN" sz="3600" dirty="0"/>
          </a:p>
          <a:p>
            <a:endParaRPr lang="en-IN" sz="3600" dirty="0"/>
          </a:p>
          <a:p>
            <a:endParaRPr lang="en-IN" sz="3600" dirty="0"/>
          </a:p>
          <a:p>
            <a:endParaRPr lang="en-IN" sz="3600" dirty="0"/>
          </a:p>
          <a:p>
            <a:endParaRPr lang="en-IN" sz="3600" dirty="0"/>
          </a:p>
          <a:p>
            <a:endParaRPr lang="en-IN" sz="3600" dirty="0"/>
          </a:p>
          <a:p>
            <a:endParaRPr lang="en-IN" sz="3600" dirty="0"/>
          </a:p>
          <a:p>
            <a:endParaRPr lang="en-IN" sz="3600" dirty="0"/>
          </a:p>
          <a:p>
            <a:endParaRPr lang="en-IN" sz="3600" dirty="0"/>
          </a:p>
          <a:p>
            <a:r>
              <a:rPr lang="en-IN" sz="3600" dirty="0"/>
              <a:t>	</a:t>
            </a:r>
          </a:p>
          <a:p>
            <a:endParaRPr lang="en-IN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-614594" y="-266700"/>
            <a:ext cx="18425160" cy="14089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5400" dirty="0">
                <a:solidFill>
                  <a:srgbClr val="337271"/>
                </a:solidFill>
                <a:latin typeface="AC Diary Girl"/>
                <a:ea typeface="AC Diary Girl"/>
                <a:cs typeface="AC Diary Girl"/>
                <a:sym typeface="AC Diary Girl"/>
              </a:rPr>
              <a:t>Student Details &amp; Marks Entry Interface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0ECC780-E00A-179E-B32E-07C77D8D9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0"/>
            <a:ext cx="16611601" cy="868645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9D77355-A65E-8100-50A8-F1E7838FC023}"/>
              </a:ext>
            </a:extLst>
          </p:cNvPr>
          <p:cNvSpPr txBox="1"/>
          <p:nvPr/>
        </p:nvSpPr>
        <p:spPr>
          <a:xfrm>
            <a:off x="152400" y="8929064"/>
            <a:ext cx="1744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Inter"/>
              </a:rPr>
              <a:t>The input interface presents a clean, user-friendly form where faculty can enter student details and subject-wise marks. The form features well-organized input fields with clear labels and placeholders, making data entry efficient and error-free.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DCF53-4CBC-12C0-885A-E61D0B39A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CAD6525-A27A-B2D2-E79E-8BB6E405B1C4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883AD1B4-8232-4F7F-0CB7-F610C1D38BB0}"/>
              </a:ext>
            </a:extLst>
          </p:cNvPr>
          <p:cNvSpPr txBox="1"/>
          <p:nvPr/>
        </p:nvSpPr>
        <p:spPr>
          <a:xfrm>
            <a:off x="-609600" y="-419100"/>
            <a:ext cx="18425160" cy="14010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5400" dirty="0">
                <a:solidFill>
                  <a:srgbClr val="337271"/>
                </a:solidFill>
                <a:latin typeface="AC Diary Girl"/>
                <a:ea typeface="AC Diary Girl"/>
                <a:cs typeface="AC Diary Girl"/>
                <a:sym typeface="AC Diary Girl"/>
              </a:rPr>
              <a:t>MySQL Backend – Student Report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70453-F0F7-A8D6-0453-DAB07D338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981925"/>
            <a:ext cx="7524750" cy="3533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07865D-3ACA-3115-0492-EC7A1E410584}"/>
              </a:ext>
            </a:extLst>
          </p:cNvPr>
          <p:cNvSpPr txBox="1"/>
          <p:nvPr/>
        </p:nvSpPr>
        <p:spPr>
          <a:xfrm>
            <a:off x="228600" y="4686300"/>
            <a:ext cx="6934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en-US" sz="2000" b="1" dirty="0"/>
              <a:t>Table Purpose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Stores student academic results for six subjects along with personal details.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en-US" sz="2000" b="1" dirty="0">
                <a:latin typeface="ui-sans-serif"/>
              </a:rPr>
              <a:t> Primary Key</a:t>
            </a:r>
            <a:r>
              <a:rPr lang="en-US" sz="2000" dirty="0">
                <a:latin typeface="ui-sans-serif"/>
              </a:rPr>
              <a:t>:</a:t>
            </a:r>
            <a:br>
              <a:rPr lang="en-US" sz="2000" dirty="0">
                <a:latin typeface="ui-sans-serif"/>
              </a:rPr>
            </a:br>
            <a:r>
              <a:rPr lang="en-US" sz="2000" dirty="0" err="1">
                <a:latin typeface="ui-sans-serif"/>
              </a:rPr>
              <a:t>student_id</a:t>
            </a:r>
            <a:r>
              <a:rPr lang="en-US" sz="2000" dirty="0">
                <a:latin typeface="ui-sans-serif"/>
              </a:rPr>
              <a:t> uniquely identifies each student.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en-US" sz="2000" b="1" dirty="0">
                <a:latin typeface="ui-sans-serif"/>
              </a:rPr>
              <a:t>Student Info</a:t>
            </a:r>
            <a:r>
              <a:rPr lang="en-US" sz="2000" dirty="0">
                <a:latin typeface="ui-sans-serif"/>
              </a:rPr>
              <a:t>:</a:t>
            </a:r>
          </a:p>
          <a:p>
            <a:pPr>
              <a:spcAft>
                <a:spcPts val="1200"/>
              </a:spcAft>
            </a:pPr>
            <a:r>
              <a:rPr lang="en-US" sz="2000" dirty="0" err="1">
                <a:latin typeface="ui-sans-serif"/>
              </a:rPr>
              <a:t>First_name</a:t>
            </a:r>
            <a:r>
              <a:rPr lang="en-US" sz="2000" dirty="0">
                <a:latin typeface="ui-sans-serif"/>
              </a:rPr>
              <a:t>, surname (both VARCHAR(50))</a:t>
            </a:r>
          </a:p>
          <a:p>
            <a:pPr>
              <a:spcAft>
                <a:spcPts val="1200"/>
              </a:spcAft>
            </a:pPr>
            <a:r>
              <a:rPr lang="en-US" sz="2000" dirty="0" err="1">
                <a:latin typeface="ui-sans-serif"/>
              </a:rPr>
              <a:t>Student_id</a:t>
            </a:r>
            <a:r>
              <a:rPr lang="en-US" sz="2000" dirty="0">
                <a:latin typeface="ui-sans-serif"/>
              </a:rPr>
              <a:t> (VARCHAR(20))</a:t>
            </a:r>
          </a:p>
          <a:p>
            <a:pPr>
              <a:spcAft>
                <a:spcPts val="1200"/>
              </a:spcAft>
            </a:pPr>
            <a:r>
              <a:rPr lang="en-US" sz="2000" b="1" dirty="0">
                <a:latin typeface="ui-sans-serif"/>
              </a:rPr>
              <a:t>4.</a:t>
            </a:r>
            <a:r>
              <a:rPr lang="en-IN" sz="2000" b="1" dirty="0"/>
              <a:t> Performance Metrics</a:t>
            </a:r>
            <a:r>
              <a:rPr lang="en-IN" sz="2000" dirty="0"/>
              <a:t>:</a:t>
            </a:r>
          </a:p>
          <a:p>
            <a:pPr>
              <a:spcAft>
                <a:spcPts val="1200"/>
              </a:spcAft>
            </a:pPr>
            <a:r>
              <a:rPr lang="en-IN" sz="2000" dirty="0" err="1"/>
              <a:t>total_marks</a:t>
            </a:r>
            <a:r>
              <a:rPr lang="en-IN" sz="2000" dirty="0"/>
              <a:t> (sum of subject scores)</a:t>
            </a:r>
          </a:p>
          <a:p>
            <a:pPr>
              <a:spcAft>
                <a:spcPts val="1200"/>
              </a:spcAft>
            </a:pPr>
            <a:r>
              <a:rPr lang="en-IN" sz="2000" dirty="0" err="1"/>
              <a:t>Precentage</a:t>
            </a:r>
            <a:r>
              <a:rPr lang="en-IN" sz="2000" dirty="0"/>
              <a:t> (DECIMAL(5,2))</a:t>
            </a:r>
          </a:p>
          <a:p>
            <a:pPr>
              <a:spcAft>
                <a:spcPts val="1200"/>
              </a:spcAft>
            </a:pPr>
            <a:r>
              <a:rPr lang="en-IN" sz="2000" dirty="0">
                <a:latin typeface="ui-sans-serif"/>
              </a:rPr>
              <a:t>grade (VARCHAR(5))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E1822C-56CF-76EC-DE52-083B92E25D02}"/>
              </a:ext>
            </a:extLst>
          </p:cNvPr>
          <p:cNvSpPr txBox="1"/>
          <p:nvPr/>
        </p:nvSpPr>
        <p:spPr>
          <a:xfrm>
            <a:off x="7924800" y="4914900"/>
            <a:ext cx="62484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/>
              <a:t>5.</a:t>
            </a:r>
            <a:r>
              <a:rPr lang="en-IN" b="1" dirty="0"/>
              <a:t> Subject Marks</a:t>
            </a:r>
            <a:r>
              <a:rPr lang="en-IN" dirty="0"/>
              <a:t>:</a:t>
            </a:r>
          </a:p>
          <a:p>
            <a:pPr>
              <a:spcAft>
                <a:spcPts val="1200"/>
              </a:spcAft>
            </a:pPr>
            <a:r>
              <a:rPr lang="en-IN" dirty="0"/>
              <a:t>Columns: NPS, AAOP, AADS, OS , FSD, ASE</a:t>
            </a:r>
          </a:p>
          <a:p>
            <a:pPr>
              <a:spcAft>
                <a:spcPts val="1200"/>
              </a:spcAft>
            </a:pPr>
            <a:r>
              <a:rPr lang="en-IN" dirty="0"/>
              <a:t>All of are type INT, nullable with default 0</a:t>
            </a:r>
          </a:p>
          <a:p>
            <a:pPr>
              <a:spcAft>
                <a:spcPts val="1200"/>
              </a:spcAft>
            </a:pPr>
            <a:r>
              <a:rPr lang="en-IN" b="1" dirty="0"/>
              <a:t>6. Data Insight</a:t>
            </a:r>
            <a:r>
              <a:rPr lang="en-IN" dirty="0"/>
              <a:t>:</a:t>
            </a:r>
            <a:endParaRPr lang="en-US" b="1" dirty="0"/>
          </a:p>
          <a:p>
            <a:r>
              <a:rPr lang="en-US" dirty="0"/>
              <a:t>Each row represents a full report card of a student with subject-wise scores and final evaluation.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37504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-328485"/>
            <a:ext cx="17602200" cy="14089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5400" dirty="0">
                <a:solidFill>
                  <a:srgbClr val="337271"/>
                </a:solidFill>
                <a:latin typeface="AC Diary Girl"/>
                <a:ea typeface="AC Diary Girl"/>
                <a:cs typeface="AC Diary Girl"/>
                <a:sym typeface="AC Diary Girl"/>
              </a:rPr>
              <a:t>Student Report Card Overview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549F9C-9BA7-DFA8-84EA-1B5D26F1A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9" y="1072807"/>
            <a:ext cx="16078201" cy="77343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54A35A-931B-A3C1-5AC9-E2A6E02D2F9B}"/>
              </a:ext>
            </a:extLst>
          </p:cNvPr>
          <p:cNvSpPr txBox="1"/>
          <p:nvPr/>
        </p:nvSpPr>
        <p:spPr>
          <a:xfrm>
            <a:off x="381000" y="9214193"/>
            <a:ext cx="1722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Inter"/>
              </a:rPr>
              <a:t>The generated report card showcases a comprehensive performance visualization with dynamic progress bars for each subject, displaying marks out of 100. The summary section elegantly presents the total marks (513/600), percentage (85.50%), and final grade (A) in color-coded cards for quick assessment.</a:t>
            </a:r>
            <a:endParaRPr lang="en-I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801</Words>
  <Application>Microsoft Office PowerPoint</Application>
  <PresentationFormat>Custom</PresentationFormat>
  <Paragraphs>129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AC Diary Girl</vt:lpstr>
      <vt:lpstr>Nunito</vt:lpstr>
      <vt:lpstr>Wingdings</vt:lpstr>
      <vt:lpstr>ui-sans-serif</vt:lpstr>
      <vt:lpstr>Arial</vt:lpstr>
      <vt:lpstr>Inter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and Beige Simple Project Presentation</dc:title>
  <dc:creator>Santhosh Kumar B</dc:creator>
  <cp:lastModifiedBy>Santhosh kumar Bammidi</cp:lastModifiedBy>
  <cp:revision>6</cp:revision>
  <dcterms:created xsi:type="dcterms:W3CDTF">2006-08-16T00:00:00Z</dcterms:created>
  <dcterms:modified xsi:type="dcterms:W3CDTF">2025-04-23T16:19:54Z</dcterms:modified>
  <dc:identifier>DAGkHD6PA3A</dc:identifier>
</cp:coreProperties>
</file>